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Dosis"/>
      <p:regular r:id="rId18"/>
      <p:bold r:id="rId19"/>
    </p:embeddedFont>
    <p:embeddedFont>
      <p:font typeface="Architects Daughter"/>
      <p:regular r:id="rId20"/>
    </p:embeddedFont>
    <p:embeddedFont>
      <p:font typeface="Roboto"/>
      <p:regular r:id="rId21"/>
      <p:bold r:id="rId22"/>
      <p:italic r:id="rId23"/>
      <p:boldItalic r:id="rId24"/>
    </p:embeddedFont>
    <p:embeddedFont>
      <p:font typeface="Merriweather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0075F69-47F7-44D5-9BFF-6E342F98CD5B}">
  <a:tblStyle styleId="{60075F69-47F7-44D5-9BFF-6E342F98CD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chitectsDaughter-regular.fntdata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-bold.fntdata"/><Relationship Id="rId25" Type="http://schemas.openxmlformats.org/officeDocument/2006/relationships/font" Target="fonts/Merriweather-regular.fntdata"/><Relationship Id="rId28" Type="http://schemas.openxmlformats.org/officeDocument/2006/relationships/font" Target="fonts/Merriweather-boldItalic.fntdata"/><Relationship Id="rId27" Type="http://schemas.openxmlformats.org/officeDocument/2006/relationships/font" Target="fonts/Merriweather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Dosis-bold.fntdata"/><Relationship Id="rId18" Type="http://schemas.openxmlformats.org/officeDocument/2006/relationships/font" Target="fonts/Dosi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01543ee47_0_6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101543ee47_0_6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01543ee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1101543ee4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01543ee47_0_6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01543ee47_0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101543ee47_0_6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101543ee47_0_6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0fbd328cb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110fbd328cb_3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0fbd328cb_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110fbd328cb_3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0fbd328cb_3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110fbd328cb_3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10fbd328cb_3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110fbd328cb_3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67" y="0"/>
            <a:ext cx="12192029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15600" y="2504747"/>
            <a:ext cx="5656800" cy="98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415667" y="1108233"/>
            <a:ext cx="7113300" cy="1659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415600" y="2828567"/>
            <a:ext cx="7113300" cy="125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●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○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■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●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○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■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●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○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■"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64132"/>
            <a:ext cx="12192029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12192029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57519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58833"/>
            <a:ext cx="5751356" cy="5865687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67" y="0"/>
            <a:ext cx="5755723" cy="5860653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415633" y="667900"/>
            <a:ext cx="4941900" cy="3345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6192900" y="667900"/>
            <a:ext cx="5555100" cy="546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415600" y="2007600"/>
            <a:ext cx="5333100" cy="410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6443200" y="2007600"/>
            <a:ext cx="5333100" cy="410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5019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415633" y="667900"/>
            <a:ext cx="4170000" cy="2438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15600" y="3187533"/>
            <a:ext cx="4170000" cy="3063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415567" y="1064800"/>
            <a:ext cx="8330400" cy="4728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415067" y="667900"/>
            <a:ext cx="4939200" cy="273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406400" y="3502300"/>
            <a:ext cx="4939200" cy="123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6505367" y="667900"/>
            <a:ext cx="5271900" cy="548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5825333"/>
            <a:ext cx="12192000" cy="103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415600" y="6028533"/>
            <a:ext cx="10639200" cy="614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238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238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gif"/><Relationship Id="rId4" Type="http://schemas.openxmlformats.org/officeDocument/2006/relationships/image" Target="../media/image4.gif"/><Relationship Id="rId5" Type="http://schemas.openxmlformats.org/officeDocument/2006/relationships/image" Target="../media/image3.jpg"/><Relationship Id="rId6" Type="http://schemas.openxmlformats.org/officeDocument/2006/relationships/image" Target="../media/image6.jpg"/><Relationship Id="rId7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Relationship Id="rId5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13.jpg"/><Relationship Id="rId5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415600" y="719625"/>
            <a:ext cx="105513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en-US" sz="2600"/>
              <a:t>The Effect of the Temperature of the Environment </a:t>
            </a:r>
            <a:endParaRPr sz="26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en-US" sz="2600"/>
              <a:t>on the Speed of a Pea Plant Germination Process  </a:t>
            </a:r>
            <a:r>
              <a:rPr lang="en-US"/>
              <a:t> </a:t>
            </a:r>
            <a:endParaRPr/>
          </a:p>
        </p:txBody>
      </p:sp>
      <p:sp>
        <p:nvSpPr>
          <p:cNvPr id="71" name="Google Shape;71;p14"/>
          <p:cNvSpPr txBox="1"/>
          <p:nvPr>
            <p:ph idx="4294967295" type="body"/>
          </p:nvPr>
        </p:nvSpPr>
        <p:spPr>
          <a:xfrm>
            <a:off x="8113075" y="3959400"/>
            <a:ext cx="34815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>
                <a:latin typeface="Architects Daughter"/>
                <a:ea typeface="Architects Daughter"/>
                <a:cs typeface="Architects Daughter"/>
                <a:sym typeface="Architects Daughter"/>
              </a:rPr>
              <a:t>Anne - Catherine de Ghellinck  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Analysis</a:t>
            </a:r>
            <a:endParaRPr/>
          </a:p>
        </p:txBody>
      </p:sp>
      <p:sp>
        <p:nvSpPr>
          <p:cNvPr id="136" name="Google Shape;136;p23"/>
          <p:cNvSpPr txBox="1"/>
          <p:nvPr>
            <p:ph idx="4294967295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000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40"/>
              <a:buChar char="●"/>
            </a:pPr>
            <a:r>
              <a:rPr lang="en-US" sz="19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5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My data suggests that when given the same amount of time to germinate in different </a:t>
            </a:r>
            <a:r>
              <a:rPr lang="en-US" sz="225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temperatures</a:t>
            </a:r>
            <a:r>
              <a:rPr lang="en-US" sz="225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, the pea seeds in the warm </a:t>
            </a:r>
            <a:r>
              <a:rPr lang="en-US" sz="225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temperature</a:t>
            </a:r>
            <a:r>
              <a:rPr lang="en-US" sz="225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germinated faster than the other 20 peas. </a:t>
            </a:r>
            <a:endParaRPr sz="225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4191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40"/>
              <a:buFont typeface="Dosis"/>
              <a:buChar char="●"/>
            </a:pPr>
            <a:r>
              <a:rPr lang="en-US" sz="225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This might be because peas need moisture, and warmth to germinate successfully and fast. </a:t>
            </a:r>
            <a:endParaRPr sz="225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4191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40"/>
              <a:buFont typeface="Dosis"/>
              <a:buChar char="●"/>
            </a:pPr>
            <a:r>
              <a:rPr lang="en-US" sz="225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The other peas in the other </a:t>
            </a:r>
            <a:r>
              <a:rPr lang="en-US" sz="225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temperatures</a:t>
            </a:r>
            <a:r>
              <a:rPr lang="en-US" sz="225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did not grow as fast as the peas in the warm </a:t>
            </a:r>
            <a:r>
              <a:rPr lang="en-US" sz="225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temperature</a:t>
            </a:r>
            <a:r>
              <a:rPr lang="en-US" sz="225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. because of different temperatures which changed the levels of moisture the peas got. </a:t>
            </a:r>
            <a:endParaRPr sz="225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3429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142" name="Google Shape;142;p24"/>
          <p:cNvSpPr txBox="1"/>
          <p:nvPr>
            <p:ph idx="4294967295" type="body"/>
          </p:nvPr>
        </p:nvSpPr>
        <p:spPr>
          <a:xfrm>
            <a:off x="826688" y="2023625"/>
            <a:ext cx="8596800" cy="45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40"/>
              <a:buFont typeface="Dosis"/>
              <a:buChar char="●"/>
            </a:pPr>
            <a:r>
              <a:rPr lang="en-US" sz="2150">
                <a:solidFill>
                  <a:srgbClr val="222222"/>
                </a:solidFill>
                <a:latin typeface="Dosis"/>
                <a:ea typeface="Dosis"/>
                <a:cs typeface="Dosis"/>
                <a:sym typeface="Dosis"/>
              </a:rPr>
              <a:t>My evidence does not support my claim. This is because the warm temp and normal temp have more moisture for the pea seeds to germinate. </a:t>
            </a:r>
            <a:endParaRPr sz="2150">
              <a:solidFill>
                <a:srgbClr val="222222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432435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50"/>
              <a:buFont typeface="Dosis"/>
              <a:buChar char="●"/>
            </a:pPr>
            <a:r>
              <a:rPr lang="en-US" sz="215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The method I followed did allow me to answer my research question. I think this is because it gave me the data I needed to create a conclusion. </a:t>
            </a:r>
            <a:endParaRPr sz="215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432435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50"/>
              <a:buFont typeface="Dosis"/>
              <a:buChar char="●"/>
            </a:pPr>
            <a:r>
              <a:rPr lang="en-US" sz="215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Some strengths in my method were that the method of germinating the pea seeds in a </a:t>
            </a:r>
            <a:r>
              <a:rPr lang="en-US" sz="215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ziplock</a:t>
            </a:r>
            <a:r>
              <a:rPr lang="en-US" sz="215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bag with a damp paper towel, sped up the germination process for the peas and so I was able to get results fast and easily. </a:t>
            </a:r>
            <a:endParaRPr sz="215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432435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50"/>
              <a:buFont typeface="Dosis"/>
              <a:buChar char="●"/>
            </a:pPr>
            <a:r>
              <a:rPr lang="en-US" sz="215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Some weaknesses in my method were that I did not have enough quantitative data and would definitely benefit if there was another way to measure through quantitative measurements the speed of a pea seed germination.</a:t>
            </a:r>
            <a:endParaRPr sz="2850">
              <a:solidFill>
                <a:srgbClr val="222222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235800" y="667900"/>
            <a:ext cx="5755500" cy="273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Errors and Corrections </a:t>
            </a:r>
            <a:endParaRPr/>
          </a:p>
        </p:txBody>
      </p:sp>
      <p:sp>
        <p:nvSpPr>
          <p:cNvPr id="148" name="Google Shape;148;p25"/>
          <p:cNvSpPr txBox="1"/>
          <p:nvPr>
            <p:ph idx="2" type="body"/>
          </p:nvPr>
        </p:nvSpPr>
        <p:spPr>
          <a:xfrm>
            <a:off x="6505367" y="667900"/>
            <a:ext cx="5271900" cy="548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Dosis"/>
              <a:buChar char="●"/>
            </a:pPr>
            <a:r>
              <a:rPr lang="en-US" sz="2000">
                <a:latin typeface="Dosis"/>
                <a:ea typeface="Dosis"/>
                <a:cs typeface="Dosis"/>
                <a:sym typeface="Dosis"/>
              </a:rPr>
              <a:t>Some errors I did was that I did not manage my time on writing the procedure, materials and </a:t>
            </a:r>
            <a:r>
              <a:rPr lang="en-US" sz="2000">
                <a:latin typeface="Dosis"/>
                <a:ea typeface="Dosis"/>
                <a:cs typeface="Dosis"/>
                <a:sym typeface="Dosis"/>
              </a:rPr>
              <a:t>hypothesis so I had a time limit and had to redo it many times before conducting the experiment. </a:t>
            </a:r>
            <a:endParaRPr sz="2000">
              <a:latin typeface="Dosis"/>
              <a:ea typeface="Dosis"/>
              <a:cs typeface="Dosis"/>
              <a:sym typeface="Dosi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Dosis"/>
              <a:buChar char="●"/>
            </a:pPr>
            <a:r>
              <a:rPr lang="en-US" sz="2000">
                <a:latin typeface="Dosis"/>
                <a:ea typeface="Dosis"/>
                <a:cs typeface="Dosis"/>
                <a:sym typeface="Dosis"/>
              </a:rPr>
              <a:t>What I would do for the future would be to manage my time for brainstorming because I did not manage my time well on brainstorming. </a:t>
            </a:r>
            <a:endParaRPr sz="2000"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415067" y="667900"/>
            <a:ext cx="4939200" cy="27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Data</a:t>
            </a:r>
            <a:endParaRPr/>
          </a:p>
        </p:txBody>
      </p:sp>
      <p:sp>
        <p:nvSpPr>
          <p:cNvPr id="77" name="Google Shape;77;p15"/>
          <p:cNvSpPr txBox="1"/>
          <p:nvPr>
            <p:ph idx="2" type="body"/>
          </p:nvPr>
        </p:nvSpPr>
        <p:spPr>
          <a:xfrm>
            <a:off x="6490442" y="877075"/>
            <a:ext cx="5271900" cy="54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40"/>
              <a:buFont typeface="Dosis"/>
              <a:buChar char="●"/>
            </a:pPr>
            <a:r>
              <a:rPr lang="en-US" sz="215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My data shows that the pea seeds in the warm </a:t>
            </a:r>
            <a:r>
              <a:rPr lang="en-US" sz="215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temperature</a:t>
            </a:r>
            <a:r>
              <a:rPr lang="en-US" sz="215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germinated faster than the peas in the normal </a:t>
            </a:r>
            <a:r>
              <a:rPr lang="en-US" sz="215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temperature </a:t>
            </a:r>
            <a:r>
              <a:rPr lang="en-US" sz="215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and cold </a:t>
            </a:r>
            <a:r>
              <a:rPr lang="en-US" sz="215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temperature</a:t>
            </a:r>
            <a:r>
              <a:rPr lang="en-US" sz="215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in a limit of four days. My data suggests that when given the same amount of time to germinate in different </a:t>
            </a:r>
            <a:r>
              <a:rPr lang="en-US" sz="215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temperatures</a:t>
            </a:r>
            <a:r>
              <a:rPr lang="en-US" sz="215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, the pea seeds in the warm </a:t>
            </a:r>
            <a:r>
              <a:rPr lang="en-US" sz="215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temperature</a:t>
            </a:r>
            <a:r>
              <a:rPr lang="en-US" sz="215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germinated faster than the other peas. This might be because peas need moisture and warmth to germinate successfully and fast.</a:t>
            </a:r>
            <a:r>
              <a:rPr lang="en-US" sz="175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endParaRPr sz="2500"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4294967295" type="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Data</a:t>
            </a:r>
            <a:endParaRPr/>
          </a:p>
        </p:txBody>
      </p:sp>
      <p:graphicFrame>
        <p:nvGraphicFramePr>
          <p:cNvPr id="83" name="Google Shape;83;p16"/>
          <p:cNvGraphicFramePr/>
          <p:nvPr/>
        </p:nvGraphicFramePr>
        <p:xfrm>
          <a:off x="2846575" y="396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{60075F69-47F7-44D5-9BFF-6E342F98CD5B}</a:tableStyleId>
              </a:tblPr>
              <a:tblGrid>
                <a:gridCol w="1663250"/>
                <a:gridCol w="3405625"/>
              </a:tblGrid>
              <a:tr h="46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95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550"/>
                        <a:t>Temperatures of environments </a:t>
                      </a:r>
                      <a:endParaRPr b="1" i="1" sz="1550"/>
                    </a:p>
                  </a:txBody>
                  <a:tcPr marT="63500" marB="63500" marR="63500" marL="63500"/>
                </a:tc>
              </a:tr>
              <a:tr h="35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550"/>
                        <a:t>Cool </a:t>
                      </a:r>
                      <a:endParaRPr b="1" i="1" sz="155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550"/>
                        <a:t>50 F. </a:t>
                      </a:r>
                      <a:endParaRPr i="1" sz="1550"/>
                    </a:p>
                  </a:txBody>
                  <a:tcPr marT="63500" marB="63500" marR="63500" marL="63500"/>
                </a:tc>
              </a:tr>
              <a:tr h="35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550"/>
                        <a:t>Normal </a:t>
                      </a:r>
                      <a:endParaRPr b="1" i="1" sz="155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550"/>
                        <a:t>70 F. </a:t>
                      </a:r>
                      <a:endParaRPr i="1" sz="1550"/>
                    </a:p>
                  </a:txBody>
                  <a:tcPr marT="63500" marB="63500" marR="63500" marL="63500"/>
                </a:tc>
              </a:tr>
              <a:tr h="35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550"/>
                        <a:t>Warm </a:t>
                      </a:r>
                      <a:endParaRPr b="1" i="1" sz="155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550"/>
                        <a:t>80 F.  </a:t>
                      </a:r>
                      <a:endParaRPr i="1" sz="155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graphicFrame>
        <p:nvGraphicFramePr>
          <p:cNvPr id="84" name="Google Shape;84;p16"/>
          <p:cNvGraphicFramePr/>
          <p:nvPr/>
        </p:nvGraphicFramePr>
        <p:xfrm>
          <a:off x="1405525" y="2193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{60075F69-47F7-44D5-9BFF-6E342F98CD5B}</a:tableStyleId>
              </a:tblPr>
              <a:tblGrid>
                <a:gridCol w="1735075"/>
                <a:gridCol w="1735075"/>
                <a:gridCol w="1735075"/>
                <a:gridCol w="1735075"/>
                <a:gridCol w="1735075"/>
              </a:tblGrid>
              <a:tr h="720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55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550"/>
                        <a:t>Day 1 </a:t>
                      </a:r>
                      <a:endParaRPr b="1" i="1" sz="155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550"/>
                        <a:t>1/22</a:t>
                      </a:r>
                      <a:endParaRPr b="1" i="1" sz="155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550"/>
                        <a:t>Day 2 </a:t>
                      </a:r>
                      <a:endParaRPr b="1" i="1" sz="155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550"/>
                        <a:t>1/23</a:t>
                      </a:r>
                      <a:endParaRPr b="1" i="1" sz="155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550"/>
                        <a:t>Day 3</a:t>
                      </a:r>
                      <a:endParaRPr b="1" i="1" sz="155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550"/>
                        <a:t>1/24</a:t>
                      </a:r>
                      <a:endParaRPr b="1" i="1" sz="155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550"/>
                        <a:t>Day 4</a:t>
                      </a:r>
                      <a:endParaRPr b="1" i="1" sz="155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550"/>
                        <a:t>1/25</a:t>
                      </a:r>
                      <a:endParaRPr b="1" i="1" sz="1550"/>
                    </a:p>
                  </a:txBody>
                  <a:tcPr marT="63500" marB="63500" marR="63500" marL="63500"/>
                </a:tc>
              </a:tr>
              <a:tr h="979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550"/>
                        <a:t>Peas in cool temp. </a:t>
                      </a:r>
                      <a:endParaRPr b="1" i="1" sz="155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550"/>
                        <a:t>Pea seed - no roots</a:t>
                      </a:r>
                      <a:endParaRPr i="1" sz="155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550"/>
                        <a:t>Pea seed - no roots</a:t>
                      </a:r>
                      <a:endParaRPr i="1" sz="155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550"/>
                        <a:t>Pea seed - no roots </a:t>
                      </a:r>
                      <a:endParaRPr i="1" sz="155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550"/>
                        <a:t>Peas started to grow root 0.4 cm long</a:t>
                      </a:r>
                      <a:endParaRPr i="1" sz="1550"/>
                    </a:p>
                  </a:txBody>
                  <a:tcPr marT="63500" marB="63500" marR="63500" marL="63500"/>
                </a:tc>
              </a:tr>
              <a:tr h="1496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550"/>
                        <a:t>Peas in normal temp. </a:t>
                      </a:r>
                      <a:endParaRPr b="1" i="1" sz="155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550"/>
                        <a:t>Pea seed - no roots </a:t>
                      </a:r>
                      <a:endParaRPr i="1" sz="155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550"/>
                        <a:t>Peas started to grow root 0.3 cm long </a:t>
                      </a:r>
                      <a:endParaRPr i="1" sz="155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550"/>
                        <a:t>Peas grew root 1.1 cm long </a:t>
                      </a:r>
                      <a:endParaRPr i="1" sz="155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550"/>
                        <a:t>Peas grew root and 8 out of 10 peas started to turn green 3.7 long root</a:t>
                      </a:r>
                      <a:endParaRPr i="1" sz="1550"/>
                    </a:p>
                  </a:txBody>
                  <a:tcPr marT="63500" marB="63500" marR="63500" marL="63500"/>
                </a:tc>
              </a:tr>
              <a:tr h="1237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550"/>
                        <a:t>Peas in warm temp. </a:t>
                      </a:r>
                      <a:endParaRPr b="1" i="1" sz="155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550"/>
                        <a:t>Pea seed - no roots</a:t>
                      </a:r>
                      <a:endParaRPr i="1" sz="155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550"/>
                        <a:t>Peas grew root 0.6 cm long </a:t>
                      </a:r>
                      <a:endParaRPr i="1" sz="155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550"/>
                        <a:t>Peas grew root long 1.3 cm long </a:t>
                      </a:r>
                      <a:endParaRPr i="1" sz="155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550"/>
                        <a:t>Peas grew root and started to turn green 4.5 cm long root </a:t>
                      </a:r>
                      <a:endParaRPr i="1" sz="155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ctr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Chart</a:t>
            </a:r>
            <a:endParaRPr sz="3700"/>
          </a:p>
        </p:txBody>
      </p:sp>
      <p:pic>
        <p:nvPicPr>
          <p:cNvPr id="90" name="Google Shape;90;p1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9575" y="1099594"/>
            <a:ext cx="8572500" cy="530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ctrTitle"/>
          </p:nvPr>
        </p:nvSpPr>
        <p:spPr>
          <a:xfrm>
            <a:off x="415650" y="510458"/>
            <a:ext cx="11360700" cy="1710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My Setup 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650" y="1102849"/>
            <a:ext cx="7109025" cy="485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ctr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Day 1 Observations 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6050" y="2261075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4300" y="2859050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 rotWithShape="1">
          <a:blip r:embed="rId5">
            <a:alphaModFix/>
          </a:blip>
          <a:srcRect b="13498" l="0" r="0" t="13498"/>
          <a:stretch/>
        </p:blipFill>
        <p:spPr>
          <a:xfrm>
            <a:off x="6633750" y="761563"/>
            <a:ext cx="4890552" cy="300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 rotWithShape="1">
          <a:blip r:embed="rId6">
            <a:alphaModFix/>
          </a:blip>
          <a:srcRect b="13619" l="5267" r="0" t="13356"/>
          <a:stretch/>
        </p:blipFill>
        <p:spPr>
          <a:xfrm>
            <a:off x="4383575" y="3344925"/>
            <a:ext cx="4890552" cy="32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 rotWithShape="1">
          <a:blip r:embed="rId7">
            <a:alphaModFix/>
          </a:blip>
          <a:srcRect b="14273" l="4049" r="6151" t="14252"/>
          <a:stretch/>
        </p:blipFill>
        <p:spPr>
          <a:xfrm>
            <a:off x="336350" y="2121650"/>
            <a:ext cx="4685025" cy="354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ctrTitle"/>
          </p:nvPr>
        </p:nvSpPr>
        <p:spPr>
          <a:xfrm>
            <a:off x="415650" y="460208"/>
            <a:ext cx="113607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Day 2 </a:t>
            </a:r>
            <a:r>
              <a:rPr lang="en-US"/>
              <a:t>Observations </a:t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 rotWithShape="1">
          <a:blip r:embed="rId3">
            <a:alphaModFix/>
          </a:blip>
          <a:srcRect b="-6440" l="0" r="0" t="6440"/>
          <a:stretch/>
        </p:blipFill>
        <p:spPr>
          <a:xfrm>
            <a:off x="6914050" y="609600"/>
            <a:ext cx="4643702" cy="3482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6300" y="2961850"/>
            <a:ext cx="4970624" cy="3727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925" y="1497825"/>
            <a:ext cx="3932800" cy="358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ctrTitle"/>
          </p:nvPr>
        </p:nvSpPr>
        <p:spPr>
          <a:xfrm>
            <a:off x="415650" y="326333"/>
            <a:ext cx="113607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Day 3 </a:t>
            </a:r>
            <a:r>
              <a:rPr lang="en-US"/>
              <a:t>Observations </a:t>
            </a: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7700" y="326325"/>
            <a:ext cx="4875075" cy="365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3675" y="3234625"/>
            <a:ext cx="4652902" cy="3489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000" y="1313825"/>
            <a:ext cx="4460600" cy="3489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ctr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Day 4 </a:t>
            </a:r>
            <a:r>
              <a:rPr lang="en-US"/>
              <a:t>Observations </a:t>
            </a: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1150" y="806450"/>
            <a:ext cx="4228577" cy="316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1400" y="3462312"/>
            <a:ext cx="4228577" cy="3171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051" y="1691785"/>
            <a:ext cx="4397148" cy="329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