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4" Type="http://schemas.openxmlformats.org/officeDocument/2006/relationships/slide" Target="slides/slide10.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1021a6c205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11021a6c20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1159ecff41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1159ecff4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1021a6c205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1021a6c205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3600"/>
              <a:buFont typeface="Trebuchet MS"/>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5" name="Google Shape;25;p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0" name="Shape 90"/>
        <p:cNvGrpSpPr/>
        <p:nvPr/>
      </p:nvGrpSpPr>
      <p:grpSpPr>
        <a:xfrm>
          <a:off x="0" y="0"/>
          <a:ext cx="0" cy="0"/>
          <a:chOff x="0" y="0"/>
          <a:chExt cx="0" cy="0"/>
        </a:xfrm>
      </p:grpSpPr>
      <p:sp>
        <p:nvSpPr>
          <p:cNvPr id="91" name="Google Shape;91;p11"/>
          <p:cNvSpPr txBox="1"/>
          <p:nvPr>
            <p:ph type="title"/>
          </p:nvPr>
        </p:nvSpPr>
        <p:spPr>
          <a:xfrm>
            <a:off x="677335" y="609600"/>
            <a:ext cx="8596668" cy="3403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1"/>
          <p:cNvSpPr txBox="1"/>
          <p:nvPr>
            <p:ph idx="1"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93" name="Google Shape;93;p1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6" name="Shape 96"/>
        <p:cNvGrpSpPr/>
        <p:nvPr/>
      </p:nvGrpSpPr>
      <p:grpSpPr>
        <a:xfrm>
          <a:off x="0" y="0"/>
          <a:ext cx="0" cy="0"/>
          <a:chOff x="0" y="0"/>
          <a:chExt cx="0" cy="0"/>
        </a:xfrm>
      </p:grpSpPr>
      <p:sp>
        <p:nvSpPr>
          <p:cNvPr id="97" name="Google Shape;97;p12"/>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2"/>
          <p:cNvSpPr txBox="1"/>
          <p:nvPr>
            <p:ph idx="1" type="body"/>
          </p:nvPr>
        </p:nvSpPr>
        <p:spPr>
          <a:xfrm>
            <a:off x="1366139" y="3632200"/>
            <a:ext cx="7224524"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280"/>
              <a:buFont typeface="Trebuchet MS"/>
              <a:buNone/>
              <a:defRPr sz="1600">
                <a:solidFill>
                  <a:srgbClr val="7F7F7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99" name="Google Shape;99;p12"/>
          <p:cNvSpPr txBox="1"/>
          <p:nvPr>
            <p:ph idx="2"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00" name="Google Shape;100;p1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3" name="Google Shape;103;p12"/>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8000" u="none" cap="none" strike="noStrike">
                <a:solidFill>
                  <a:srgbClr val="BFE471"/>
                </a:solidFill>
                <a:latin typeface="Arial"/>
                <a:ea typeface="Arial"/>
                <a:cs typeface="Arial"/>
                <a:sym typeface="Arial"/>
              </a:rPr>
              <a:t>“</a:t>
            </a:r>
            <a:endParaRPr/>
          </a:p>
        </p:txBody>
      </p:sp>
      <p:sp>
        <p:nvSpPr>
          <p:cNvPr id="104" name="Google Shape;104;p12"/>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8000" u="none" cap="none" strike="noStrike">
                <a:solidFill>
                  <a:srgbClr val="BFE471"/>
                </a:solidFill>
                <a:latin typeface="Arial"/>
                <a:ea typeface="Arial"/>
                <a:cs typeface="Arial"/>
                <a:sym typeface="Arial"/>
              </a:rPr>
              <a:t>”</a:t>
            </a:r>
            <a:endParaRPr b="0" i="0" sz="1800" u="none" cap="none" strike="noStrike">
              <a:solidFill>
                <a:srgbClr val="BFE47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5" name="Shape 105"/>
        <p:cNvGrpSpPr/>
        <p:nvPr/>
      </p:nvGrpSpPr>
      <p:grpSpPr>
        <a:xfrm>
          <a:off x="0" y="0"/>
          <a:ext cx="0" cy="0"/>
          <a:chOff x="0" y="0"/>
          <a:chExt cx="0" cy="0"/>
        </a:xfrm>
      </p:grpSpPr>
      <p:sp>
        <p:nvSpPr>
          <p:cNvPr id="106" name="Google Shape;106;p13"/>
          <p:cNvSpPr txBox="1"/>
          <p:nvPr>
            <p:ph type="title"/>
          </p:nvPr>
        </p:nvSpPr>
        <p:spPr>
          <a:xfrm>
            <a:off x="677335" y="1931988"/>
            <a:ext cx="8596668" cy="259546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3"/>
          <p:cNvSpPr txBox="1"/>
          <p:nvPr>
            <p:ph idx="1"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08" name="Google Shape;108;p1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1" name="Shape 111"/>
        <p:cNvGrpSpPr/>
        <p:nvPr/>
      </p:nvGrpSpPr>
      <p:grpSpPr>
        <a:xfrm>
          <a:off x="0" y="0"/>
          <a:ext cx="0" cy="0"/>
          <a:chOff x="0" y="0"/>
          <a:chExt cx="0" cy="0"/>
        </a:xfrm>
      </p:grpSpPr>
      <p:sp>
        <p:nvSpPr>
          <p:cNvPr id="112" name="Google Shape;112;p14"/>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4"/>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rgbClr val="3F3F3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14" name="Google Shape;114;p14"/>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15" name="Google Shape;115;p1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1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1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8" name="Google Shape;118;p14"/>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8000" u="none" cap="none" strike="noStrike">
                <a:solidFill>
                  <a:srgbClr val="BFE471"/>
                </a:solidFill>
                <a:latin typeface="Arial"/>
                <a:ea typeface="Arial"/>
                <a:cs typeface="Arial"/>
                <a:sym typeface="Arial"/>
              </a:rPr>
              <a:t>“</a:t>
            </a:r>
            <a:endParaRPr/>
          </a:p>
        </p:txBody>
      </p:sp>
      <p:sp>
        <p:nvSpPr>
          <p:cNvPr id="119" name="Google Shape;119;p14"/>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8000" u="none" cap="none" strike="noStrike">
                <a:solidFill>
                  <a:srgbClr val="BFE47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0" name="Shape 120"/>
        <p:cNvGrpSpPr/>
        <p:nvPr/>
      </p:nvGrpSpPr>
      <p:grpSpPr>
        <a:xfrm>
          <a:off x="0" y="0"/>
          <a:ext cx="0" cy="0"/>
          <a:chOff x="0" y="0"/>
          <a:chExt cx="0" cy="0"/>
        </a:xfrm>
      </p:grpSpPr>
      <p:sp>
        <p:nvSpPr>
          <p:cNvPr id="121" name="Google Shape;121;p15"/>
          <p:cNvSpPr txBox="1"/>
          <p:nvPr>
            <p:ph type="title"/>
          </p:nvPr>
        </p:nvSpPr>
        <p:spPr>
          <a:xfrm>
            <a:off x="685799" y="609600"/>
            <a:ext cx="8588203"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15"/>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chemeClr val="accent1"/>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23" name="Google Shape;123;p15"/>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24" name="Google Shape;124;p1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1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7" name="Shape 127"/>
        <p:cNvGrpSpPr/>
        <p:nvPr/>
      </p:nvGrpSpPr>
      <p:grpSpPr>
        <a:xfrm>
          <a:off x="0" y="0"/>
          <a:ext cx="0" cy="0"/>
          <a:chOff x="0" y="0"/>
          <a:chExt cx="0" cy="0"/>
        </a:xfrm>
      </p:grpSpPr>
      <p:sp>
        <p:nvSpPr>
          <p:cNvPr id="128" name="Google Shape;128;p1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16"/>
          <p:cNvSpPr txBox="1"/>
          <p:nvPr>
            <p:ph idx="1" type="body"/>
          </p:nvPr>
        </p:nvSpPr>
        <p:spPr>
          <a:xfrm rot="5400000">
            <a:off x="3035281" y="-197358"/>
            <a:ext cx="3880773" cy="859666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0" name="Google Shape;130;p1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1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3" name="Shape 133"/>
        <p:cNvGrpSpPr/>
        <p:nvPr/>
      </p:nvGrpSpPr>
      <p:grpSpPr>
        <a:xfrm>
          <a:off x="0" y="0"/>
          <a:ext cx="0" cy="0"/>
          <a:chOff x="0" y="0"/>
          <a:chExt cx="0" cy="0"/>
        </a:xfrm>
      </p:grpSpPr>
      <p:sp>
        <p:nvSpPr>
          <p:cNvPr id="134" name="Google Shape;134;p17"/>
          <p:cNvSpPr txBox="1"/>
          <p:nvPr>
            <p:ph type="title"/>
          </p:nvPr>
        </p:nvSpPr>
        <p:spPr>
          <a:xfrm rot="5400000">
            <a:off x="5994319" y="2582953"/>
            <a:ext cx="5251451" cy="130474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17"/>
          <p:cNvSpPr txBox="1"/>
          <p:nvPr>
            <p:ph idx="1" type="body"/>
          </p:nvPr>
        </p:nvSpPr>
        <p:spPr>
          <a:xfrm rot="5400000">
            <a:off x="1581685" y="-294750"/>
            <a:ext cx="5251450" cy="706015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6" name="Google Shape;136;p1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1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1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8" name="Shape 28"/>
        <p:cNvGrpSpPr/>
        <p:nvPr/>
      </p:nvGrpSpPr>
      <p:grpSpPr>
        <a:xfrm>
          <a:off x="0" y="0"/>
          <a:ext cx="0" cy="0"/>
          <a:chOff x="0" y="0"/>
          <a:chExt cx="0" cy="0"/>
        </a:xfrm>
      </p:grpSpPr>
      <p:grpSp>
        <p:nvGrpSpPr>
          <p:cNvPr id="29" name="Google Shape;29;p3"/>
          <p:cNvGrpSpPr/>
          <p:nvPr/>
        </p:nvGrpSpPr>
        <p:grpSpPr>
          <a:xfrm>
            <a:off x="0" y="-8467"/>
            <a:ext cx="12192000" cy="6866467"/>
            <a:chOff x="0" y="-8467"/>
            <a:chExt cx="12192000" cy="6866467"/>
          </a:xfrm>
        </p:grpSpPr>
        <p:cxnSp>
          <p:nvCxnSpPr>
            <p:cNvPr id="30" name="Google Shape;30;p3"/>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31" name="Google Shape;31;p3"/>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32" name="Google Shape;32;p3"/>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33" name="Google Shape;33;p3"/>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4" name="Google Shape;34;p3"/>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36" name="Google Shape;36;p3"/>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37" name="Google Shape;37;p3"/>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38" name="Google Shape;38;p3"/>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3"/>
            <p:cNvSpPr/>
            <p:nvPr/>
          </p:nvSpPr>
          <p:spPr>
            <a:xfrm rot="10800000">
              <a:off x="0" y="0"/>
              <a:ext cx="842596" cy="5666154"/>
            </a:xfrm>
            <a:prstGeom prst="triangle">
              <a:avLst>
                <a:gd fmla="val 10000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3"/>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3"/>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p:txBody>
      </p:sp>
      <p:sp>
        <p:nvSpPr>
          <p:cNvPr id="42" name="Google Shape;42;p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 name="Shape 45"/>
        <p:cNvGrpSpPr/>
        <p:nvPr/>
      </p:nvGrpSpPr>
      <p:grpSpPr>
        <a:xfrm>
          <a:off x="0" y="0"/>
          <a:ext cx="0" cy="0"/>
          <a:chOff x="0" y="0"/>
          <a:chExt cx="0" cy="0"/>
        </a:xfrm>
      </p:grpSpPr>
      <p:sp>
        <p:nvSpPr>
          <p:cNvPr id="46" name="Google Shape;46;p4"/>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000"/>
              <a:buFont typeface="Trebuchet MS"/>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48" name="Google Shape;48;p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1" name="Shape 51"/>
        <p:cNvGrpSpPr/>
        <p:nvPr/>
      </p:nvGrpSpPr>
      <p:grpSpPr>
        <a:xfrm>
          <a:off x="0" y="0"/>
          <a:ext cx="0" cy="0"/>
          <a:chOff x="0" y="0"/>
          <a:chExt cx="0" cy="0"/>
        </a:xfrm>
      </p:grpSpPr>
      <p:sp>
        <p:nvSpPr>
          <p:cNvPr id="52" name="Google Shape;52;p5"/>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
          <p:cNvSpPr txBox="1"/>
          <p:nvPr>
            <p:ph idx="1" type="body"/>
          </p:nvPr>
        </p:nvSpPr>
        <p:spPr>
          <a:xfrm>
            <a:off x="677334" y="2160589"/>
            <a:ext cx="4184035" cy="3880772"/>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4" name="Google Shape;54;p5"/>
          <p:cNvSpPr txBox="1"/>
          <p:nvPr>
            <p:ph idx="2" type="body"/>
          </p:nvPr>
        </p:nvSpPr>
        <p:spPr>
          <a:xfrm>
            <a:off x="5089970" y="2160589"/>
            <a:ext cx="4184034"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5" name="Google Shape;55;p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 name="Shape 58"/>
        <p:cNvGrpSpPr/>
        <p:nvPr/>
      </p:nvGrpSpPr>
      <p:grpSpPr>
        <a:xfrm>
          <a:off x="0" y="0"/>
          <a:ext cx="0" cy="0"/>
          <a:chOff x="0" y="0"/>
          <a:chExt cx="0" cy="0"/>
        </a:xfrm>
      </p:grpSpPr>
      <p:sp>
        <p:nvSpPr>
          <p:cNvPr id="59" name="Google Shape;59;p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6"/>
          <p:cNvSpPr txBox="1"/>
          <p:nvPr>
            <p:ph idx="1" type="body"/>
          </p:nvPr>
        </p:nvSpPr>
        <p:spPr>
          <a:xfrm>
            <a:off x="675745" y="2160983"/>
            <a:ext cx="418562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61" name="Google Shape;61;p6"/>
          <p:cNvSpPr txBox="1"/>
          <p:nvPr>
            <p:ph idx="2" type="body"/>
          </p:nvPr>
        </p:nvSpPr>
        <p:spPr>
          <a:xfrm>
            <a:off x="675745" y="2737245"/>
            <a:ext cx="4185623"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2" name="Google Shape;62;p6"/>
          <p:cNvSpPr txBox="1"/>
          <p:nvPr>
            <p:ph idx="3" type="body"/>
          </p:nvPr>
        </p:nvSpPr>
        <p:spPr>
          <a:xfrm>
            <a:off x="5088383" y="2160983"/>
            <a:ext cx="418561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63" name="Google Shape;63;p6"/>
          <p:cNvSpPr txBox="1"/>
          <p:nvPr>
            <p:ph idx="4" type="body"/>
          </p:nvPr>
        </p:nvSpPr>
        <p:spPr>
          <a:xfrm>
            <a:off x="5088384" y="2737245"/>
            <a:ext cx="4185617"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4" name="Google Shape;64;p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7" name="Shape 67"/>
        <p:cNvGrpSpPr/>
        <p:nvPr/>
      </p:nvGrpSpPr>
      <p:grpSpPr>
        <a:xfrm>
          <a:off x="0" y="0"/>
          <a:ext cx="0" cy="0"/>
          <a:chOff x="0" y="0"/>
          <a:chExt cx="0" cy="0"/>
        </a:xfrm>
      </p:grpSpPr>
      <p:sp>
        <p:nvSpPr>
          <p:cNvPr id="68" name="Google Shape;68;p7"/>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2" name="Shape 72"/>
        <p:cNvGrpSpPr/>
        <p:nvPr/>
      </p:nvGrpSpPr>
      <p:grpSpPr>
        <a:xfrm>
          <a:off x="0" y="0"/>
          <a:ext cx="0" cy="0"/>
          <a:chOff x="0" y="0"/>
          <a:chExt cx="0" cy="0"/>
        </a:xfrm>
      </p:grpSpPr>
      <p:sp>
        <p:nvSpPr>
          <p:cNvPr id="73" name="Google Shape;73;p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6" name="Shape 76"/>
        <p:cNvGrpSpPr/>
        <p:nvPr/>
      </p:nvGrpSpPr>
      <p:grpSpPr>
        <a:xfrm>
          <a:off x="0" y="0"/>
          <a:ext cx="0" cy="0"/>
          <a:chOff x="0" y="0"/>
          <a:chExt cx="0" cy="0"/>
        </a:xfrm>
      </p:grpSpPr>
      <p:sp>
        <p:nvSpPr>
          <p:cNvPr id="77" name="Google Shape;77;p9"/>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9"/>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79" name="Google Shape;79;p9"/>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1120"/>
              <a:buNone/>
              <a:defRPr sz="1400"/>
            </a:lvl2pPr>
            <a:lvl3pPr indent="-228600" lvl="2" marL="1371600" algn="l">
              <a:spcBef>
                <a:spcPts val="1000"/>
              </a:spcBef>
              <a:spcAft>
                <a:spcPts val="0"/>
              </a:spcAft>
              <a:buSzPts val="960"/>
              <a:buNone/>
              <a:defRPr sz="1200"/>
            </a:lvl3pPr>
            <a:lvl4pPr indent="-228600" lvl="3" marL="1828800" algn="l">
              <a:spcBef>
                <a:spcPts val="1000"/>
              </a:spcBef>
              <a:spcAft>
                <a:spcPts val="0"/>
              </a:spcAft>
              <a:buSzPts val="800"/>
              <a:buNone/>
              <a:defRPr sz="1000"/>
            </a:lvl4pPr>
            <a:lvl5pPr indent="-228600" lvl="4" marL="2286000" algn="l">
              <a:spcBef>
                <a:spcPts val="1000"/>
              </a:spcBef>
              <a:spcAft>
                <a:spcPts val="0"/>
              </a:spcAft>
              <a:buSzPts val="800"/>
              <a:buNone/>
              <a:defRPr sz="1000"/>
            </a:lvl5pPr>
            <a:lvl6pPr indent="-228600" lvl="5" marL="2743200" algn="l">
              <a:spcBef>
                <a:spcPts val="1000"/>
              </a:spcBef>
              <a:spcAft>
                <a:spcPts val="0"/>
              </a:spcAft>
              <a:buSzPts val="800"/>
              <a:buNone/>
              <a:defRPr sz="1000"/>
            </a:lvl6pPr>
            <a:lvl7pPr indent="-228600" lvl="6" marL="3200400" algn="l">
              <a:spcBef>
                <a:spcPts val="1000"/>
              </a:spcBef>
              <a:spcAft>
                <a:spcPts val="0"/>
              </a:spcAft>
              <a:buSzPts val="800"/>
              <a:buNone/>
              <a:defRPr sz="1000"/>
            </a:lvl7pPr>
            <a:lvl8pPr indent="-228600" lvl="7" marL="3657600" algn="l">
              <a:spcBef>
                <a:spcPts val="1000"/>
              </a:spcBef>
              <a:spcAft>
                <a:spcPts val="0"/>
              </a:spcAft>
              <a:buSzPts val="800"/>
              <a:buNone/>
              <a:defRPr sz="1000"/>
            </a:lvl8pPr>
            <a:lvl9pPr indent="-228600" lvl="8" marL="4114800" algn="l">
              <a:spcBef>
                <a:spcPts val="1000"/>
              </a:spcBef>
              <a:spcAft>
                <a:spcPts val="0"/>
              </a:spcAft>
              <a:buSzPts val="800"/>
              <a:buNone/>
              <a:defRPr sz="1000"/>
            </a:lvl9pPr>
          </a:lstStyle>
          <a:p/>
        </p:txBody>
      </p:sp>
      <p:sp>
        <p:nvSpPr>
          <p:cNvPr id="80" name="Google Shape;80;p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3" name="Shape 83"/>
        <p:cNvGrpSpPr/>
        <p:nvPr/>
      </p:nvGrpSpPr>
      <p:grpSpPr>
        <a:xfrm>
          <a:off x="0" y="0"/>
          <a:ext cx="0" cy="0"/>
          <a:chOff x="0" y="0"/>
          <a:chExt cx="0" cy="0"/>
        </a:xfrm>
      </p:grpSpPr>
      <p:sp>
        <p:nvSpPr>
          <p:cNvPr id="84" name="Google Shape;84;p10"/>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400"/>
              <a:buFont typeface="Trebuchet MS"/>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0"/>
          <p:cNvSpPr/>
          <p:nvPr>
            <p:ph idx="2" type="pic"/>
          </p:nvPr>
        </p:nvSpPr>
        <p:spPr>
          <a:xfrm>
            <a:off x="677334" y="609600"/>
            <a:ext cx="8596668" cy="3845718"/>
          </a:xfrm>
          <a:prstGeom prst="rect">
            <a:avLst/>
          </a:prstGeom>
          <a:noFill/>
          <a:ln>
            <a:noFill/>
          </a:ln>
        </p:spPr>
      </p:sp>
      <p:sp>
        <p:nvSpPr>
          <p:cNvPr id="86" name="Google Shape;86;p10"/>
          <p:cNvSpPr txBox="1"/>
          <p:nvPr>
            <p:ph idx="1" type="body"/>
          </p:nvPr>
        </p:nvSpPr>
        <p:spPr>
          <a:xfrm>
            <a:off x="677334" y="5367338"/>
            <a:ext cx="8596667" cy="67402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87" name="Google Shape;87;p1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1"/>
          <p:cNvGrpSpPr/>
          <p:nvPr/>
        </p:nvGrpSpPr>
        <p:grpSpPr>
          <a:xfrm>
            <a:off x="0" y="-8467"/>
            <a:ext cx="12192000" cy="6866467"/>
            <a:chOff x="0" y="-8467"/>
            <a:chExt cx="12192000" cy="6866467"/>
          </a:xfrm>
        </p:grpSpPr>
        <p:cxnSp>
          <p:nvCxnSpPr>
            <p:cNvPr id="7" name="Google Shape;7;p1"/>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8" name="Google Shape;8;p1"/>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9" name="Google Shape;9;p1"/>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0" name="Google Shape;10;p1"/>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13" name="Google Shape;13;p1"/>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14" name="Google Shape;14;p1"/>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5" name="Google Shape;15;p1"/>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
            <p:cNvSpPr/>
            <p:nvPr/>
          </p:nvSpPr>
          <p:spPr>
            <a:xfrm>
              <a:off x="0" y="4013200"/>
              <a:ext cx="448733" cy="2844800"/>
            </a:xfrm>
            <a:prstGeom prst="triangle">
              <a:avLst>
                <a:gd fmla="val 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 name="Google Shape;17;p1"/>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8" name="Google Shape;18;p1"/>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9" name="Google Shape;19;p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0" name="Google Shape;20;p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1" name="Google Shape;21;p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accent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accent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accent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accent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accent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accent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accent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8"/>
          <p:cNvSpPr txBox="1"/>
          <p:nvPr>
            <p:ph type="ctrTitle"/>
          </p:nvPr>
        </p:nvSpPr>
        <p:spPr>
          <a:xfrm>
            <a:off x="983100" y="2404525"/>
            <a:ext cx="9120300" cy="1646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accent1"/>
              </a:buClr>
              <a:buSzPts val="5400"/>
              <a:buFont typeface="Trebuchet MS"/>
              <a:buNone/>
            </a:pPr>
            <a:r>
              <a:rPr b="1" lang="en-US" sz="5000"/>
              <a:t>How Do </a:t>
            </a:r>
            <a:r>
              <a:rPr b="1" lang="en-US" sz="5000"/>
              <a:t>Amounts of pH A</a:t>
            </a:r>
            <a:r>
              <a:rPr b="1" lang="en-US" sz="5000"/>
              <a:t>ffect</a:t>
            </a:r>
            <a:r>
              <a:rPr b="1" lang="en-US" sz="5000"/>
              <a:t> a S</a:t>
            </a:r>
            <a:r>
              <a:rPr b="1" lang="en-US" sz="5000"/>
              <a:t>ponge’s</a:t>
            </a:r>
            <a:r>
              <a:rPr b="1" lang="en-US" sz="5000"/>
              <a:t> P</a:t>
            </a:r>
            <a:r>
              <a:rPr b="1" lang="en-US" sz="5000"/>
              <a:t>erformance</a:t>
            </a:r>
            <a:endParaRPr b="1" sz="5000"/>
          </a:p>
        </p:txBody>
      </p:sp>
      <p:sp>
        <p:nvSpPr>
          <p:cNvPr id="144" name="Google Shape;144;p18"/>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rmAutofit/>
          </a:bodyPr>
          <a:lstStyle/>
          <a:p>
            <a:pPr indent="0" lvl="0" marL="0" rtl="0" algn="r">
              <a:spcBef>
                <a:spcPts val="0"/>
              </a:spcBef>
              <a:spcAft>
                <a:spcPts val="0"/>
              </a:spcAft>
              <a:buSzPts val="1440"/>
              <a:buNone/>
            </a:pPr>
            <a:r>
              <a:rPr lang="en-US"/>
              <a:t>Grant Bernes</a:t>
            </a:r>
            <a:r>
              <a:rPr lang="en-US"/>
              <a:t>s</a:t>
            </a:r>
            <a:endParaRPr/>
          </a:p>
        </p:txBody>
      </p:sp>
      <p:pic>
        <p:nvPicPr>
          <p:cNvPr id="145" name="Google Shape;145;p18"/>
          <p:cNvPicPr preferRelativeResize="0"/>
          <p:nvPr/>
        </p:nvPicPr>
        <p:blipFill>
          <a:blip r:embed="rId3">
            <a:alphaModFix/>
          </a:blip>
          <a:stretch>
            <a:fillRect/>
          </a:stretch>
        </p:blipFill>
        <p:spPr>
          <a:xfrm>
            <a:off x="1054173" y="4266578"/>
            <a:ext cx="2261625" cy="15135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7"/>
          <p:cNvSpPr txBox="1"/>
          <p:nvPr>
            <p:ph type="title"/>
          </p:nvPr>
        </p:nvSpPr>
        <p:spPr>
          <a:xfrm>
            <a:off x="677334" y="609600"/>
            <a:ext cx="8596800" cy="13209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Errors Analysis</a:t>
            </a:r>
            <a:endParaRPr/>
          </a:p>
        </p:txBody>
      </p:sp>
      <p:sp>
        <p:nvSpPr>
          <p:cNvPr id="210" name="Google Shape;210;p27"/>
          <p:cNvSpPr txBox="1"/>
          <p:nvPr>
            <p:ph idx="1" type="body"/>
          </p:nvPr>
        </p:nvSpPr>
        <p:spPr>
          <a:xfrm>
            <a:off x="677334" y="1438064"/>
            <a:ext cx="8596800" cy="38808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sz="2000"/>
              <a:t>Like I have </a:t>
            </a:r>
            <a:r>
              <a:rPr lang="en-US" sz="2000"/>
              <a:t>previously</a:t>
            </a:r>
            <a:r>
              <a:rPr lang="en-US" sz="2000"/>
              <a:t> mentioned, I did not get clear enough data. So, if I had the opportunity to </a:t>
            </a:r>
            <a:r>
              <a:rPr lang="en-US" sz="2000"/>
              <a:t>reconduct</a:t>
            </a:r>
            <a:r>
              <a:rPr lang="en-US" sz="2000"/>
              <a:t> my </a:t>
            </a:r>
            <a:r>
              <a:rPr lang="en-US" sz="2000"/>
              <a:t>experiment</a:t>
            </a:r>
            <a:r>
              <a:rPr lang="en-US" sz="2000"/>
              <a:t> I would make sure there were more sponges so I could get more data. Hopefully, It would give me clearer answers on how the pH in liquids </a:t>
            </a:r>
            <a:r>
              <a:rPr lang="en-US" sz="2000"/>
              <a:t>affects</a:t>
            </a:r>
            <a:r>
              <a:rPr lang="en-US" sz="2000"/>
              <a:t> the sponges. Another thing I could have done would have been adding more </a:t>
            </a:r>
            <a:r>
              <a:rPr lang="en-US" sz="2000"/>
              <a:t>liquids</a:t>
            </a:r>
            <a:r>
              <a:rPr lang="en-US" sz="2000"/>
              <a:t> with different pH levels so I could be more </a:t>
            </a:r>
            <a:r>
              <a:rPr lang="en-US" sz="2000"/>
              <a:t>precise</a:t>
            </a:r>
            <a:r>
              <a:rPr lang="en-US" sz="2000"/>
              <a:t> on </a:t>
            </a:r>
            <a:r>
              <a:rPr lang="en-US" sz="2000"/>
              <a:t>whether</a:t>
            </a:r>
            <a:r>
              <a:rPr lang="en-US" sz="2000"/>
              <a:t> more pH effects sponges less.</a:t>
            </a:r>
            <a:endParaRPr sz="2000"/>
          </a:p>
        </p:txBody>
      </p:sp>
      <p:pic>
        <p:nvPicPr>
          <p:cNvPr id="211" name="Google Shape;211;p27"/>
          <p:cNvPicPr preferRelativeResize="0"/>
          <p:nvPr/>
        </p:nvPicPr>
        <p:blipFill>
          <a:blip r:embed="rId3">
            <a:alphaModFix/>
          </a:blip>
          <a:stretch>
            <a:fillRect/>
          </a:stretch>
        </p:blipFill>
        <p:spPr>
          <a:xfrm>
            <a:off x="9438359" y="744600"/>
            <a:ext cx="2613066" cy="448059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9"/>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US"/>
              <a:t>Hypothesis</a:t>
            </a:r>
            <a:endParaRPr/>
          </a:p>
        </p:txBody>
      </p:sp>
      <p:sp>
        <p:nvSpPr>
          <p:cNvPr id="151" name="Google Shape;151;p19"/>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p>
            <a:pPr indent="457200" lvl="0" marL="0" rtl="0" algn="l">
              <a:spcBef>
                <a:spcPts val="0"/>
              </a:spcBef>
              <a:spcAft>
                <a:spcPts val="0"/>
              </a:spcAft>
              <a:buNone/>
            </a:pPr>
            <a:r>
              <a:rPr b="1" i="1" lang="en-US" sz="1900" u="sng">
                <a:solidFill>
                  <a:schemeClr val="dk1"/>
                </a:solidFill>
                <a:latin typeface="Arial"/>
                <a:ea typeface="Arial"/>
                <a:cs typeface="Arial"/>
                <a:sym typeface="Arial"/>
              </a:rPr>
              <a:t>I </a:t>
            </a:r>
            <a:r>
              <a:rPr b="1" i="1" lang="en-US" sz="1900" u="sng">
                <a:solidFill>
                  <a:schemeClr val="dk1"/>
                </a:solidFill>
                <a:latin typeface="Arial"/>
                <a:ea typeface="Arial"/>
                <a:cs typeface="Arial"/>
                <a:sym typeface="Arial"/>
              </a:rPr>
              <a:t>predict</a:t>
            </a:r>
            <a:r>
              <a:rPr b="1" i="1" lang="en-US" sz="1900" u="sng">
                <a:solidFill>
                  <a:schemeClr val="dk1"/>
                </a:solidFill>
                <a:latin typeface="Arial"/>
                <a:ea typeface="Arial"/>
                <a:cs typeface="Arial"/>
                <a:sym typeface="Arial"/>
              </a:rPr>
              <a:t> that If I add liquids with high pH to a sponge, then the sponge will soak up as much water the next day.</a:t>
            </a:r>
            <a:r>
              <a:rPr lang="en-US" sz="1900">
                <a:solidFill>
                  <a:schemeClr val="dk1"/>
                </a:solidFill>
                <a:latin typeface="Arial"/>
                <a:ea typeface="Arial"/>
                <a:cs typeface="Arial"/>
                <a:sym typeface="Arial"/>
              </a:rPr>
              <a:t> I predicted that adding higher PH liquids to a sponge will result in the sponge soaking up less liquids (H2O) the next day. In the Ocean, as the water temp. gets higher the amount of pH drops in the Ocean causing the reefs to die. Since sea sponges absorb dead material, such as shells and dead reefs, this will cause sponges to take over the ecosystem of coral reefs. Since less pH helps sea sponges thrive, it would make sense that an artificial sponge, which shares characteristics with a sea sponge and that will shrink and be less </a:t>
            </a:r>
            <a:r>
              <a:rPr lang="en-US" sz="1900">
                <a:solidFill>
                  <a:schemeClr val="dk1"/>
                </a:solidFill>
                <a:latin typeface="Arial"/>
                <a:ea typeface="Arial"/>
                <a:cs typeface="Arial"/>
                <a:sym typeface="Arial"/>
              </a:rPr>
              <a:t>absorbent</a:t>
            </a:r>
            <a:r>
              <a:rPr lang="en-US" sz="1900">
                <a:solidFill>
                  <a:schemeClr val="dk1"/>
                </a:solidFill>
                <a:latin typeface="Arial"/>
                <a:ea typeface="Arial"/>
                <a:cs typeface="Arial"/>
                <a:sym typeface="Arial"/>
              </a:rPr>
              <a:t> than a sponge with less pH.</a:t>
            </a:r>
            <a:endParaRPr sz="1900">
              <a:solidFill>
                <a:schemeClr val="dk1"/>
              </a:solidFill>
              <a:latin typeface="Arial"/>
              <a:ea typeface="Arial"/>
              <a:cs typeface="Arial"/>
              <a:sym typeface="Arial"/>
            </a:endParaRPr>
          </a:p>
          <a:p>
            <a:pPr indent="0" lvl="0" marL="342900" rtl="0" algn="l">
              <a:spcBef>
                <a:spcPts val="0"/>
              </a:spcBef>
              <a:spcAft>
                <a:spcPts val="0"/>
              </a:spcAft>
              <a:buNone/>
            </a:pPr>
            <a:r>
              <a:t/>
            </a:r>
            <a:endParaRPr sz="1900">
              <a:solidFill>
                <a:schemeClr val="dk1"/>
              </a:solidFill>
              <a:latin typeface="Arial"/>
              <a:ea typeface="Arial"/>
              <a:cs typeface="Arial"/>
              <a:sym typeface="Arial"/>
            </a:endParaRPr>
          </a:p>
          <a:p>
            <a:pPr indent="0" lvl="0" marL="342900" rtl="0" algn="l">
              <a:spcBef>
                <a:spcPts val="0"/>
              </a:spcBef>
              <a:spcAft>
                <a:spcPts val="0"/>
              </a:spcAft>
              <a:buNone/>
            </a:pPr>
            <a:r>
              <a:t/>
            </a:r>
            <a:endParaRPr/>
          </a:p>
        </p:txBody>
      </p:sp>
      <p:pic>
        <p:nvPicPr>
          <p:cNvPr id="152" name="Google Shape;152;p19"/>
          <p:cNvPicPr preferRelativeResize="0"/>
          <p:nvPr/>
        </p:nvPicPr>
        <p:blipFill>
          <a:blip r:embed="rId3">
            <a:alphaModFix/>
          </a:blip>
          <a:stretch>
            <a:fillRect/>
          </a:stretch>
        </p:blipFill>
        <p:spPr>
          <a:xfrm>
            <a:off x="8206427" y="187425"/>
            <a:ext cx="2613197" cy="174298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0"/>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US"/>
              <a:t>Materials</a:t>
            </a:r>
            <a:endParaRPr/>
          </a:p>
        </p:txBody>
      </p:sp>
      <p:sp>
        <p:nvSpPr>
          <p:cNvPr id="158" name="Google Shape;158;p20"/>
          <p:cNvSpPr txBox="1"/>
          <p:nvPr>
            <p:ph idx="1" type="body"/>
          </p:nvPr>
        </p:nvSpPr>
        <p:spPr>
          <a:xfrm>
            <a:off x="677325" y="1257550"/>
            <a:ext cx="4074900" cy="5469000"/>
          </a:xfrm>
          <a:prstGeom prst="rect">
            <a:avLst/>
          </a:prstGeom>
          <a:noFill/>
          <a:ln>
            <a:noFill/>
          </a:ln>
        </p:spPr>
        <p:txBody>
          <a:bodyPr anchorCtr="0" anchor="t" bIns="45700" lIns="91425" spcFirstLastPara="1" rIns="91425" wrap="square" tIns="45700">
            <a:normAutofit/>
          </a:bodyPr>
          <a:lstStyle/>
          <a:p>
            <a:pPr indent="0" lvl="0" marL="342900" rtl="0" algn="l">
              <a:spcBef>
                <a:spcPts val="0"/>
              </a:spcBef>
              <a:spcAft>
                <a:spcPts val="0"/>
              </a:spcAft>
              <a:buNone/>
            </a:pPr>
            <a:r>
              <a:rPr b="1" i="1" lang="en-US" sz="1900" u="sng">
                <a:solidFill>
                  <a:srgbClr val="000000"/>
                </a:solidFill>
                <a:latin typeface="Arial"/>
                <a:ea typeface="Arial"/>
                <a:cs typeface="Arial"/>
                <a:sym typeface="Arial"/>
              </a:rPr>
              <a:t>Equipment </a:t>
            </a:r>
            <a:endParaRPr b="1" i="1" sz="1900" u="sng">
              <a:solidFill>
                <a:srgbClr val="000000"/>
              </a:solidFill>
              <a:latin typeface="Arial"/>
              <a:ea typeface="Arial"/>
              <a:cs typeface="Arial"/>
              <a:sym typeface="Arial"/>
            </a:endParaRPr>
          </a:p>
          <a:p>
            <a:pPr indent="-372110" lvl="0" marL="342900" rtl="0" algn="l">
              <a:spcBef>
                <a:spcPts val="0"/>
              </a:spcBef>
              <a:spcAft>
                <a:spcPts val="0"/>
              </a:spcAft>
              <a:buSzPts val="1900"/>
              <a:buChar char="►"/>
            </a:pPr>
            <a:r>
              <a:rPr i="1" lang="en-US" sz="1900">
                <a:solidFill>
                  <a:srgbClr val="000000"/>
                </a:solidFill>
                <a:latin typeface="Arial"/>
                <a:ea typeface="Arial"/>
                <a:cs typeface="Arial"/>
                <a:sym typeface="Arial"/>
              </a:rPr>
              <a:t>9 Scotch-Brite Non-Scratch sponges         </a:t>
            </a:r>
            <a:endParaRPr i="1" sz="1900">
              <a:solidFill>
                <a:srgbClr val="000000"/>
              </a:solidFill>
              <a:latin typeface="Arial"/>
              <a:ea typeface="Arial"/>
              <a:cs typeface="Arial"/>
              <a:sym typeface="Arial"/>
            </a:endParaRPr>
          </a:p>
          <a:p>
            <a:pPr indent="-372110" lvl="0" marL="342900" rtl="0" algn="l">
              <a:spcBef>
                <a:spcPts val="0"/>
              </a:spcBef>
              <a:spcAft>
                <a:spcPts val="0"/>
              </a:spcAft>
              <a:buSzPts val="1900"/>
              <a:buChar char="►"/>
            </a:pPr>
            <a:r>
              <a:rPr i="1" lang="en-US" sz="1900">
                <a:solidFill>
                  <a:srgbClr val="000000"/>
                </a:solidFill>
                <a:latin typeface="Arial"/>
                <a:ea typeface="Arial"/>
                <a:cs typeface="Arial"/>
                <a:sym typeface="Arial"/>
              </a:rPr>
              <a:t>O.J  8oz. x3</a:t>
            </a:r>
            <a:endParaRPr i="1" sz="1900">
              <a:solidFill>
                <a:srgbClr val="000000"/>
              </a:solidFill>
              <a:latin typeface="Arial"/>
              <a:ea typeface="Arial"/>
              <a:cs typeface="Arial"/>
              <a:sym typeface="Arial"/>
            </a:endParaRPr>
          </a:p>
          <a:p>
            <a:pPr indent="-372110" lvl="0" marL="342900" rtl="0" algn="l">
              <a:spcBef>
                <a:spcPts val="0"/>
              </a:spcBef>
              <a:spcAft>
                <a:spcPts val="0"/>
              </a:spcAft>
              <a:buSzPts val="1900"/>
              <a:buChar char="►"/>
            </a:pPr>
            <a:r>
              <a:rPr i="1" lang="en-US" sz="1900">
                <a:solidFill>
                  <a:srgbClr val="000000"/>
                </a:solidFill>
                <a:latin typeface="Arial"/>
                <a:ea typeface="Arial"/>
                <a:cs typeface="Arial"/>
                <a:sym typeface="Arial"/>
              </a:rPr>
              <a:t>Green tea 8oz. x3</a:t>
            </a:r>
            <a:endParaRPr i="1" sz="1900">
              <a:solidFill>
                <a:srgbClr val="000000"/>
              </a:solidFill>
              <a:latin typeface="Arial"/>
              <a:ea typeface="Arial"/>
              <a:cs typeface="Arial"/>
              <a:sym typeface="Arial"/>
            </a:endParaRPr>
          </a:p>
          <a:p>
            <a:pPr indent="-372110" lvl="0" marL="342900" rtl="0" algn="l">
              <a:spcBef>
                <a:spcPts val="0"/>
              </a:spcBef>
              <a:spcAft>
                <a:spcPts val="0"/>
              </a:spcAft>
              <a:buSzPts val="1900"/>
              <a:buChar char="►"/>
            </a:pPr>
            <a:r>
              <a:rPr i="1" lang="en-US" sz="1900">
                <a:solidFill>
                  <a:srgbClr val="000000"/>
                </a:solidFill>
                <a:latin typeface="Arial"/>
                <a:ea typeface="Arial"/>
                <a:cs typeface="Arial"/>
                <a:sym typeface="Arial"/>
              </a:rPr>
              <a:t>Water </a:t>
            </a:r>
            <a:r>
              <a:rPr i="1" lang="en-US" sz="1900">
                <a:solidFill>
                  <a:srgbClr val="000000"/>
                </a:solidFill>
                <a:latin typeface="Arial"/>
                <a:ea typeface="Arial"/>
                <a:cs typeface="Arial"/>
                <a:sym typeface="Arial"/>
              </a:rPr>
              <a:t>8 oz</a:t>
            </a:r>
            <a:r>
              <a:rPr i="1" lang="en-US" sz="1900">
                <a:solidFill>
                  <a:srgbClr val="000000"/>
                </a:solidFill>
                <a:latin typeface="Arial"/>
                <a:ea typeface="Arial"/>
                <a:cs typeface="Arial"/>
                <a:sym typeface="Arial"/>
              </a:rPr>
              <a:t>. x12</a:t>
            </a:r>
            <a:endParaRPr i="1" sz="1900">
              <a:solidFill>
                <a:srgbClr val="000000"/>
              </a:solidFill>
              <a:latin typeface="Arial"/>
              <a:ea typeface="Arial"/>
              <a:cs typeface="Arial"/>
              <a:sym typeface="Arial"/>
            </a:endParaRPr>
          </a:p>
          <a:p>
            <a:pPr indent="0" lvl="0" marL="342900" rtl="0" algn="l">
              <a:spcBef>
                <a:spcPts val="0"/>
              </a:spcBef>
              <a:spcAft>
                <a:spcPts val="0"/>
              </a:spcAft>
              <a:buNone/>
            </a:pPr>
            <a:r>
              <a:t/>
            </a:r>
            <a:endParaRPr i="1" sz="1900">
              <a:solidFill>
                <a:srgbClr val="000000"/>
              </a:solidFill>
              <a:latin typeface="Arial"/>
              <a:ea typeface="Arial"/>
              <a:cs typeface="Arial"/>
              <a:sym typeface="Arial"/>
            </a:endParaRPr>
          </a:p>
          <a:p>
            <a:pPr indent="-372110" lvl="0" marL="342900" rtl="0" algn="l">
              <a:spcBef>
                <a:spcPts val="0"/>
              </a:spcBef>
              <a:spcAft>
                <a:spcPts val="0"/>
              </a:spcAft>
              <a:buSzPts val="1900"/>
              <a:buChar char="►"/>
            </a:pPr>
            <a:r>
              <a:rPr i="1" lang="en-US" sz="1900">
                <a:solidFill>
                  <a:srgbClr val="000000"/>
                </a:solidFill>
                <a:latin typeface="Arial"/>
                <a:ea typeface="Arial"/>
                <a:cs typeface="Arial"/>
                <a:sym typeface="Arial"/>
              </a:rPr>
              <a:t>18 Bowls</a:t>
            </a:r>
            <a:endParaRPr i="1" sz="1900">
              <a:solidFill>
                <a:srgbClr val="000000"/>
              </a:solidFill>
              <a:latin typeface="Arial"/>
              <a:ea typeface="Arial"/>
              <a:cs typeface="Arial"/>
              <a:sym typeface="Arial"/>
            </a:endParaRPr>
          </a:p>
          <a:p>
            <a:pPr indent="-372110" lvl="0" marL="342900" rtl="0" algn="l">
              <a:spcBef>
                <a:spcPts val="0"/>
              </a:spcBef>
              <a:spcAft>
                <a:spcPts val="0"/>
              </a:spcAft>
              <a:buSzPts val="1900"/>
              <a:buChar char="►"/>
            </a:pPr>
            <a:r>
              <a:rPr i="1" lang="en-US" sz="1900">
                <a:solidFill>
                  <a:srgbClr val="000000"/>
                </a:solidFill>
                <a:latin typeface="Arial"/>
                <a:ea typeface="Arial"/>
                <a:cs typeface="Arial"/>
                <a:sym typeface="Arial"/>
              </a:rPr>
              <a:t> post it notes</a:t>
            </a:r>
            <a:endParaRPr i="1" sz="1900">
              <a:solidFill>
                <a:srgbClr val="000000"/>
              </a:solidFill>
              <a:latin typeface="Arial"/>
              <a:ea typeface="Arial"/>
              <a:cs typeface="Arial"/>
              <a:sym typeface="Arial"/>
            </a:endParaRPr>
          </a:p>
          <a:p>
            <a:pPr indent="-372110" lvl="0" marL="342900" rtl="0" algn="l">
              <a:spcBef>
                <a:spcPts val="0"/>
              </a:spcBef>
              <a:spcAft>
                <a:spcPts val="0"/>
              </a:spcAft>
              <a:buSzPts val="1900"/>
              <a:buChar char="►"/>
            </a:pPr>
            <a:r>
              <a:rPr i="1" lang="en-US" sz="1900">
                <a:solidFill>
                  <a:srgbClr val="000000"/>
                </a:solidFill>
                <a:latin typeface="Arial"/>
                <a:ea typeface="Arial"/>
                <a:cs typeface="Arial"/>
                <a:sym typeface="Arial"/>
              </a:rPr>
              <a:t>Measuring cup</a:t>
            </a:r>
            <a:endParaRPr i="1" sz="1900">
              <a:solidFill>
                <a:srgbClr val="000000"/>
              </a:solidFill>
              <a:latin typeface="Arial"/>
              <a:ea typeface="Arial"/>
              <a:cs typeface="Arial"/>
              <a:sym typeface="Arial"/>
            </a:endParaRPr>
          </a:p>
          <a:p>
            <a:pPr indent="-372110" lvl="0" marL="342900" rtl="0" algn="l">
              <a:spcBef>
                <a:spcPts val="0"/>
              </a:spcBef>
              <a:spcAft>
                <a:spcPts val="0"/>
              </a:spcAft>
              <a:buSzPts val="1900"/>
              <a:buChar char="►"/>
            </a:pPr>
            <a:r>
              <a:rPr i="1" lang="en-US" sz="1900">
                <a:solidFill>
                  <a:srgbClr val="000000"/>
                </a:solidFill>
                <a:latin typeface="Arial"/>
                <a:ea typeface="Arial"/>
                <a:cs typeface="Arial"/>
                <a:sym typeface="Arial"/>
              </a:rPr>
              <a:t>timer</a:t>
            </a:r>
            <a:endParaRPr i="1" sz="1900">
              <a:solidFill>
                <a:srgbClr val="000000"/>
              </a:solidFill>
              <a:latin typeface="Arial"/>
              <a:ea typeface="Arial"/>
              <a:cs typeface="Arial"/>
              <a:sym typeface="Arial"/>
            </a:endParaRPr>
          </a:p>
          <a:p>
            <a:pPr indent="-372110" lvl="0" marL="342900" rtl="0" algn="l">
              <a:spcBef>
                <a:spcPts val="0"/>
              </a:spcBef>
              <a:spcAft>
                <a:spcPts val="0"/>
              </a:spcAft>
              <a:buSzPts val="1900"/>
              <a:buChar char="►"/>
            </a:pPr>
            <a:r>
              <a:rPr i="1" lang="en-US" sz="1900">
                <a:solidFill>
                  <a:srgbClr val="000000"/>
                </a:solidFill>
                <a:latin typeface="Arial"/>
                <a:ea typeface="Arial"/>
                <a:cs typeface="Arial"/>
                <a:sym typeface="Arial"/>
              </a:rPr>
              <a:t>3 pH tests </a:t>
            </a:r>
            <a:endParaRPr i="1" sz="1900">
              <a:solidFill>
                <a:srgbClr val="000000"/>
              </a:solidFill>
              <a:latin typeface="Arial"/>
              <a:ea typeface="Arial"/>
              <a:cs typeface="Arial"/>
              <a:sym typeface="Arial"/>
            </a:endParaRPr>
          </a:p>
          <a:p>
            <a:pPr indent="-372110" lvl="0" marL="342900" rtl="0" algn="l">
              <a:spcBef>
                <a:spcPts val="0"/>
              </a:spcBef>
              <a:spcAft>
                <a:spcPts val="0"/>
              </a:spcAft>
              <a:buSzPts val="1900"/>
              <a:buChar char="►"/>
            </a:pPr>
            <a:r>
              <a:rPr i="1" lang="en-US" sz="1900">
                <a:solidFill>
                  <a:srgbClr val="000000"/>
                </a:solidFill>
                <a:latin typeface="Arial"/>
                <a:ea typeface="Arial"/>
                <a:cs typeface="Arial"/>
                <a:sym typeface="Arial"/>
              </a:rPr>
              <a:t>Hair dryer</a:t>
            </a:r>
            <a:endParaRPr sz="1900"/>
          </a:p>
        </p:txBody>
      </p:sp>
      <p:sp>
        <p:nvSpPr>
          <p:cNvPr id="159" name="Google Shape;159;p20"/>
          <p:cNvSpPr txBox="1"/>
          <p:nvPr/>
        </p:nvSpPr>
        <p:spPr>
          <a:xfrm>
            <a:off x="5732050" y="1257550"/>
            <a:ext cx="448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Trebuchet MS"/>
              <a:ea typeface="Trebuchet MS"/>
              <a:cs typeface="Trebuchet MS"/>
              <a:sym typeface="Trebuchet MS"/>
            </a:endParaRPr>
          </a:p>
        </p:txBody>
      </p:sp>
      <p:sp>
        <p:nvSpPr>
          <p:cNvPr id="160" name="Google Shape;160;p20"/>
          <p:cNvSpPr txBox="1"/>
          <p:nvPr/>
        </p:nvSpPr>
        <p:spPr>
          <a:xfrm>
            <a:off x="4384650" y="1510825"/>
            <a:ext cx="5171400" cy="369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900">
                <a:solidFill>
                  <a:schemeClr val="dk1"/>
                </a:solidFill>
              </a:rPr>
              <a:t>For being dipped and soaked in liquids.</a:t>
            </a:r>
            <a:endParaRPr sz="1900">
              <a:solidFill>
                <a:schemeClr val="dk1"/>
              </a:solidFill>
            </a:endParaRPr>
          </a:p>
          <a:p>
            <a:pPr indent="0" lvl="0" marL="0" rtl="0" algn="l">
              <a:spcBef>
                <a:spcPts val="0"/>
              </a:spcBef>
              <a:spcAft>
                <a:spcPts val="0"/>
              </a:spcAft>
              <a:buNone/>
            </a:pPr>
            <a:r>
              <a:t/>
            </a:r>
            <a:endParaRPr sz="1900">
              <a:solidFill>
                <a:schemeClr val="dk1"/>
              </a:solidFill>
            </a:endParaRPr>
          </a:p>
          <a:p>
            <a:pPr indent="0" lvl="0" marL="0" rtl="0" algn="l">
              <a:spcBef>
                <a:spcPts val="0"/>
              </a:spcBef>
              <a:spcAft>
                <a:spcPts val="0"/>
              </a:spcAft>
              <a:buNone/>
            </a:pPr>
            <a:r>
              <a:rPr lang="en-US" sz="1900"/>
              <a:t>For soaking of sponges</a:t>
            </a:r>
            <a:endParaRPr sz="1900"/>
          </a:p>
          <a:p>
            <a:pPr indent="0" lvl="0" marL="0" rtl="0" algn="l">
              <a:spcBef>
                <a:spcPts val="0"/>
              </a:spcBef>
              <a:spcAft>
                <a:spcPts val="0"/>
              </a:spcAft>
              <a:buNone/>
            </a:pPr>
            <a:r>
              <a:rPr lang="en-US" sz="1900">
                <a:solidFill>
                  <a:schemeClr val="dk1"/>
                </a:solidFill>
              </a:rPr>
              <a:t>For soaking of sponges</a:t>
            </a:r>
            <a:endParaRPr sz="1900">
              <a:solidFill>
                <a:schemeClr val="dk1"/>
              </a:solidFill>
            </a:endParaRPr>
          </a:p>
          <a:p>
            <a:pPr indent="0" lvl="0" marL="0" rtl="0" algn="l">
              <a:spcBef>
                <a:spcPts val="0"/>
              </a:spcBef>
              <a:spcAft>
                <a:spcPts val="0"/>
              </a:spcAft>
              <a:buNone/>
            </a:pPr>
            <a:r>
              <a:rPr lang="en-US" sz="1900">
                <a:solidFill>
                  <a:schemeClr val="dk1"/>
                </a:solidFill>
              </a:rPr>
              <a:t>For soaking of sponges and for the sponges to absorb</a:t>
            </a:r>
            <a:endParaRPr sz="1900">
              <a:solidFill>
                <a:schemeClr val="dk1"/>
              </a:solidFill>
            </a:endParaRPr>
          </a:p>
          <a:p>
            <a:pPr indent="0" lvl="0" marL="0" rtl="0" algn="l">
              <a:spcBef>
                <a:spcPts val="0"/>
              </a:spcBef>
              <a:spcAft>
                <a:spcPts val="0"/>
              </a:spcAft>
              <a:buNone/>
            </a:pPr>
            <a:r>
              <a:rPr lang="en-US" sz="1900">
                <a:solidFill>
                  <a:schemeClr val="dk1"/>
                </a:solidFill>
              </a:rPr>
              <a:t>For holding liquids.</a:t>
            </a:r>
            <a:endParaRPr sz="1900">
              <a:solidFill>
                <a:schemeClr val="dk1"/>
              </a:solidFill>
            </a:endParaRPr>
          </a:p>
          <a:p>
            <a:pPr indent="0" lvl="0" marL="0" rtl="0" algn="l">
              <a:spcBef>
                <a:spcPts val="0"/>
              </a:spcBef>
              <a:spcAft>
                <a:spcPts val="0"/>
              </a:spcAft>
              <a:buNone/>
            </a:pPr>
            <a:r>
              <a:rPr lang="en-US" sz="1900">
                <a:solidFill>
                  <a:schemeClr val="dk1"/>
                </a:solidFill>
              </a:rPr>
              <a:t>For laboling liquids and sponges</a:t>
            </a:r>
            <a:endParaRPr sz="1900">
              <a:solidFill>
                <a:schemeClr val="dk1"/>
              </a:solidFill>
            </a:endParaRPr>
          </a:p>
          <a:p>
            <a:pPr indent="0" lvl="0" marL="0" rtl="0" algn="l">
              <a:spcBef>
                <a:spcPts val="0"/>
              </a:spcBef>
              <a:spcAft>
                <a:spcPts val="0"/>
              </a:spcAft>
              <a:buNone/>
            </a:pPr>
            <a:r>
              <a:rPr lang="en-US" sz="1900">
                <a:solidFill>
                  <a:schemeClr val="dk1"/>
                </a:solidFill>
              </a:rPr>
              <a:t>Measuring water</a:t>
            </a:r>
            <a:endParaRPr sz="1900">
              <a:solidFill>
                <a:schemeClr val="dk1"/>
              </a:solidFill>
            </a:endParaRPr>
          </a:p>
          <a:p>
            <a:pPr indent="0" lvl="0" marL="0" rtl="0" algn="l">
              <a:spcBef>
                <a:spcPts val="0"/>
              </a:spcBef>
              <a:spcAft>
                <a:spcPts val="0"/>
              </a:spcAft>
              <a:buNone/>
            </a:pPr>
            <a:r>
              <a:rPr lang="en-US" sz="1900">
                <a:solidFill>
                  <a:schemeClr val="dk1"/>
                </a:solidFill>
              </a:rPr>
              <a:t>For keeping track of time</a:t>
            </a:r>
            <a:endParaRPr sz="1900">
              <a:solidFill>
                <a:schemeClr val="dk1"/>
              </a:solidFill>
            </a:endParaRPr>
          </a:p>
          <a:p>
            <a:pPr indent="0" lvl="0" marL="0" rtl="0" algn="l">
              <a:spcBef>
                <a:spcPts val="0"/>
              </a:spcBef>
              <a:spcAft>
                <a:spcPts val="0"/>
              </a:spcAft>
              <a:buNone/>
            </a:pPr>
            <a:r>
              <a:rPr lang="en-US" sz="1900">
                <a:solidFill>
                  <a:schemeClr val="dk1"/>
                </a:solidFill>
              </a:rPr>
              <a:t>For measuring how much pH each liquid has.</a:t>
            </a:r>
            <a:endParaRPr sz="1900">
              <a:solidFill>
                <a:schemeClr val="dk1"/>
              </a:solidFill>
            </a:endParaRPr>
          </a:p>
          <a:p>
            <a:pPr indent="0" lvl="0" marL="0" rtl="0" algn="l">
              <a:spcBef>
                <a:spcPts val="0"/>
              </a:spcBef>
              <a:spcAft>
                <a:spcPts val="0"/>
              </a:spcAft>
              <a:buClr>
                <a:schemeClr val="dk1"/>
              </a:buClr>
              <a:buSzPts val="1100"/>
              <a:buFont typeface="Arial"/>
              <a:buNone/>
            </a:pPr>
            <a:r>
              <a:rPr lang="en-US" sz="1900">
                <a:solidFill>
                  <a:schemeClr val="dk1"/>
                </a:solidFill>
              </a:rPr>
              <a:t>TO DRY THE SPONGES</a:t>
            </a:r>
            <a:endParaRPr sz="1900">
              <a:solidFill>
                <a:schemeClr val="dk1"/>
              </a:solidFill>
            </a:endParaRPr>
          </a:p>
        </p:txBody>
      </p:sp>
      <p:sp>
        <p:nvSpPr>
          <p:cNvPr id="161" name="Google Shape;161;p20"/>
          <p:cNvSpPr txBox="1"/>
          <p:nvPr/>
        </p:nvSpPr>
        <p:spPr>
          <a:xfrm>
            <a:off x="4384650" y="1180750"/>
            <a:ext cx="24858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US" sz="1900" u="sng">
                <a:latin typeface="Trebuchet MS"/>
                <a:ea typeface="Trebuchet MS"/>
                <a:cs typeface="Trebuchet MS"/>
                <a:sym typeface="Trebuchet MS"/>
              </a:rPr>
              <a:t>use of </a:t>
            </a:r>
            <a:r>
              <a:rPr b="1" i="1" lang="en-US" sz="1900" u="sng">
                <a:latin typeface="Trebuchet MS"/>
                <a:ea typeface="Trebuchet MS"/>
                <a:cs typeface="Trebuchet MS"/>
                <a:sym typeface="Trebuchet MS"/>
              </a:rPr>
              <a:t>materials</a:t>
            </a:r>
            <a:endParaRPr b="1" i="1" sz="1900" u="sng">
              <a:latin typeface="Trebuchet MS"/>
              <a:ea typeface="Trebuchet MS"/>
              <a:cs typeface="Trebuchet MS"/>
              <a:sym typeface="Trebuchet MS"/>
            </a:endParaRPr>
          </a:p>
        </p:txBody>
      </p:sp>
      <p:pic>
        <p:nvPicPr>
          <p:cNvPr id="162" name="Google Shape;162;p20"/>
          <p:cNvPicPr preferRelativeResize="0"/>
          <p:nvPr/>
        </p:nvPicPr>
        <p:blipFill>
          <a:blip r:embed="rId3">
            <a:alphaModFix/>
          </a:blip>
          <a:stretch>
            <a:fillRect/>
          </a:stretch>
        </p:blipFill>
        <p:spPr>
          <a:xfrm>
            <a:off x="9756125" y="1257553"/>
            <a:ext cx="1898627" cy="25314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1"/>
          <p:cNvSpPr txBox="1"/>
          <p:nvPr>
            <p:ph type="title"/>
          </p:nvPr>
        </p:nvSpPr>
        <p:spPr>
          <a:xfrm>
            <a:off x="179884" y="420100"/>
            <a:ext cx="8596800" cy="13209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US"/>
              <a:t>Procedures</a:t>
            </a:r>
            <a:endParaRPr/>
          </a:p>
        </p:txBody>
      </p:sp>
      <p:sp>
        <p:nvSpPr>
          <p:cNvPr id="168" name="Google Shape;168;p21"/>
          <p:cNvSpPr txBox="1"/>
          <p:nvPr>
            <p:ph idx="1" type="body"/>
          </p:nvPr>
        </p:nvSpPr>
        <p:spPr>
          <a:xfrm>
            <a:off x="303013" y="1220000"/>
            <a:ext cx="9345300" cy="5223600"/>
          </a:xfrm>
          <a:prstGeom prst="rect">
            <a:avLst/>
          </a:prstGeom>
          <a:noFill/>
          <a:ln>
            <a:noFill/>
          </a:ln>
        </p:spPr>
        <p:txBody>
          <a:bodyPr anchorCtr="0" anchor="t" bIns="45700" lIns="91425" spcFirstLastPara="1" rIns="91425" wrap="square" tIns="45700">
            <a:noAutofit/>
          </a:bodyPr>
          <a:lstStyle/>
          <a:p>
            <a:pPr indent="0" lvl="0" marL="342900" rtl="0" algn="l">
              <a:lnSpc>
                <a:spcPct val="80000"/>
              </a:lnSpc>
              <a:spcBef>
                <a:spcPts val="0"/>
              </a:spcBef>
              <a:spcAft>
                <a:spcPts val="0"/>
              </a:spcAft>
              <a:buSzPts val="275"/>
              <a:buNone/>
            </a:pPr>
            <a:r>
              <a:t/>
            </a:r>
            <a:endParaRPr sz="750"/>
          </a:p>
          <a:p>
            <a:pPr indent="-293370" lvl="0" marL="342900" rtl="0" algn="l">
              <a:lnSpc>
                <a:spcPct val="95000"/>
              </a:lnSpc>
              <a:spcBef>
                <a:spcPts val="0"/>
              </a:spcBef>
              <a:spcAft>
                <a:spcPts val="0"/>
              </a:spcAft>
              <a:buSzPts val="660"/>
              <a:buChar char="►"/>
            </a:pPr>
            <a:r>
              <a:t/>
            </a:r>
            <a:endParaRPr sz="562">
              <a:solidFill>
                <a:schemeClr val="dk1"/>
              </a:solidFill>
              <a:latin typeface="Arial"/>
              <a:ea typeface="Arial"/>
              <a:cs typeface="Arial"/>
              <a:sym typeface="Arial"/>
            </a:endParaRPr>
          </a:p>
          <a:p>
            <a:pPr indent="-353863" lvl="0" marL="342900" rtl="0" algn="l">
              <a:lnSpc>
                <a:spcPct val="95000"/>
              </a:lnSpc>
              <a:spcBef>
                <a:spcPts val="0"/>
              </a:spcBef>
              <a:spcAft>
                <a:spcPts val="0"/>
              </a:spcAft>
              <a:buSzPts val="1613"/>
              <a:buChar char="►"/>
            </a:pPr>
            <a:r>
              <a:rPr i="1" lang="en-US" sz="1515">
                <a:solidFill>
                  <a:schemeClr val="dk1"/>
                </a:solidFill>
                <a:latin typeface="Arial"/>
                <a:ea typeface="Arial"/>
                <a:cs typeface="Arial"/>
                <a:sym typeface="Arial"/>
              </a:rPr>
              <a:t>1.Take out 9 bowls.</a:t>
            </a:r>
            <a:endParaRPr i="1" sz="1515" u="sng">
              <a:solidFill>
                <a:schemeClr val="dk1"/>
              </a:solidFill>
              <a:latin typeface="Arial"/>
              <a:ea typeface="Arial"/>
              <a:cs typeface="Arial"/>
              <a:sym typeface="Arial"/>
            </a:endParaRPr>
          </a:p>
          <a:p>
            <a:pPr indent="-353863" lvl="0" marL="342900" rtl="0" algn="l">
              <a:lnSpc>
                <a:spcPct val="95000"/>
              </a:lnSpc>
              <a:spcBef>
                <a:spcPts val="0"/>
              </a:spcBef>
              <a:spcAft>
                <a:spcPts val="0"/>
              </a:spcAft>
              <a:buSzPts val="1613"/>
              <a:buChar char="►"/>
            </a:pPr>
            <a:r>
              <a:rPr i="1" lang="en-US" sz="1515">
                <a:solidFill>
                  <a:schemeClr val="dk1"/>
                </a:solidFill>
                <a:latin typeface="Arial"/>
                <a:ea typeface="Arial"/>
                <a:cs typeface="Arial"/>
                <a:sym typeface="Arial"/>
              </a:rPr>
              <a:t>2.pour water into a measuring cup, fill the measuring cup to 8 oz.</a:t>
            </a:r>
            <a:endParaRPr i="1" sz="1515">
              <a:solidFill>
                <a:schemeClr val="dk1"/>
              </a:solidFill>
              <a:latin typeface="Arial"/>
              <a:ea typeface="Arial"/>
              <a:cs typeface="Arial"/>
              <a:sym typeface="Arial"/>
            </a:endParaRPr>
          </a:p>
          <a:p>
            <a:pPr indent="-353863" lvl="0" marL="342900" rtl="0" algn="l">
              <a:lnSpc>
                <a:spcPct val="95000"/>
              </a:lnSpc>
              <a:spcBef>
                <a:spcPts val="0"/>
              </a:spcBef>
              <a:spcAft>
                <a:spcPts val="0"/>
              </a:spcAft>
              <a:buSzPts val="1613"/>
              <a:buChar char="►"/>
            </a:pPr>
            <a:r>
              <a:rPr i="1" lang="en-US" sz="1515">
                <a:solidFill>
                  <a:schemeClr val="dk1"/>
                </a:solidFill>
                <a:latin typeface="Arial"/>
                <a:ea typeface="Arial"/>
                <a:cs typeface="Arial"/>
                <a:sym typeface="Arial"/>
              </a:rPr>
              <a:t>3.Pour the water into one of the nine bowls.</a:t>
            </a:r>
            <a:endParaRPr i="1" sz="1515">
              <a:solidFill>
                <a:schemeClr val="dk1"/>
              </a:solidFill>
              <a:latin typeface="Arial"/>
              <a:ea typeface="Arial"/>
              <a:cs typeface="Arial"/>
              <a:sym typeface="Arial"/>
            </a:endParaRPr>
          </a:p>
          <a:p>
            <a:pPr indent="-353863" lvl="0" marL="342900" rtl="0" algn="l">
              <a:lnSpc>
                <a:spcPct val="95000"/>
              </a:lnSpc>
              <a:spcBef>
                <a:spcPts val="0"/>
              </a:spcBef>
              <a:spcAft>
                <a:spcPts val="0"/>
              </a:spcAft>
              <a:buSzPts val="1613"/>
              <a:buChar char="►"/>
            </a:pPr>
            <a:r>
              <a:rPr i="1" lang="en-US" sz="1515">
                <a:solidFill>
                  <a:schemeClr val="dk1"/>
                </a:solidFill>
                <a:latin typeface="Arial"/>
                <a:ea typeface="Arial"/>
                <a:cs typeface="Arial"/>
                <a:sym typeface="Arial"/>
              </a:rPr>
              <a:t>4.Repeat steps 2 and 3 till all 9 bowls have 8oz of water.</a:t>
            </a:r>
            <a:endParaRPr i="1" sz="1515">
              <a:solidFill>
                <a:schemeClr val="dk1"/>
              </a:solidFill>
              <a:latin typeface="Arial"/>
              <a:ea typeface="Arial"/>
              <a:cs typeface="Arial"/>
              <a:sym typeface="Arial"/>
            </a:endParaRPr>
          </a:p>
          <a:p>
            <a:pPr indent="-274320" lvl="0" marL="342900" rtl="0" algn="l">
              <a:lnSpc>
                <a:spcPct val="95000"/>
              </a:lnSpc>
              <a:spcBef>
                <a:spcPts val="0"/>
              </a:spcBef>
              <a:spcAft>
                <a:spcPts val="0"/>
              </a:spcAft>
              <a:buSzPts val="360"/>
              <a:buChar char="►"/>
            </a:pPr>
            <a:r>
              <a:rPr i="1" lang="en-US" sz="1515">
                <a:solidFill>
                  <a:schemeClr val="dk1"/>
                </a:solidFill>
                <a:latin typeface="Arial"/>
                <a:ea typeface="Arial"/>
                <a:cs typeface="Arial"/>
                <a:sym typeface="Arial"/>
              </a:rPr>
              <a:t>5. Set a timer for 10 min. </a:t>
            </a:r>
            <a:r>
              <a:rPr i="1" lang="en-US" sz="1540" u="sng">
                <a:solidFill>
                  <a:srgbClr val="FF0000"/>
                </a:solidFill>
                <a:latin typeface="Arial"/>
                <a:ea typeface="Arial"/>
                <a:cs typeface="Arial"/>
                <a:sym typeface="Arial"/>
              </a:rPr>
              <a:t>DO NOT PRESS START</a:t>
            </a:r>
            <a:r>
              <a:rPr i="1" lang="en-US" sz="1515">
                <a:solidFill>
                  <a:srgbClr val="FF0000"/>
                </a:solidFill>
                <a:latin typeface="Arial"/>
                <a:ea typeface="Arial"/>
                <a:cs typeface="Arial"/>
                <a:sym typeface="Arial"/>
              </a:rPr>
              <a:t>.</a:t>
            </a:r>
            <a:endParaRPr i="1" sz="1515">
              <a:solidFill>
                <a:srgbClr val="FF0000"/>
              </a:solidFill>
              <a:latin typeface="Arial"/>
              <a:ea typeface="Arial"/>
              <a:cs typeface="Arial"/>
              <a:sym typeface="Arial"/>
            </a:endParaRPr>
          </a:p>
          <a:p>
            <a:pPr indent="-353863" lvl="0" marL="342900" rtl="0" algn="l">
              <a:lnSpc>
                <a:spcPct val="95000"/>
              </a:lnSpc>
              <a:spcBef>
                <a:spcPts val="0"/>
              </a:spcBef>
              <a:spcAft>
                <a:spcPts val="0"/>
              </a:spcAft>
              <a:buSzPts val="1613"/>
              <a:buChar char="►"/>
            </a:pPr>
            <a:r>
              <a:rPr i="1" lang="en-US" sz="1515">
                <a:solidFill>
                  <a:schemeClr val="dk1"/>
                </a:solidFill>
                <a:latin typeface="Arial"/>
                <a:ea typeface="Arial"/>
                <a:cs typeface="Arial"/>
                <a:sym typeface="Arial"/>
              </a:rPr>
              <a:t>6.Put the 9 sponges in the water at the same time as pressing play on the 10 minute timer.</a:t>
            </a:r>
            <a:endParaRPr i="1" sz="1515">
              <a:solidFill>
                <a:schemeClr val="dk1"/>
              </a:solidFill>
              <a:latin typeface="Arial"/>
              <a:ea typeface="Arial"/>
              <a:cs typeface="Arial"/>
              <a:sym typeface="Arial"/>
            </a:endParaRPr>
          </a:p>
          <a:p>
            <a:pPr indent="-353863" lvl="0" marL="342900" rtl="0" algn="l">
              <a:lnSpc>
                <a:spcPct val="95000"/>
              </a:lnSpc>
              <a:spcBef>
                <a:spcPts val="0"/>
              </a:spcBef>
              <a:spcAft>
                <a:spcPts val="0"/>
              </a:spcAft>
              <a:buSzPts val="1613"/>
              <a:buChar char="►"/>
            </a:pPr>
            <a:r>
              <a:rPr i="1" lang="en-US" sz="1515">
                <a:solidFill>
                  <a:schemeClr val="dk1"/>
                </a:solidFill>
                <a:latin typeface="Arial"/>
                <a:ea typeface="Arial"/>
                <a:cs typeface="Arial"/>
                <a:sym typeface="Arial"/>
              </a:rPr>
              <a:t>7.While the ten minute timer is still going, take nine more bowls and place them on a nearby flat surface.</a:t>
            </a:r>
            <a:endParaRPr i="1" sz="1515">
              <a:solidFill>
                <a:schemeClr val="dk1"/>
              </a:solidFill>
              <a:latin typeface="Arial"/>
              <a:ea typeface="Arial"/>
              <a:cs typeface="Arial"/>
              <a:sym typeface="Arial"/>
            </a:endParaRPr>
          </a:p>
          <a:p>
            <a:pPr indent="-353863" lvl="0" marL="342900" rtl="0" algn="l">
              <a:lnSpc>
                <a:spcPct val="95000"/>
              </a:lnSpc>
              <a:spcBef>
                <a:spcPts val="0"/>
              </a:spcBef>
              <a:spcAft>
                <a:spcPts val="0"/>
              </a:spcAft>
              <a:buSzPts val="1613"/>
              <a:buChar char="►"/>
            </a:pPr>
            <a:r>
              <a:rPr i="1" lang="en-US" sz="1515">
                <a:solidFill>
                  <a:schemeClr val="dk1"/>
                </a:solidFill>
                <a:latin typeface="Arial"/>
                <a:ea typeface="Arial"/>
                <a:cs typeface="Arial"/>
                <a:sym typeface="Arial"/>
              </a:rPr>
              <a:t>8.Use the measuring cup again (which you must rinse and dry out) to measure 8oz. of Orange Juice. Repeat 3 times and add the orange juice to three of the empty bowls.</a:t>
            </a:r>
            <a:endParaRPr i="1" sz="1515">
              <a:solidFill>
                <a:schemeClr val="dk1"/>
              </a:solidFill>
              <a:latin typeface="Arial"/>
              <a:ea typeface="Arial"/>
              <a:cs typeface="Arial"/>
              <a:sym typeface="Arial"/>
            </a:endParaRPr>
          </a:p>
          <a:p>
            <a:pPr indent="-353863" lvl="0" marL="342900" rtl="0" algn="l">
              <a:lnSpc>
                <a:spcPct val="95000"/>
              </a:lnSpc>
              <a:spcBef>
                <a:spcPts val="0"/>
              </a:spcBef>
              <a:spcAft>
                <a:spcPts val="0"/>
              </a:spcAft>
              <a:buSzPts val="1613"/>
              <a:buChar char="►"/>
            </a:pPr>
            <a:r>
              <a:rPr i="1" lang="en-US" sz="1515">
                <a:solidFill>
                  <a:schemeClr val="dk1"/>
                </a:solidFill>
                <a:latin typeface="Arial"/>
                <a:ea typeface="Arial"/>
                <a:cs typeface="Arial"/>
                <a:sym typeface="Arial"/>
              </a:rPr>
              <a:t>9.Use the measuring cup again (which you must rinse and dry out) to measure 8oz. of Green tea Repeat 3 times and add the Green tea to three of the empty bowls.</a:t>
            </a:r>
            <a:endParaRPr i="1" sz="1515">
              <a:solidFill>
                <a:schemeClr val="dk1"/>
              </a:solidFill>
              <a:latin typeface="Arial"/>
              <a:ea typeface="Arial"/>
              <a:cs typeface="Arial"/>
              <a:sym typeface="Arial"/>
            </a:endParaRPr>
          </a:p>
          <a:p>
            <a:pPr indent="-353863" lvl="0" marL="342900" rtl="0" algn="l">
              <a:lnSpc>
                <a:spcPct val="95000"/>
              </a:lnSpc>
              <a:spcBef>
                <a:spcPts val="0"/>
              </a:spcBef>
              <a:spcAft>
                <a:spcPts val="0"/>
              </a:spcAft>
              <a:buSzPts val="1613"/>
              <a:buChar char="►"/>
            </a:pPr>
            <a:r>
              <a:rPr i="1" lang="en-US" sz="1515">
                <a:solidFill>
                  <a:schemeClr val="dk1"/>
                </a:solidFill>
                <a:latin typeface="Arial"/>
                <a:ea typeface="Arial"/>
                <a:cs typeface="Arial"/>
                <a:sym typeface="Arial"/>
              </a:rPr>
              <a:t>10.Use the measuring cup again (which you must rinse and dry out) to measure 8oz. of water Repeat 3 times and add the water to the last three empty bowls.</a:t>
            </a:r>
            <a:endParaRPr i="1" sz="1515">
              <a:solidFill>
                <a:schemeClr val="dk1"/>
              </a:solidFill>
              <a:latin typeface="Arial"/>
              <a:ea typeface="Arial"/>
              <a:cs typeface="Arial"/>
              <a:sym typeface="Arial"/>
            </a:endParaRPr>
          </a:p>
          <a:p>
            <a:pPr indent="-274320" lvl="0" marL="342900" rtl="0" algn="l">
              <a:lnSpc>
                <a:spcPct val="95000"/>
              </a:lnSpc>
              <a:spcBef>
                <a:spcPts val="0"/>
              </a:spcBef>
              <a:spcAft>
                <a:spcPts val="0"/>
              </a:spcAft>
              <a:buSzPts val="360"/>
              <a:buChar char="►"/>
            </a:pPr>
            <a:r>
              <a:rPr i="1" lang="en-US" sz="1590">
                <a:solidFill>
                  <a:schemeClr val="dk1"/>
                </a:solidFill>
                <a:latin typeface="Arial"/>
                <a:ea typeface="Arial"/>
                <a:cs typeface="Arial"/>
                <a:sym typeface="Arial"/>
              </a:rPr>
              <a:t>Please note</a:t>
            </a:r>
            <a:r>
              <a:rPr i="1" lang="en-US" sz="1540">
                <a:solidFill>
                  <a:schemeClr val="dk1"/>
                </a:solidFill>
                <a:latin typeface="Arial"/>
                <a:ea typeface="Arial"/>
                <a:cs typeface="Arial"/>
                <a:sym typeface="Arial"/>
              </a:rPr>
              <a:t>: If you would like to add post-it notes to mark which bowl is holding each liquid feel free to do it. It is also </a:t>
            </a:r>
            <a:r>
              <a:rPr i="1" lang="en-US" sz="1640" u="sng">
                <a:solidFill>
                  <a:srgbClr val="FF0000"/>
                </a:solidFill>
                <a:latin typeface="Arial"/>
                <a:ea typeface="Arial"/>
                <a:cs typeface="Arial"/>
                <a:sym typeface="Arial"/>
              </a:rPr>
              <a:t>highly advised</a:t>
            </a:r>
            <a:r>
              <a:rPr i="1" lang="en-US" sz="1540">
                <a:solidFill>
                  <a:schemeClr val="dk1"/>
                </a:solidFill>
                <a:latin typeface="Arial"/>
                <a:ea typeface="Arial"/>
                <a:cs typeface="Arial"/>
                <a:sym typeface="Arial"/>
              </a:rPr>
              <a:t>.</a:t>
            </a:r>
            <a:endParaRPr i="1" sz="1540">
              <a:solidFill>
                <a:schemeClr val="dk1"/>
              </a:solidFill>
              <a:latin typeface="Arial"/>
              <a:ea typeface="Arial"/>
              <a:cs typeface="Arial"/>
              <a:sym typeface="Arial"/>
            </a:endParaRPr>
          </a:p>
          <a:p>
            <a:pPr indent="-353863" lvl="0" marL="342900" rtl="0" algn="l">
              <a:lnSpc>
                <a:spcPct val="95000"/>
              </a:lnSpc>
              <a:spcBef>
                <a:spcPts val="0"/>
              </a:spcBef>
              <a:spcAft>
                <a:spcPts val="0"/>
              </a:spcAft>
              <a:buSzPts val="1613"/>
              <a:buChar char="►"/>
            </a:pPr>
            <a:r>
              <a:rPr i="1" lang="en-US" sz="1515">
                <a:solidFill>
                  <a:schemeClr val="dk1"/>
                </a:solidFill>
                <a:latin typeface="Arial"/>
                <a:ea typeface="Arial"/>
                <a:cs typeface="Arial"/>
                <a:sym typeface="Arial"/>
              </a:rPr>
              <a:t>11.When the timer for ten minutes runs out remove the sponges and put the leftover water in the measuring cup after you clean it again write down how much water the sponge absorbed </a:t>
            </a:r>
            <a:endParaRPr i="1" sz="1515">
              <a:solidFill>
                <a:schemeClr val="dk1"/>
              </a:solidFill>
              <a:latin typeface="Arial"/>
              <a:ea typeface="Arial"/>
              <a:cs typeface="Arial"/>
              <a:sym typeface="Arial"/>
            </a:endParaRPr>
          </a:p>
          <a:p>
            <a:pPr indent="-353863" lvl="0" marL="342900" rtl="0" algn="l">
              <a:lnSpc>
                <a:spcPct val="95000"/>
              </a:lnSpc>
              <a:spcBef>
                <a:spcPts val="0"/>
              </a:spcBef>
              <a:spcAft>
                <a:spcPts val="0"/>
              </a:spcAft>
              <a:buSzPts val="1613"/>
              <a:buChar char="►"/>
            </a:pPr>
            <a:r>
              <a:rPr i="1" lang="en-US" sz="1640">
                <a:solidFill>
                  <a:schemeClr val="dk1"/>
                </a:solidFill>
                <a:latin typeface="Arial"/>
                <a:ea typeface="Arial"/>
                <a:cs typeface="Arial"/>
                <a:sym typeface="Arial"/>
              </a:rPr>
              <a:t>11B.When the sponge is taken out of any liquid throughout the procedure squeeze out the extras and use a hair dryer to finish drying it then you may put the sponge in the next liquid. This will apply to every time you take a sponge out of a liquid.</a:t>
            </a:r>
            <a:endParaRPr i="1" sz="1640">
              <a:solidFill>
                <a:schemeClr val="dk1"/>
              </a:solidFill>
              <a:latin typeface="Arial"/>
              <a:ea typeface="Arial"/>
              <a:cs typeface="Arial"/>
              <a:sym typeface="Arial"/>
            </a:endParaRPr>
          </a:p>
          <a:p>
            <a:pPr indent="-353863" lvl="0" marL="342900" rtl="0" algn="l">
              <a:lnSpc>
                <a:spcPct val="95000"/>
              </a:lnSpc>
              <a:spcBef>
                <a:spcPts val="0"/>
              </a:spcBef>
              <a:spcAft>
                <a:spcPts val="0"/>
              </a:spcAft>
              <a:buSzPts val="1613"/>
              <a:buChar char="►"/>
            </a:pPr>
            <a:r>
              <a:rPr i="1" lang="en-US" sz="1515">
                <a:solidFill>
                  <a:schemeClr val="dk1"/>
                </a:solidFill>
                <a:latin typeface="Arial"/>
                <a:ea typeface="Arial"/>
                <a:cs typeface="Arial"/>
                <a:sym typeface="Arial"/>
              </a:rPr>
              <a:t>12.put the sponges in the other bowls that you just prepared which are holding water, green tea, and O.J. Set a timer for 24 Hours immediately.</a:t>
            </a:r>
            <a:endParaRPr sz="1702"/>
          </a:p>
        </p:txBody>
      </p:sp>
      <p:pic>
        <p:nvPicPr>
          <p:cNvPr id="169" name="Google Shape;169;p21"/>
          <p:cNvPicPr preferRelativeResize="0"/>
          <p:nvPr/>
        </p:nvPicPr>
        <p:blipFill>
          <a:blip r:embed="rId3">
            <a:alphaModFix/>
          </a:blip>
          <a:stretch>
            <a:fillRect/>
          </a:stretch>
        </p:blipFill>
        <p:spPr>
          <a:xfrm>
            <a:off x="9842825" y="487125"/>
            <a:ext cx="1978426" cy="26379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2"/>
          <p:cNvSpPr txBox="1"/>
          <p:nvPr>
            <p:ph type="title"/>
          </p:nvPr>
        </p:nvSpPr>
        <p:spPr>
          <a:xfrm>
            <a:off x="677334" y="609600"/>
            <a:ext cx="8596800" cy="13209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Procedures Continued </a:t>
            </a:r>
            <a:endParaRPr/>
          </a:p>
        </p:txBody>
      </p:sp>
      <p:sp>
        <p:nvSpPr>
          <p:cNvPr id="175" name="Google Shape;175;p22"/>
          <p:cNvSpPr txBox="1"/>
          <p:nvPr>
            <p:ph idx="1" type="body"/>
          </p:nvPr>
        </p:nvSpPr>
        <p:spPr>
          <a:xfrm>
            <a:off x="677334" y="1488589"/>
            <a:ext cx="8596800" cy="3880800"/>
          </a:xfrm>
          <a:prstGeom prst="rect">
            <a:avLst/>
          </a:prstGeom>
        </p:spPr>
        <p:txBody>
          <a:bodyPr anchorCtr="0" anchor="t" bIns="45700" lIns="91425" spcFirstLastPara="1" rIns="91425" wrap="square" tIns="45700">
            <a:noAutofit/>
          </a:bodyPr>
          <a:lstStyle/>
          <a:p>
            <a:pPr indent="-359835" lvl="0" marL="342900" rtl="0" algn="l">
              <a:lnSpc>
                <a:spcPct val="75000"/>
              </a:lnSpc>
              <a:spcBef>
                <a:spcPts val="0"/>
              </a:spcBef>
              <a:spcAft>
                <a:spcPts val="0"/>
              </a:spcAft>
              <a:buSzPts val="1707"/>
              <a:buChar char="►"/>
            </a:pPr>
            <a:r>
              <a:rPr i="1" lang="en-US" sz="1616">
                <a:solidFill>
                  <a:schemeClr val="dk1"/>
                </a:solidFill>
                <a:latin typeface="Arial"/>
                <a:ea typeface="Arial"/>
                <a:cs typeface="Arial"/>
                <a:sym typeface="Arial"/>
              </a:rPr>
              <a:t>9.Use the measuring cup again (which you must rinse and dry out) to measure 8oz. of Green tea Repeat 3 times and add the Green tea to three of the empty bowls.</a:t>
            </a:r>
            <a:endParaRPr i="1" sz="1616">
              <a:solidFill>
                <a:schemeClr val="dk1"/>
              </a:solidFill>
              <a:latin typeface="Arial"/>
              <a:ea typeface="Arial"/>
              <a:cs typeface="Arial"/>
              <a:sym typeface="Arial"/>
            </a:endParaRPr>
          </a:p>
          <a:p>
            <a:pPr indent="-359835" lvl="0" marL="342900" rtl="0" algn="l">
              <a:lnSpc>
                <a:spcPct val="75000"/>
              </a:lnSpc>
              <a:spcBef>
                <a:spcPts val="0"/>
              </a:spcBef>
              <a:spcAft>
                <a:spcPts val="0"/>
              </a:spcAft>
              <a:buSzPts val="1707"/>
              <a:buChar char="►"/>
            </a:pPr>
            <a:r>
              <a:rPr i="1" lang="en-US" sz="1616">
                <a:solidFill>
                  <a:schemeClr val="dk1"/>
                </a:solidFill>
                <a:latin typeface="Arial"/>
                <a:ea typeface="Arial"/>
                <a:cs typeface="Arial"/>
                <a:sym typeface="Arial"/>
              </a:rPr>
              <a:t>10.Use the measuring cup again (which you must rinse and dry out) to measure 8oz. of water Repeat 3 times and add the water to the last three empty bowls.</a:t>
            </a:r>
            <a:endParaRPr i="1" sz="1616">
              <a:solidFill>
                <a:schemeClr val="dk1"/>
              </a:solidFill>
              <a:latin typeface="Arial"/>
              <a:ea typeface="Arial"/>
              <a:cs typeface="Arial"/>
              <a:sym typeface="Arial"/>
            </a:endParaRPr>
          </a:p>
          <a:p>
            <a:pPr indent="-272605" lvl="0" marL="342900" rtl="0" algn="l">
              <a:lnSpc>
                <a:spcPct val="75000"/>
              </a:lnSpc>
              <a:spcBef>
                <a:spcPts val="0"/>
              </a:spcBef>
              <a:spcAft>
                <a:spcPts val="0"/>
              </a:spcAft>
              <a:buSzPts val="333"/>
              <a:buChar char="►"/>
            </a:pPr>
            <a:r>
              <a:rPr i="1" lang="en-US" sz="1685">
                <a:solidFill>
                  <a:schemeClr val="dk1"/>
                </a:solidFill>
                <a:latin typeface="Arial"/>
                <a:ea typeface="Arial"/>
                <a:cs typeface="Arial"/>
                <a:sym typeface="Arial"/>
              </a:rPr>
              <a:t>Please note</a:t>
            </a:r>
            <a:r>
              <a:rPr i="1" lang="en-US" sz="1639">
                <a:solidFill>
                  <a:schemeClr val="dk1"/>
                </a:solidFill>
                <a:latin typeface="Arial"/>
                <a:ea typeface="Arial"/>
                <a:cs typeface="Arial"/>
                <a:sym typeface="Arial"/>
              </a:rPr>
              <a:t>: If you would like to add post-it notes to mark which bowl is holding each liquid feel free to do it. It is also </a:t>
            </a:r>
            <a:r>
              <a:rPr i="1" lang="en-US" sz="1732" u="sng">
                <a:solidFill>
                  <a:srgbClr val="FF0000"/>
                </a:solidFill>
                <a:latin typeface="Arial"/>
                <a:ea typeface="Arial"/>
                <a:cs typeface="Arial"/>
                <a:sym typeface="Arial"/>
              </a:rPr>
              <a:t>highly advised</a:t>
            </a:r>
            <a:r>
              <a:rPr i="1" lang="en-US" sz="1639">
                <a:solidFill>
                  <a:schemeClr val="dk1"/>
                </a:solidFill>
                <a:latin typeface="Arial"/>
                <a:ea typeface="Arial"/>
                <a:cs typeface="Arial"/>
                <a:sym typeface="Arial"/>
              </a:rPr>
              <a:t>.</a:t>
            </a:r>
            <a:endParaRPr i="1" sz="1639">
              <a:solidFill>
                <a:schemeClr val="dk1"/>
              </a:solidFill>
              <a:latin typeface="Arial"/>
              <a:ea typeface="Arial"/>
              <a:cs typeface="Arial"/>
              <a:sym typeface="Arial"/>
            </a:endParaRPr>
          </a:p>
          <a:p>
            <a:pPr indent="-359835" lvl="0" marL="342900" rtl="0" algn="l">
              <a:lnSpc>
                <a:spcPct val="75000"/>
              </a:lnSpc>
              <a:spcBef>
                <a:spcPts val="0"/>
              </a:spcBef>
              <a:spcAft>
                <a:spcPts val="0"/>
              </a:spcAft>
              <a:buSzPts val="1707"/>
              <a:buChar char="►"/>
            </a:pPr>
            <a:r>
              <a:rPr i="1" lang="en-US" sz="1616">
                <a:solidFill>
                  <a:schemeClr val="dk1"/>
                </a:solidFill>
                <a:latin typeface="Arial"/>
                <a:ea typeface="Arial"/>
                <a:cs typeface="Arial"/>
                <a:sym typeface="Arial"/>
              </a:rPr>
              <a:t>11.When the timer for ten minutes runs out remove the sponges and put the leftover water in the measuring cup after you clean it again write down how much water the sponge absorbed </a:t>
            </a:r>
            <a:endParaRPr i="1" sz="1616">
              <a:solidFill>
                <a:schemeClr val="dk1"/>
              </a:solidFill>
              <a:latin typeface="Arial"/>
              <a:ea typeface="Arial"/>
              <a:cs typeface="Arial"/>
              <a:sym typeface="Arial"/>
            </a:endParaRPr>
          </a:p>
          <a:p>
            <a:pPr indent="-359835" lvl="0" marL="342900" rtl="0" algn="l">
              <a:lnSpc>
                <a:spcPct val="75000"/>
              </a:lnSpc>
              <a:spcBef>
                <a:spcPts val="0"/>
              </a:spcBef>
              <a:spcAft>
                <a:spcPts val="0"/>
              </a:spcAft>
              <a:buSzPts val="1707"/>
              <a:buChar char="►"/>
            </a:pPr>
            <a:r>
              <a:rPr i="1" lang="en-US" sz="1732">
                <a:solidFill>
                  <a:schemeClr val="dk1"/>
                </a:solidFill>
                <a:latin typeface="Arial"/>
                <a:ea typeface="Arial"/>
                <a:cs typeface="Arial"/>
                <a:sym typeface="Arial"/>
              </a:rPr>
              <a:t>11B.When the sponge is taken out of any liquid throughout the procedure squeeze out the extras and use a hair dryer to finish drying it then you may put the sponge in the next liquid. This will apply to every time you take a sponge out of a liquid.</a:t>
            </a:r>
            <a:endParaRPr i="1" sz="1732">
              <a:solidFill>
                <a:schemeClr val="dk1"/>
              </a:solidFill>
              <a:latin typeface="Arial"/>
              <a:ea typeface="Arial"/>
              <a:cs typeface="Arial"/>
              <a:sym typeface="Arial"/>
            </a:endParaRPr>
          </a:p>
          <a:p>
            <a:pPr indent="-359835" lvl="0" marL="342900" rtl="0" algn="l">
              <a:lnSpc>
                <a:spcPct val="75000"/>
              </a:lnSpc>
              <a:spcBef>
                <a:spcPts val="0"/>
              </a:spcBef>
              <a:spcAft>
                <a:spcPts val="0"/>
              </a:spcAft>
              <a:buSzPts val="1707"/>
              <a:buChar char="►"/>
            </a:pPr>
            <a:r>
              <a:rPr i="1" lang="en-US" sz="1616">
                <a:solidFill>
                  <a:schemeClr val="dk1"/>
                </a:solidFill>
                <a:latin typeface="Arial"/>
                <a:ea typeface="Arial"/>
                <a:cs typeface="Arial"/>
                <a:sym typeface="Arial"/>
              </a:rPr>
              <a:t>12.put the sponges in the other bowls that you just prepared which are holding water, green tea, and O.J. Set a timer for 24 Hours immediately.</a:t>
            </a:r>
            <a:endParaRPr sz="1789"/>
          </a:p>
          <a:p>
            <a:pPr indent="-359835" lvl="0" marL="342900" rtl="0" algn="l">
              <a:lnSpc>
                <a:spcPct val="75000"/>
              </a:lnSpc>
              <a:spcBef>
                <a:spcPts val="0"/>
              </a:spcBef>
              <a:spcAft>
                <a:spcPts val="0"/>
              </a:spcAft>
              <a:buSzPts val="1707"/>
              <a:buChar char="►"/>
            </a:pPr>
            <a:r>
              <a:rPr i="1" lang="en-US" sz="1616">
                <a:solidFill>
                  <a:schemeClr val="dk1"/>
                </a:solidFill>
                <a:latin typeface="Arial"/>
                <a:ea typeface="Arial"/>
                <a:cs typeface="Arial"/>
                <a:sym typeface="Arial"/>
              </a:rPr>
              <a:t>13.Clean the other bowls and reset the bowls to be holding 8oz. each again. (all nine of the original water holding bowls).</a:t>
            </a:r>
            <a:endParaRPr i="1" sz="1616">
              <a:solidFill>
                <a:schemeClr val="dk1"/>
              </a:solidFill>
              <a:latin typeface="Arial"/>
              <a:ea typeface="Arial"/>
              <a:cs typeface="Arial"/>
              <a:sym typeface="Arial"/>
            </a:endParaRPr>
          </a:p>
          <a:p>
            <a:pPr indent="-359835" lvl="0" marL="342900" rtl="0" algn="l">
              <a:lnSpc>
                <a:spcPct val="75000"/>
              </a:lnSpc>
              <a:spcBef>
                <a:spcPts val="0"/>
              </a:spcBef>
              <a:spcAft>
                <a:spcPts val="0"/>
              </a:spcAft>
              <a:buSzPts val="1707"/>
              <a:buChar char="►"/>
            </a:pPr>
            <a:r>
              <a:rPr i="1" lang="en-US" sz="1616">
                <a:solidFill>
                  <a:schemeClr val="dk1"/>
                </a:solidFill>
                <a:latin typeface="Arial"/>
                <a:ea typeface="Arial"/>
                <a:cs typeface="Arial"/>
                <a:sym typeface="Arial"/>
              </a:rPr>
              <a:t>14.When the 24hr. Timer goes off, puts the sponges (after you repeat step 11B.)  into the newly prepared water and sets a timer for 10 min. PRESS START IMMEDIATELY.</a:t>
            </a:r>
            <a:endParaRPr i="1" sz="1616">
              <a:solidFill>
                <a:schemeClr val="dk1"/>
              </a:solidFill>
              <a:latin typeface="Arial"/>
              <a:ea typeface="Arial"/>
              <a:cs typeface="Arial"/>
              <a:sym typeface="Arial"/>
            </a:endParaRPr>
          </a:p>
          <a:p>
            <a:pPr indent="-359835" lvl="0" marL="342900" rtl="0" algn="l">
              <a:lnSpc>
                <a:spcPct val="75000"/>
              </a:lnSpc>
              <a:spcBef>
                <a:spcPts val="0"/>
              </a:spcBef>
              <a:spcAft>
                <a:spcPts val="0"/>
              </a:spcAft>
              <a:buSzPts val="1707"/>
              <a:buChar char="►"/>
            </a:pPr>
            <a:r>
              <a:rPr i="1" lang="en-US" sz="1616">
                <a:solidFill>
                  <a:schemeClr val="dk1"/>
                </a:solidFill>
                <a:latin typeface="Arial"/>
                <a:ea typeface="Arial"/>
                <a:cs typeface="Arial"/>
                <a:sym typeface="Arial"/>
              </a:rPr>
              <a:t>15. After ten minutes take the sponges out of the water and dump the leftover water from each bowl (keep separate and do one at a time). into the measuring cup. Write down the amount left for each. </a:t>
            </a:r>
            <a:endParaRPr i="1" sz="1616">
              <a:solidFill>
                <a:schemeClr val="dk1"/>
              </a:solidFill>
              <a:latin typeface="Arial"/>
              <a:ea typeface="Arial"/>
              <a:cs typeface="Arial"/>
              <a:sym typeface="Arial"/>
            </a:endParaRPr>
          </a:p>
          <a:p>
            <a:pPr indent="-359835" lvl="0" marL="342900" rtl="0" algn="l">
              <a:lnSpc>
                <a:spcPct val="75000"/>
              </a:lnSpc>
              <a:spcBef>
                <a:spcPts val="0"/>
              </a:spcBef>
              <a:spcAft>
                <a:spcPts val="0"/>
              </a:spcAft>
              <a:buSzPts val="1707"/>
              <a:buChar char="►"/>
            </a:pPr>
            <a:r>
              <a:rPr i="1" lang="en-US" sz="1616">
                <a:solidFill>
                  <a:schemeClr val="dk1"/>
                </a:solidFill>
                <a:latin typeface="Arial"/>
                <a:ea typeface="Arial"/>
                <a:cs typeface="Arial"/>
                <a:sym typeface="Arial"/>
              </a:rPr>
              <a:t>16. Look at the amount of pH in each of the liquids and see if the amount of pH affects the amount of water a sponge can absorb from the amount the sponge absorbed in the beginning compared to the end.</a:t>
            </a:r>
            <a:endParaRPr i="1" sz="1616">
              <a:solidFill>
                <a:schemeClr val="dk1"/>
              </a:solidFill>
              <a:latin typeface="Arial"/>
              <a:ea typeface="Arial"/>
              <a:cs typeface="Arial"/>
              <a:sym typeface="Arial"/>
            </a:endParaRPr>
          </a:p>
          <a:p>
            <a:pPr indent="-354108" lvl="0" marL="342900" rtl="0" algn="l">
              <a:lnSpc>
                <a:spcPct val="75000"/>
              </a:lnSpc>
              <a:spcBef>
                <a:spcPts val="0"/>
              </a:spcBef>
              <a:spcAft>
                <a:spcPts val="0"/>
              </a:spcAft>
              <a:buSzPts val="1617"/>
              <a:buFont typeface="Arial"/>
              <a:buChar char="►"/>
            </a:pPr>
            <a:r>
              <a:rPr i="1" lang="en-US" sz="1616">
                <a:solidFill>
                  <a:schemeClr val="dk1"/>
                </a:solidFill>
                <a:latin typeface="Arial"/>
                <a:ea typeface="Arial"/>
                <a:cs typeface="Arial"/>
                <a:sym typeface="Arial"/>
              </a:rPr>
              <a:t>17. Record your data.</a:t>
            </a:r>
            <a:endParaRPr i="1" sz="1616">
              <a:solidFill>
                <a:schemeClr val="dk1"/>
              </a:solidFill>
              <a:latin typeface="Arial"/>
              <a:ea typeface="Arial"/>
              <a:cs typeface="Arial"/>
              <a:sym typeface="Arial"/>
            </a:endParaRPr>
          </a:p>
          <a:p>
            <a:pPr indent="-359835" lvl="0" marL="342900" rtl="0" algn="l">
              <a:lnSpc>
                <a:spcPct val="75000"/>
              </a:lnSpc>
              <a:spcBef>
                <a:spcPts val="0"/>
              </a:spcBef>
              <a:spcAft>
                <a:spcPts val="0"/>
              </a:spcAft>
              <a:buSzPts val="1707"/>
              <a:buChar char="►"/>
            </a:pPr>
            <a:r>
              <a:rPr i="1" lang="en-US" sz="1616">
                <a:solidFill>
                  <a:schemeClr val="dk1"/>
                </a:solidFill>
                <a:latin typeface="Arial"/>
                <a:ea typeface="Arial"/>
                <a:cs typeface="Arial"/>
                <a:sym typeface="Arial"/>
              </a:rPr>
              <a:t>16. Clean up all materials.</a:t>
            </a:r>
            <a:endParaRPr sz="1789"/>
          </a:p>
          <a:p>
            <a:pPr indent="0" lvl="0" marL="0" rtl="0" algn="l">
              <a:lnSpc>
                <a:spcPct val="80000"/>
              </a:lnSpc>
              <a:spcBef>
                <a:spcPts val="1000"/>
              </a:spcBef>
              <a:spcAft>
                <a:spcPts val="0"/>
              </a:spcAft>
              <a:buSzPts val="1018"/>
              <a:buNone/>
            </a:pPr>
            <a:r>
              <a:t/>
            </a:r>
            <a:endParaRPr sz="2065"/>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US"/>
              <a:t>Data</a:t>
            </a:r>
            <a:endParaRPr/>
          </a:p>
        </p:txBody>
      </p:sp>
      <p:sp>
        <p:nvSpPr>
          <p:cNvPr id="181" name="Google Shape;181;p23"/>
          <p:cNvSpPr txBox="1"/>
          <p:nvPr>
            <p:ph idx="1" type="body"/>
          </p:nvPr>
        </p:nvSpPr>
        <p:spPr>
          <a:xfrm>
            <a:off x="677334" y="1930389"/>
            <a:ext cx="8596800" cy="3880800"/>
          </a:xfrm>
          <a:prstGeom prst="rect">
            <a:avLst/>
          </a:prstGeom>
          <a:noFill/>
          <a:ln>
            <a:noFill/>
          </a:ln>
        </p:spPr>
        <p:txBody>
          <a:bodyPr anchorCtr="0" anchor="t" bIns="45700" lIns="91425" spcFirstLastPara="1" rIns="91425" wrap="square" tIns="45700">
            <a:normAutofit/>
          </a:bodyPr>
          <a:lstStyle/>
          <a:p>
            <a:pPr indent="0" lvl="0" marL="34290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82" name="Google Shape;182;p23" title="Chart"/>
          <p:cNvPicPr preferRelativeResize="0"/>
          <p:nvPr/>
        </p:nvPicPr>
        <p:blipFill>
          <a:blip r:embed="rId3">
            <a:alphaModFix/>
          </a:blip>
          <a:stretch>
            <a:fillRect/>
          </a:stretch>
        </p:blipFill>
        <p:spPr>
          <a:xfrm>
            <a:off x="932625" y="3000300"/>
            <a:ext cx="5786075" cy="3585275"/>
          </a:xfrm>
          <a:prstGeom prst="rect">
            <a:avLst/>
          </a:prstGeom>
          <a:noFill/>
          <a:ln>
            <a:noFill/>
          </a:ln>
        </p:spPr>
      </p:pic>
      <p:sp>
        <p:nvSpPr>
          <p:cNvPr id="183" name="Google Shape;183;p23"/>
          <p:cNvSpPr txBox="1"/>
          <p:nvPr/>
        </p:nvSpPr>
        <p:spPr>
          <a:xfrm>
            <a:off x="2878225" y="663025"/>
            <a:ext cx="3008400" cy="2444700"/>
          </a:xfrm>
          <a:prstGeom prst="rect">
            <a:avLst/>
          </a:prstGeom>
          <a:noFill/>
          <a:ln>
            <a:noFill/>
          </a:ln>
        </p:spPr>
        <p:txBody>
          <a:bodyPr anchorCtr="0" anchor="t" bIns="91425" lIns="91425" spcFirstLastPara="1" rIns="91425" wrap="square" tIns="91425">
            <a:spAutoFit/>
          </a:bodyPr>
          <a:lstStyle/>
          <a:p>
            <a:pPr indent="0" lvl="0" marL="342900" rtl="0" algn="l">
              <a:lnSpc>
                <a:spcPct val="115000"/>
              </a:lnSpc>
              <a:spcBef>
                <a:spcPts val="0"/>
              </a:spcBef>
              <a:spcAft>
                <a:spcPts val="0"/>
              </a:spcAft>
              <a:buClr>
                <a:schemeClr val="dk1"/>
              </a:buClr>
              <a:buSzPts val="1100"/>
              <a:buFont typeface="Arial"/>
              <a:buNone/>
            </a:pPr>
            <a:r>
              <a:rPr b="1" i="1" lang="en-US" sz="1050">
                <a:solidFill>
                  <a:schemeClr val="dk1"/>
                </a:solidFill>
              </a:rPr>
              <a:t>Sponge # and how much water they absorbed in oz. before the </a:t>
            </a:r>
            <a:r>
              <a:rPr b="1" i="1" lang="en-US" sz="1050">
                <a:solidFill>
                  <a:schemeClr val="dk1"/>
                </a:solidFill>
              </a:rPr>
              <a:t>experiment</a:t>
            </a:r>
            <a:r>
              <a:rPr b="1" i="1" lang="en-US" sz="1050">
                <a:solidFill>
                  <a:schemeClr val="dk1"/>
                </a:solidFill>
              </a:rPr>
              <a:t>.</a:t>
            </a:r>
            <a:endParaRPr b="1" i="1" sz="1050">
              <a:solidFill>
                <a:schemeClr val="dk1"/>
              </a:solidFill>
            </a:endParaRPr>
          </a:p>
          <a:p>
            <a:pPr indent="-295275" lvl="0" marL="457200" rtl="0" algn="l">
              <a:lnSpc>
                <a:spcPct val="115000"/>
              </a:lnSpc>
              <a:spcBef>
                <a:spcPts val="0"/>
              </a:spcBef>
              <a:spcAft>
                <a:spcPts val="0"/>
              </a:spcAft>
              <a:buClr>
                <a:schemeClr val="dk1"/>
              </a:buClr>
              <a:buSzPts val="1050"/>
              <a:buAutoNum type="arabicPeriod"/>
            </a:pPr>
            <a:r>
              <a:rPr b="1" i="1" lang="en-US" sz="1050">
                <a:solidFill>
                  <a:schemeClr val="dk1"/>
                </a:solidFill>
                <a:highlight>
                  <a:srgbClr val="00FFFF"/>
                </a:highlight>
              </a:rPr>
              <a:t>5.53      Water</a:t>
            </a:r>
            <a:endParaRPr b="1" i="1" sz="1050">
              <a:solidFill>
                <a:schemeClr val="dk1"/>
              </a:solidFill>
              <a:highlight>
                <a:srgbClr val="00FFFF"/>
              </a:highlight>
            </a:endParaRPr>
          </a:p>
          <a:p>
            <a:pPr indent="-295275" lvl="0" marL="457200" rtl="0" algn="l">
              <a:lnSpc>
                <a:spcPct val="115000"/>
              </a:lnSpc>
              <a:spcBef>
                <a:spcPts val="0"/>
              </a:spcBef>
              <a:spcAft>
                <a:spcPts val="0"/>
              </a:spcAft>
              <a:buClr>
                <a:schemeClr val="dk1"/>
              </a:buClr>
              <a:buSzPts val="1050"/>
              <a:buAutoNum type="arabicPeriod"/>
            </a:pPr>
            <a:r>
              <a:rPr b="1" i="1" lang="en-US" sz="1050">
                <a:solidFill>
                  <a:schemeClr val="dk1"/>
                </a:solidFill>
                <a:highlight>
                  <a:srgbClr val="00FFFF"/>
                </a:highlight>
              </a:rPr>
              <a:t>5.53</a:t>
            </a:r>
            <a:endParaRPr b="1" i="1" sz="1050">
              <a:solidFill>
                <a:schemeClr val="dk1"/>
              </a:solidFill>
              <a:highlight>
                <a:srgbClr val="00FFFF"/>
              </a:highlight>
            </a:endParaRPr>
          </a:p>
          <a:p>
            <a:pPr indent="-295275" lvl="0" marL="457200" rtl="0" algn="l">
              <a:lnSpc>
                <a:spcPct val="115000"/>
              </a:lnSpc>
              <a:spcBef>
                <a:spcPts val="0"/>
              </a:spcBef>
              <a:spcAft>
                <a:spcPts val="0"/>
              </a:spcAft>
              <a:buClr>
                <a:schemeClr val="dk1"/>
              </a:buClr>
              <a:buSzPts val="1050"/>
              <a:buAutoNum type="arabicPeriod"/>
            </a:pPr>
            <a:r>
              <a:rPr b="1" i="1" lang="en-US" sz="1050">
                <a:solidFill>
                  <a:schemeClr val="dk1"/>
                </a:solidFill>
                <a:highlight>
                  <a:srgbClr val="00FFFF"/>
                </a:highlight>
              </a:rPr>
              <a:t>5.53</a:t>
            </a:r>
            <a:endParaRPr b="1" i="1" sz="1050">
              <a:solidFill>
                <a:schemeClr val="dk1"/>
              </a:solidFill>
              <a:highlight>
                <a:srgbClr val="00FFFF"/>
              </a:highlight>
            </a:endParaRPr>
          </a:p>
          <a:p>
            <a:pPr indent="-295275" lvl="0" marL="457200" rtl="0" algn="l">
              <a:lnSpc>
                <a:spcPct val="115000"/>
              </a:lnSpc>
              <a:spcBef>
                <a:spcPts val="0"/>
              </a:spcBef>
              <a:spcAft>
                <a:spcPts val="0"/>
              </a:spcAft>
              <a:buClr>
                <a:schemeClr val="dk1"/>
              </a:buClr>
              <a:buSzPts val="1050"/>
              <a:buAutoNum type="arabicPeriod"/>
            </a:pPr>
            <a:r>
              <a:rPr b="1" i="1" lang="en-US" sz="1050">
                <a:solidFill>
                  <a:schemeClr val="dk1"/>
                </a:solidFill>
                <a:highlight>
                  <a:srgbClr val="FF9900"/>
                </a:highlight>
              </a:rPr>
              <a:t>5.53     Orange juice </a:t>
            </a:r>
            <a:endParaRPr b="1" i="1" sz="1050">
              <a:solidFill>
                <a:schemeClr val="dk1"/>
              </a:solidFill>
              <a:highlight>
                <a:srgbClr val="FF9900"/>
              </a:highlight>
            </a:endParaRPr>
          </a:p>
          <a:p>
            <a:pPr indent="-295275" lvl="0" marL="457200" rtl="0" algn="l">
              <a:lnSpc>
                <a:spcPct val="115000"/>
              </a:lnSpc>
              <a:spcBef>
                <a:spcPts val="0"/>
              </a:spcBef>
              <a:spcAft>
                <a:spcPts val="0"/>
              </a:spcAft>
              <a:buClr>
                <a:schemeClr val="dk1"/>
              </a:buClr>
              <a:buSzPts val="1050"/>
              <a:buAutoNum type="arabicPeriod"/>
            </a:pPr>
            <a:r>
              <a:rPr b="1" i="1" lang="en-US" sz="1050">
                <a:solidFill>
                  <a:schemeClr val="dk1"/>
                </a:solidFill>
                <a:highlight>
                  <a:srgbClr val="FF9900"/>
                </a:highlight>
              </a:rPr>
              <a:t>5.53</a:t>
            </a:r>
            <a:endParaRPr b="1" i="1" sz="1050">
              <a:solidFill>
                <a:schemeClr val="dk1"/>
              </a:solidFill>
              <a:highlight>
                <a:srgbClr val="FF9900"/>
              </a:highlight>
            </a:endParaRPr>
          </a:p>
          <a:p>
            <a:pPr indent="-295275" lvl="0" marL="457200" rtl="0" algn="l">
              <a:lnSpc>
                <a:spcPct val="115000"/>
              </a:lnSpc>
              <a:spcBef>
                <a:spcPts val="0"/>
              </a:spcBef>
              <a:spcAft>
                <a:spcPts val="0"/>
              </a:spcAft>
              <a:buClr>
                <a:schemeClr val="dk1"/>
              </a:buClr>
              <a:buSzPts val="1050"/>
              <a:buAutoNum type="arabicPeriod"/>
            </a:pPr>
            <a:r>
              <a:rPr b="1" i="1" lang="en-US" sz="1050">
                <a:solidFill>
                  <a:schemeClr val="dk1"/>
                </a:solidFill>
                <a:highlight>
                  <a:srgbClr val="FF9900"/>
                </a:highlight>
              </a:rPr>
              <a:t>5.53</a:t>
            </a:r>
            <a:endParaRPr b="1" i="1" sz="1050">
              <a:solidFill>
                <a:schemeClr val="dk1"/>
              </a:solidFill>
              <a:highlight>
                <a:srgbClr val="FF9900"/>
              </a:highlight>
            </a:endParaRPr>
          </a:p>
          <a:p>
            <a:pPr indent="-295275" lvl="0" marL="457200" rtl="0" algn="l">
              <a:lnSpc>
                <a:spcPct val="115000"/>
              </a:lnSpc>
              <a:spcBef>
                <a:spcPts val="0"/>
              </a:spcBef>
              <a:spcAft>
                <a:spcPts val="0"/>
              </a:spcAft>
              <a:buClr>
                <a:schemeClr val="dk1"/>
              </a:buClr>
              <a:buSzPts val="1050"/>
              <a:buAutoNum type="arabicPeriod"/>
            </a:pPr>
            <a:r>
              <a:rPr b="1" i="1" lang="en-US" sz="1050">
                <a:solidFill>
                  <a:schemeClr val="dk1"/>
                </a:solidFill>
                <a:highlight>
                  <a:schemeClr val="accent2"/>
                </a:highlight>
              </a:rPr>
              <a:t>5.53      Green tea</a:t>
            </a:r>
            <a:endParaRPr b="1" i="1" sz="1050">
              <a:solidFill>
                <a:schemeClr val="dk1"/>
              </a:solidFill>
              <a:highlight>
                <a:schemeClr val="accent2"/>
              </a:highlight>
            </a:endParaRPr>
          </a:p>
          <a:p>
            <a:pPr indent="-295275" lvl="0" marL="457200" rtl="0" algn="l">
              <a:lnSpc>
                <a:spcPct val="115000"/>
              </a:lnSpc>
              <a:spcBef>
                <a:spcPts val="0"/>
              </a:spcBef>
              <a:spcAft>
                <a:spcPts val="0"/>
              </a:spcAft>
              <a:buClr>
                <a:schemeClr val="dk1"/>
              </a:buClr>
              <a:buSzPts val="1050"/>
              <a:buAutoNum type="arabicPeriod"/>
            </a:pPr>
            <a:r>
              <a:rPr b="1" i="1" lang="en-US" sz="1050">
                <a:solidFill>
                  <a:schemeClr val="dk1"/>
                </a:solidFill>
                <a:highlight>
                  <a:schemeClr val="accent2"/>
                </a:highlight>
              </a:rPr>
              <a:t>5.53</a:t>
            </a:r>
            <a:endParaRPr b="1" i="1" sz="1050">
              <a:solidFill>
                <a:schemeClr val="dk1"/>
              </a:solidFill>
              <a:highlight>
                <a:schemeClr val="accent2"/>
              </a:highlight>
            </a:endParaRPr>
          </a:p>
          <a:p>
            <a:pPr indent="-295275" lvl="0" marL="457200" rtl="0" algn="l">
              <a:lnSpc>
                <a:spcPct val="115000"/>
              </a:lnSpc>
              <a:spcBef>
                <a:spcPts val="0"/>
              </a:spcBef>
              <a:spcAft>
                <a:spcPts val="0"/>
              </a:spcAft>
              <a:buClr>
                <a:schemeClr val="dk1"/>
              </a:buClr>
              <a:buSzPts val="1050"/>
              <a:buAutoNum type="arabicPeriod"/>
            </a:pPr>
            <a:r>
              <a:rPr b="1" i="1" lang="en-US" sz="1050">
                <a:solidFill>
                  <a:schemeClr val="dk1"/>
                </a:solidFill>
                <a:highlight>
                  <a:schemeClr val="accent2"/>
                </a:highlight>
              </a:rPr>
              <a:t>5.53</a:t>
            </a:r>
            <a:endParaRPr b="1" i="1" sz="1050">
              <a:solidFill>
                <a:schemeClr val="dk1"/>
              </a:solidFill>
              <a:highlight>
                <a:schemeClr val="accent2"/>
              </a:highlight>
            </a:endParaRPr>
          </a:p>
          <a:p>
            <a:pPr indent="0" lvl="0" marL="0" rtl="0" algn="l">
              <a:spcBef>
                <a:spcPts val="0"/>
              </a:spcBef>
              <a:spcAft>
                <a:spcPts val="0"/>
              </a:spcAft>
              <a:buNone/>
            </a:pPr>
            <a:r>
              <a:t/>
            </a:r>
            <a:endParaRPr>
              <a:latin typeface="Trebuchet MS"/>
              <a:ea typeface="Trebuchet MS"/>
              <a:cs typeface="Trebuchet MS"/>
              <a:sym typeface="Trebuchet MS"/>
            </a:endParaRPr>
          </a:p>
        </p:txBody>
      </p:sp>
      <p:sp>
        <p:nvSpPr>
          <p:cNvPr id="184" name="Google Shape;184;p23"/>
          <p:cNvSpPr txBox="1"/>
          <p:nvPr/>
        </p:nvSpPr>
        <p:spPr>
          <a:xfrm>
            <a:off x="6186300" y="609600"/>
            <a:ext cx="3008400" cy="2390700"/>
          </a:xfrm>
          <a:prstGeom prst="rect">
            <a:avLst/>
          </a:prstGeom>
          <a:noFill/>
          <a:ln>
            <a:noFill/>
          </a:ln>
        </p:spPr>
        <p:txBody>
          <a:bodyPr anchorCtr="0" anchor="t" bIns="91425" lIns="91425" spcFirstLastPara="1" rIns="91425" wrap="square" tIns="91425">
            <a:spAutoFit/>
          </a:bodyPr>
          <a:lstStyle/>
          <a:p>
            <a:pPr indent="0" lvl="0" marL="342900" rtl="0" algn="l">
              <a:lnSpc>
                <a:spcPct val="115000"/>
              </a:lnSpc>
              <a:spcBef>
                <a:spcPts val="0"/>
              </a:spcBef>
              <a:spcAft>
                <a:spcPts val="0"/>
              </a:spcAft>
              <a:buNone/>
            </a:pPr>
            <a:r>
              <a:rPr b="1" i="1" lang="en-US" sz="1050">
                <a:solidFill>
                  <a:schemeClr val="dk1"/>
                </a:solidFill>
              </a:rPr>
              <a:t>Sponge # and how much water they absorbed in oz.after after soaking in different liquids</a:t>
            </a:r>
            <a:endParaRPr b="1" i="1" sz="1050">
              <a:solidFill>
                <a:schemeClr val="dk1"/>
              </a:solidFill>
            </a:endParaRPr>
          </a:p>
          <a:p>
            <a:pPr indent="-295275" lvl="0" marL="457200" rtl="0" algn="l">
              <a:lnSpc>
                <a:spcPct val="115000"/>
              </a:lnSpc>
              <a:spcBef>
                <a:spcPts val="0"/>
              </a:spcBef>
              <a:spcAft>
                <a:spcPts val="0"/>
              </a:spcAft>
              <a:buClr>
                <a:schemeClr val="dk1"/>
              </a:buClr>
              <a:buSzPts val="1050"/>
              <a:buAutoNum type="arabicPeriod"/>
            </a:pPr>
            <a:r>
              <a:rPr b="1" i="1" lang="en-US" sz="1050">
                <a:solidFill>
                  <a:schemeClr val="dk1"/>
                </a:solidFill>
                <a:highlight>
                  <a:srgbClr val="00FFFF"/>
                </a:highlight>
              </a:rPr>
              <a:t>2.9       Water</a:t>
            </a:r>
            <a:endParaRPr b="1" i="1" sz="1050">
              <a:solidFill>
                <a:schemeClr val="dk1"/>
              </a:solidFill>
              <a:highlight>
                <a:srgbClr val="00FFFF"/>
              </a:highlight>
            </a:endParaRPr>
          </a:p>
          <a:p>
            <a:pPr indent="-295275" lvl="0" marL="457200" rtl="0" algn="l">
              <a:lnSpc>
                <a:spcPct val="115000"/>
              </a:lnSpc>
              <a:spcBef>
                <a:spcPts val="0"/>
              </a:spcBef>
              <a:spcAft>
                <a:spcPts val="0"/>
              </a:spcAft>
              <a:buClr>
                <a:schemeClr val="dk1"/>
              </a:buClr>
              <a:buSzPts val="1050"/>
              <a:buAutoNum type="arabicPeriod"/>
            </a:pPr>
            <a:r>
              <a:rPr b="1" i="1" lang="en-US" sz="1050">
                <a:solidFill>
                  <a:schemeClr val="dk1"/>
                </a:solidFill>
                <a:highlight>
                  <a:srgbClr val="00FFFF"/>
                </a:highlight>
              </a:rPr>
              <a:t>2.9</a:t>
            </a:r>
            <a:endParaRPr b="1" i="1" sz="1050">
              <a:solidFill>
                <a:schemeClr val="dk1"/>
              </a:solidFill>
              <a:highlight>
                <a:srgbClr val="00FFFF"/>
              </a:highlight>
            </a:endParaRPr>
          </a:p>
          <a:p>
            <a:pPr indent="-295275" lvl="0" marL="457200" rtl="0" algn="l">
              <a:lnSpc>
                <a:spcPct val="115000"/>
              </a:lnSpc>
              <a:spcBef>
                <a:spcPts val="0"/>
              </a:spcBef>
              <a:spcAft>
                <a:spcPts val="0"/>
              </a:spcAft>
              <a:buClr>
                <a:schemeClr val="dk1"/>
              </a:buClr>
              <a:buSzPts val="1050"/>
              <a:buAutoNum type="arabicPeriod"/>
            </a:pPr>
            <a:r>
              <a:rPr b="1" i="1" lang="en-US" sz="1050">
                <a:solidFill>
                  <a:schemeClr val="dk1"/>
                </a:solidFill>
                <a:highlight>
                  <a:srgbClr val="00FFFF"/>
                </a:highlight>
              </a:rPr>
              <a:t>2.9</a:t>
            </a:r>
            <a:endParaRPr b="1" i="1" sz="1050">
              <a:solidFill>
                <a:schemeClr val="dk1"/>
              </a:solidFill>
              <a:highlight>
                <a:srgbClr val="00FFFF"/>
              </a:highlight>
            </a:endParaRPr>
          </a:p>
          <a:p>
            <a:pPr indent="-295275" lvl="0" marL="457200" rtl="0" algn="l">
              <a:lnSpc>
                <a:spcPct val="115000"/>
              </a:lnSpc>
              <a:spcBef>
                <a:spcPts val="0"/>
              </a:spcBef>
              <a:spcAft>
                <a:spcPts val="0"/>
              </a:spcAft>
              <a:buClr>
                <a:schemeClr val="dk1"/>
              </a:buClr>
              <a:buSzPts val="1050"/>
              <a:buAutoNum type="arabicPeriod"/>
            </a:pPr>
            <a:r>
              <a:rPr b="1" i="1" lang="en-US" sz="1050">
                <a:solidFill>
                  <a:schemeClr val="dk1"/>
                </a:solidFill>
                <a:highlight>
                  <a:srgbClr val="FF9900"/>
                </a:highlight>
              </a:rPr>
              <a:t>3.17     Orange Juice</a:t>
            </a:r>
            <a:endParaRPr b="1" i="1" sz="1050">
              <a:solidFill>
                <a:schemeClr val="dk1"/>
              </a:solidFill>
              <a:highlight>
                <a:srgbClr val="FF9900"/>
              </a:highlight>
            </a:endParaRPr>
          </a:p>
          <a:p>
            <a:pPr indent="-295275" lvl="0" marL="457200" rtl="0" algn="l">
              <a:lnSpc>
                <a:spcPct val="115000"/>
              </a:lnSpc>
              <a:spcBef>
                <a:spcPts val="0"/>
              </a:spcBef>
              <a:spcAft>
                <a:spcPts val="0"/>
              </a:spcAft>
              <a:buClr>
                <a:schemeClr val="dk1"/>
              </a:buClr>
              <a:buSzPts val="1050"/>
              <a:buAutoNum type="arabicPeriod"/>
            </a:pPr>
            <a:r>
              <a:rPr b="1" i="1" lang="en-US" sz="1050">
                <a:solidFill>
                  <a:schemeClr val="dk1"/>
                </a:solidFill>
                <a:highlight>
                  <a:srgbClr val="FF9900"/>
                </a:highlight>
              </a:rPr>
              <a:t>3.17</a:t>
            </a:r>
            <a:endParaRPr b="1" i="1" sz="1050">
              <a:solidFill>
                <a:schemeClr val="dk1"/>
              </a:solidFill>
              <a:highlight>
                <a:srgbClr val="FF9900"/>
              </a:highlight>
            </a:endParaRPr>
          </a:p>
          <a:p>
            <a:pPr indent="-295275" lvl="0" marL="457200" rtl="0" algn="l">
              <a:lnSpc>
                <a:spcPct val="115000"/>
              </a:lnSpc>
              <a:spcBef>
                <a:spcPts val="0"/>
              </a:spcBef>
              <a:spcAft>
                <a:spcPts val="0"/>
              </a:spcAft>
              <a:buClr>
                <a:schemeClr val="dk1"/>
              </a:buClr>
              <a:buSzPts val="1050"/>
              <a:buAutoNum type="arabicPeriod"/>
            </a:pPr>
            <a:r>
              <a:rPr b="1" i="1" lang="en-US" sz="1050">
                <a:solidFill>
                  <a:schemeClr val="dk1"/>
                </a:solidFill>
                <a:highlight>
                  <a:srgbClr val="FF9900"/>
                </a:highlight>
              </a:rPr>
              <a:t>3.17</a:t>
            </a:r>
            <a:endParaRPr b="1" i="1" sz="1050">
              <a:solidFill>
                <a:schemeClr val="dk1"/>
              </a:solidFill>
              <a:highlight>
                <a:srgbClr val="FF9900"/>
              </a:highlight>
            </a:endParaRPr>
          </a:p>
          <a:p>
            <a:pPr indent="-295275" lvl="0" marL="457200" rtl="0" algn="l">
              <a:lnSpc>
                <a:spcPct val="115000"/>
              </a:lnSpc>
              <a:spcBef>
                <a:spcPts val="0"/>
              </a:spcBef>
              <a:spcAft>
                <a:spcPts val="0"/>
              </a:spcAft>
              <a:buClr>
                <a:schemeClr val="dk1"/>
              </a:buClr>
              <a:buSzPts val="1050"/>
              <a:buAutoNum type="arabicPeriod"/>
            </a:pPr>
            <a:r>
              <a:rPr b="1" i="1" lang="en-US" sz="1050">
                <a:solidFill>
                  <a:schemeClr val="dk1"/>
                </a:solidFill>
                <a:highlight>
                  <a:schemeClr val="accent2"/>
                </a:highlight>
              </a:rPr>
              <a:t>3.55      Green tea</a:t>
            </a:r>
            <a:endParaRPr b="1" i="1" sz="1050">
              <a:solidFill>
                <a:schemeClr val="dk1"/>
              </a:solidFill>
              <a:highlight>
                <a:schemeClr val="accent2"/>
              </a:highlight>
            </a:endParaRPr>
          </a:p>
          <a:p>
            <a:pPr indent="-295275" lvl="0" marL="457200" rtl="0" algn="l">
              <a:lnSpc>
                <a:spcPct val="115000"/>
              </a:lnSpc>
              <a:spcBef>
                <a:spcPts val="0"/>
              </a:spcBef>
              <a:spcAft>
                <a:spcPts val="0"/>
              </a:spcAft>
              <a:buClr>
                <a:schemeClr val="dk1"/>
              </a:buClr>
              <a:buSzPts val="1050"/>
              <a:buAutoNum type="arabicPeriod"/>
            </a:pPr>
            <a:r>
              <a:rPr b="1" i="1" lang="en-US" sz="1050">
                <a:solidFill>
                  <a:schemeClr val="dk1"/>
                </a:solidFill>
                <a:highlight>
                  <a:schemeClr val="accent2"/>
                </a:highlight>
              </a:rPr>
              <a:t>3.55</a:t>
            </a:r>
            <a:endParaRPr b="1" i="1" sz="1050">
              <a:solidFill>
                <a:schemeClr val="dk1"/>
              </a:solidFill>
              <a:highlight>
                <a:schemeClr val="accent2"/>
              </a:highlight>
            </a:endParaRPr>
          </a:p>
          <a:p>
            <a:pPr indent="-295275" lvl="0" marL="457200" rtl="0" algn="l">
              <a:lnSpc>
                <a:spcPct val="115000"/>
              </a:lnSpc>
              <a:spcBef>
                <a:spcPts val="0"/>
              </a:spcBef>
              <a:spcAft>
                <a:spcPts val="0"/>
              </a:spcAft>
              <a:buClr>
                <a:schemeClr val="dk1"/>
              </a:buClr>
              <a:buSzPts val="1050"/>
              <a:buAutoNum type="arabicPeriod"/>
            </a:pPr>
            <a:r>
              <a:rPr b="1" i="1" lang="en-US" sz="1050">
                <a:solidFill>
                  <a:schemeClr val="dk1"/>
                </a:solidFill>
                <a:highlight>
                  <a:schemeClr val="accent2"/>
                </a:highlight>
              </a:rPr>
              <a:t>3.55</a:t>
            </a:r>
            <a:endParaRPr b="1" i="1" sz="1050">
              <a:solidFill>
                <a:schemeClr val="dk1"/>
              </a:solidFill>
              <a:highlight>
                <a:schemeClr val="accent2"/>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4"/>
          <p:cNvSpPr txBox="1"/>
          <p:nvPr>
            <p:ph type="title"/>
          </p:nvPr>
        </p:nvSpPr>
        <p:spPr>
          <a:xfrm>
            <a:off x="677334" y="609600"/>
            <a:ext cx="8596800" cy="13209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n-US"/>
              <a:t>Labeled</a:t>
            </a:r>
            <a:r>
              <a:rPr lang="en-US"/>
              <a:t> Diagram</a:t>
            </a:r>
            <a:endParaRPr/>
          </a:p>
        </p:txBody>
      </p:sp>
      <p:pic>
        <p:nvPicPr>
          <p:cNvPr id="190" name="Google Shape;190;p24"/>
          <p:cNvPicPr preferRelativeResize="0"/>
          <p:nvPr/>
        </p:nvPicPr>
        <p:blipFill>
          <a:blip r:embed="rId3">
            <a:alphaModFix/>
          </a:blip>
          <a:stretch>
            <a:fillRect/>
          </a:stretch>
        </p:blipFill>
        <p:spPr>
          <a:xfrm rot="-5400000">
            <a:off x="2203987" y="567637"/>
            <a:ext cx="5187925" cy="6895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5"/>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US"/>
              <a:t>Analysis</a:t>
            </a:r>
            <a:endParaRPr/>
          </a:p>
        </p:txBody>
      </p:sp>
      <p:sp>
        <p:nvSpPr>
          <p:cNvPr id="196" name="Google Shape;196;p25"/>
          <p:cNvSpPr txBox="1"/>
          <p:nvPr>
            <p:ph idx="1" type="body"/>
          </p:nvPr>
        </p:nvSpPr>
        <p:spPr>
          <a:xfrm>
            <a:off x="677271" y="2001264"/>
            <a:ext cx="8596800" cy="3880800"/>
          </a:xfrm>
          <a:prstGeom prst="rect">
            <a:avLst/>
          </a:prstGeom>
          <a:noFill/>
          <a:ln>
            <a:noFill/>
          </a:ln>
        </p:spPr>
        <p:txBody>
          <a:bodyPr anchorCtr="0" anchor="t" bIns="45700" lIns="91425" spcFirstLastPara="1" rIns="91425" wrap="square" tIns="45700">
            <a:normAutofit/>
          </a:bodyPr>
          <a:lstStyle/>
          <a:p>
            <a:pPr indent="0" lvl="0" marL="342900" rtl="0" algn="l">
              <a:spcBef>
                <a:spcPts val="0"/>
              </a:spcBef>
              <a:spcAft>
                <a:spcPts val="0"/>
              </a:spcAft>
              <a:buNone/>
            </a:pPr>
            <a:r>
              <a:rPr lang="en-US"/>
              <a:t>After, Sponges where </a:t>
            </a:r>
            <a:r>
              <a:rPr lang="en-US"/>
              <a:t>absorbing</a:t>
            </a:r>
            <a:r>
              <a:rPr lang="en-US"/>
              <a:t> less overall </a:t>
            </a:r>
            <a:endParaRPr/>
          </a:p>
          <a:p>
            <a:pPr indent="0" lvl="0" marL="342900" rtl="0" algn="l">
              <a:lnSpc>
                <a:spcPct val="115000"/>
              </a:lnSpc>
              <a:spcBef>
                <a:spcPts val="0"/>
              </a:spcBef>
              <a:spcAft>
                <a:spcPts val="0"/>
              </a:spcAft>
              <a:buNone/>
            </a:pPr>
            <a:r>
              <a:rPr lang="en-US">
                <a:solidFill>
                  <a:schemeClr val="dk1"/>
                </a:solidFill>
              </a:rPr>
              <a:t>the more pH there was in the liquid the less it </a:t>
            </a:r>
            <a:r>
              <a:rPr lang="en-US">
                <a:solidFill>
                  <a:schemeClr val="dk1"/>
                </a:solidFill>
              </a:rPr>
              <a:t>absorbed</a:t>
            </a:r>
            <a:r>
              <a:rPr lang="en-US">
                <a:solidFill>
                  <a:schemeClr val="dk1"/>
                </a:solidFill>
              </a:rPr>
              <a:t> after for O.j only absorbed 3.17 oz. while green tea picked up 3.55 oz. yet the water absorbed the least so there was no clear </a:t>
            </a:r>
            <a:r>
              <a:rPr lang="en-US">
                <a:solidFill>
                  <a:schemeClr val="dk1"/>
                </a:solidFill>
              </a:rPr>
              <a:t>result.</a:t>
            </a:r>
            <a:r>
              <a:rPr lang="en-US" sz="2100">
                <a:solidFill>
                  <a:schemeClr val="dk1"/>
                </a:solidFill>
              </a:rPr>
              <a:t> </a:t>
            </a:r>
            <a:r>
              <a:rPr lang="en-US">
                <a:solidFill>
                  <a:schemeClr val="dk1"/>
                </a:solidFill>
              </a:rPr>
              <a:t>In the Ocean, as the water temp. gets higher the amount of pH drops in the Ocean causing the reefs to die. Since sea sponges absorb dead material, such as shells and dead reefs, this will cause sponges to take over the ecosystem of coral reefs. Since more pH helps sea sponges thrive, it would make sense that an artificial sponge, which shares </a:t>
            </a:r>
            <a:r>
              <a:rPr lang="en-US">
                <a:solidFill>
                  <a:schemeClr val="dk1"/>
                </a:solidFill>
              </a:rPr>
              <a:t>similar</a:t>
            </a:r>
            <a:r>
              <a:rPr lang="en-US">
                <a:solidFill>
                  <a:schemeClr val="dk1"/>
                </a:solidFill>
              </a:rPr>
              <a:t> characteristics with a sea sponge would have shrunk and be less observant than a sponge with more pH. But the data was unclear and the more pH helped the most yet the least pH helped the second most. This proves that sea sponges and artificial sponges have different </a:t>
            </a:r>
            <a:r>
              <a:rPr lang="en-US">
                <a:solidFill>
                  <a:schemeClr val="dk1"/>
                </a:solidFill>
              </a:rPr>
              <a:t>characteristics</a:t>
            </a:r>
            <a:r>
              <a:rPr lang="en-US">
                <a:solidFill>
                  <a:schemeClr val="dk1"/>
                </a:solidFill>
              </a:rPr>
              <a:t>.</a:t>
            </a:r>
            <a:endParaRPr>
              <a:solidFill>
                <a:schemeClr val="dk1"/>
              </a:solidFill>
            </a:endParaRPr>
          </a:p>
        </p:txBody>
      </p:sp>
      <p:pic>
        <p:nvPicPr>
          <p:cNvPr id="197" name="Google Shape;197;p25"/>
          <p:cNvPicPr preferRelativeResize="0"/>
          <p:nvPr/>
        </p:nvPicPr>
        <p:blipFill>
          <a:blip r:embed="rId3">
            <a:alphaModFix/>
          </a:blip>
          <a:stretch>
            <a:fillRect/>
          </a:stretch>
        </p:blipFill>
        <p:spPr>
          <a:xfrm>
            <a:off x="9426472" y="152400"/>
            <a:ext cx="2613128" cy="3484170"/>
          </a:xfrm>
          <a:prstGeom prst="rect">
            <a:avLst/>
          </a:prstGeom>
          <a:noFill/>
          <a:ln>
            <a:noFill/>
          </a:ln>
        </p:spPr>
      </p:pic>
      <p:sp>
        <p:nvSpPr>
          <p:cNvPr id="198" name="Google Shape;198;p25"/>
          <p:cNvSpPr txBox="1"/>
          <p:nvPr/>
        </p:nvSpPr>
        <p:spPr>
          <a:xfrm>
            <a:off x="9598750" y="3636575"/>
            <a:ext cx="188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latin typeface="Trebuchet MS"/>
                <a:ea typeface="Trebuchet MS"/>
                <a:cs typeface="Trebuchet MS"/>
                <a:sym typeface="Trebuchet MS"/>
              </a:rPr>
              <a:t>Me waiting</a:t>
            </a:r>
            <a:endParaRPr>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6"/>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en-US"/>
              <a:t>Summary</a:t>
            </a:r>
            <a:endParaRPr/>
          </a:p>
        </p:txBody>
      </p:sp>
      <p:sp>
        <p:nvSpPr>
          <p:cNvPr id="204" name="Google Shape;204;p26"/>
          <p:cNvSpPr txBox="1"/>
          <p:nvPr>
            <p:ph idx="1" type="body"/>
          </p:nvPr>
        </p:nvSpPr>
        <p:spPr>
          <a:xfrm>
            <a:off x="677325" y="1291050"/>
            <a:ext cx="9603900" cy="4287600"/>
          </a:xfrm>
          <a:prstGeom prst="rect">
            <a:avLst/>
          </a:prstGeom>
          <a:noFill/>
          <a:ln>
            <a:noFill/>
          </a:ln>
        </p:spPr>
        <p:txBody>
          <a:bodyPr anchorCtr="0" anchor="t" bIns="45700" lIns="91425" spcFirstLastPara="1" rIns="91425" wrap="square" tIns="45700">
            <a:normAutofit/>
          </a:bodyPr>
          <a:lstStyle/>
          <a:p>
            <a:pPr indent="-365760" lvl="0" marL="342900" rtl="0" algn="l">
              <a:lnSpc>
                <a:spcPct val="115000"/>
              </a:lnSpc>
              <a:spcBef>
                <a:spcPts val="0"/>
              </a:spcBef>
              <a:spcAft>
                <a:spcPts val="0"/>
              </a:spcAft>
              <a:buSzPts val="1800"/>
              <a:buFont typeface="Trebuchet MS"/>
              <a:buChar char="►"/>
            </a:pPr>
            <a:r>
              <a:rPr lang="en-US">
                <a:solidFill>
                  <a:schemeClr val="dk1"/>
                </a:solidFill>
              </a:rPr>
              <a:t>Before I dipped the 9 sponges in Orange juice, Water, and green tea the sponges could soak up 5.53 oz. on average. Now, after that the procedure was done and the sponges have soaked I can see the Orange juice soaked sponges only picked up 3.17 oz. Water soaked sponges picked up 2.9 oz. And Green tea sponges picked up 3.55 oz. All of the sponges were affected and performed poorly compared to the first soaking. But one of the things I noticed was that water did the worst and green tea did the best. Leaving me to conclude the more pH a liquid has, the better the sponge will do compared to a liquid with high pH.</a:t>
            </a:r>
            <a:endParaRPr>
              <a:solidFill>
                <a:schemeClr val="dk1"/>
              </a:solidFill>
            </a:endParaRPr>
          </a:p>
          <a:p>
            <a:pPr indent="0" lvl="0" marL="342900" rtl="0" algn="l">
              <a:spcBef>
                <a:spcPts val="0"/>
              </a:spcBef>
              <a:spcAft>
                <a:spcPts val="0"/>
              </a:spcAft>
              <a:buNone/>
            </a:pPr>
            <a:r>
              <a:t/>
            </a:r>
            <a:endParaRPr/>
          </a:p>
          <a:p>
            <a:pPr indent="-365760" lvl="0" marL="342900" rtl="0" algn="l">
              <a:spcBef>
                <a:spcPts val="0"/>
              </a:spcBef>
              <a:spcAft>
                <a:spcPts val="0"/>
              </a:spcAft>
              <a:buSzPts val="1800"/>
              <a:buFont typeface="Trebuchet MS"/>
              <a:buChar char="►"/>
            </a:pPr>
            <a:r>
              <a:rPr lang="en-US"/>
              <a:t>While conducting the experiment I realized that the water picked up the least amount of liquids </a:t>
            </a:r>
            <a:r>
              <a:rPr lang="en-US">
                <a:solidFill>
                  <a:schemeClr val="dk1"/>
                </a:solidFill>
              </a:rPr>
              <a:t>2.9 oz. which leads me to result that the experiment may be argued to be faulty. There were not that many clear results and should be continued to further research.</a:t>
            </a:r>
            <a:endParaRPr/>
          </a:p>
        </p:txBody>
      </p:sp>
    </p:spTree>
  </p:cSld>
  <p:clrMapOvr>
    <a:masterClrMapping/>
  </p:clrMapOvr>
</p:sld>
</file>

<file path=ppt/theme/theme1.xml><?xml version="1.0" encoding="utf-8"?>
<a:theme xmlns:a="http://schemas.openxmlformats.org/drawingml/2006/main" xmlns:r="http://schemas.openxmlformats.org/officeDocument/2006/relationships"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