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等线"/>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等线"/>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等线"/>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等线"/>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等线"/>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等线"/>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等线"/>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等线"/>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等线"/>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等线"/>
      </a:defRPr>
    </a:lvl1pPr>
    <a:lvl2pPr indent="228600" latinLnBrk="0">
      <a:defRPr sz="1200">
        <a:latin typeface="+mj-lt"/>
        <a:ea typeface="+mj-ea"/>
        <a:cs typeface="+mj-cs"/>
        <a:sym typeface="等线"/>
      </a:defRPr>
    </a:lvl2pPr>
    <a:lvl3pPr indent="457200" latinLnBrk="0">
      <a:defRPr sz="1200">
        <a:latin typeface="+mj-lt"/>
        <a:ea typeface="+mj-ea"/>
        <a:cs typeface="+mj-cs"/>
        <a:sym typeface="等线"/>
      </a:defRPr>
    </a:lvl3pPr>
    <a:lvl4pPr indent="685800" latinLnBrk="0">
      <a:defRPr sz="1200">
        <a:latin typeface="+mj-lt"/>
        <a:ea typeface="+mj-ea"/>
        <a:cs typeface="+mj-cs"/>
        <a:sym typeface="等线"/>
      </a:defRPr>
    </a:lvl4pPr>
    <a:lvl5pPr indent="914400" latinLnBrk="0">
      <a:defRPr sz="1200">
        <a:latin typeface="+mj-lt"/>
        <a:ea typeface="+mj-ea"/>
        <a:cs typeface="+mj-cs"/>
        <a:sym typeface="等线"/>
      </a:defRPr>
    </a:lvl5pPr>
    <a:lvl6pPr indent="1143000" latinLnBrk="0">
      <a:defRPr sz="1200">
        <a:latin typeface="+mj-lt"/>
        <a:ea typeface="+mj-ea"/>
        <a:cs typeface="+mj-cs"/>
        <a:sym typeface="等线"/>
      </a:defRPr>
    </a:lvl6pPr>
    <a:lvl7pPr indent="1371600" latinLnBrk="0">
      <a:defRPr sz="1200">
        <a:latin typeface="+mj-lt"/>
        <a:ea typeface="+mj-ea"/>
        <a:cs typeface="+mj-cs"/>
        <a:sym typeface="等线"/>
      </a:defRPr>
    </a:lvl7pPr>
    <a:lvl8pPr indent="1600200" latinLnBrk="0">
      <a:defRPr sz="1200">
        <a:latin typeface="+mj-lt"/>
        <a:ea typeface="+mj-ea"/>
        <a:cs typeface="+mj-cs"/>
        <a:sym typeface="等线"/>
      </a:defRPr>
    </a:lvl8pPr>
    <a:lvl9pPr indent="1828800" latinLnBrk="0">
      <a:defRPr sz="1200">
        <a:latin typeface="+mj-lt"/>
        <a:ea typeface="+mj-ea"/>
        <a:cs typeface="+mj-cs"/>
        <a:sym typeface="等线"/>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标题幻灯片">
    <p:spTree>
      <p:nvGrpSpPr>
        <p:cNvPr id="1" name=""/>
        <p:cNvGrpSpPr/>
        <p:nvPr/>
      </p:nvGrpSpPr>
      <p:grpSpPr>
        <a:xfrm>
          <a:off x="0" y="0"/>
          <a:ext cx="0" cy="0"/>
          <a:chOff x="0" y="0"/>
          <a:chExt cx="0" cy="0"/>
        </a:xfrm>
      </p:grpSpPr>
      <p:sp>
        <p:nvSpPr>
          <p:cNvPr id="11" name="标题文本"/>
          <p:cNvSpPr txBox="1"/>
          <p:nvPr>
            <p:ph type="title"/>
          </p:nvPr>
        </p:nvSpPr>
        <p:spPr>
          <a:xfrm>
            <a:off x="1524000" y="1122362"/>
            <a:ext cx="9144000" cy="2387601"/>
          </a:xfrm>
          <a:prstGeom prst="rect">
            <a:avLst/>
          </a:prstGeom>
        </p:spPr>
        <p:txBody>
          <a:bodyPr anchor="b"/>
          <a:lstStyle>
            <a:lvl1pPr algn="ctr">
              <a:defRPr sz="6000"/>
            </a:lvl1pPr>
          </a:lstStyle>
          <a:p>
            <a:pPr/>
            <a:r>
              <a:t>标题文本</a:t>
            </a:r>
          </a:p>
        </p:txBody>
      </p:sp>
      <p:sp>
        <p:nvSpPr>
          <p:cNvPr id="12" name="正文级别 1…"/>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正文级别 1</a:t>
            </a:r>
          </a:p>
          <a:p>
            <a:pPr lvl="1"/>
            <a:r>
              <a:t>正文级别 2</a:t>
            </a:r>
          </a:p>
          <a:p>
            <a:pPr lvl="2"/>
            <a:r>
              <a:t>正文级别 3</a:t>
            </a:r>
          </a:p>
          <a:p>
            <a:pPr lvl="3"/>
            <a:r>
              <a:t>正文级别 4</a:t>
            </a:r>
          </a:p>
          <a:p>
            <a:pPr lvl="4"/>
            <a:r>
              <a:t>正文级别 5</a:t>
            </a:r>
          </a:p>
        </p:txBody>
      </p:sp>
      <p:sp>
        <p:nvSpPr>
          <p:cNvPr id="13"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和内容">
    <p:spTree>
      <p:nvGrpSpPr>
        <p:cNvPr id="1" name=""/>
        <p:cNvGrpSpPr/>
        <p:nvPr/>
      </p:nvGrpSpPr>
      <p:grpSpPr>
        <a:xfrm>
          <a:off x="0" y="0"/>
          <a:ext cx="0" cy="0"/>
          <a:chOff x="0" y="0"/>
          <a:chExt cx="0" cy="0"/>
        </a:xfrm>
      </p:grpSpPr>
      <p:sp>
        <p:nvSpPr>
          <p:cNvPr id="20" name="标题文本"/>
          <p:cNvSpPr txBox="1"/>
          <p:nvPr>
            <p:ph type="title"/>
          </p:nvPr>
        </p:nvSpPr>
        <p:spPr>
          <a:prstGeom prst="rect">
            <a:avLst/>
          </a:prstGeom>
        </p:spPr>
        <p:txBody>
          <a:bodyPr/>
          <a:lstStyle/>
          <a:p>
            <a:pPr/>
            <a:r>
              <a:t>标题文本</a:t>
            </a:r>
          </a:p>
        </p:txBody>
      </p:sp>
      <p:sp>
        <p:nvSpPr>
          <p:cNvPr id="21" name="正文级别 1…"/>
          <p:cNvSpPr txBox="1"/>
          <p:nvPr>
            <p:ph type="body" idx="1"/>
          </p:nvPr>
        </p:nvSpPr>
        <p:spPr>
          <a:prstGeom prst="rect">
            <a:avLst/>
          </a:prstGeom>
        </p:spPr>
        <p:txBody>
          <a:bodyPr/>
          <a:lstStyle/>
          <a:p>
            <a:pPr/>
            <a:r>
              <a:t>正文级别 1</a:t>
            </a:r>
          </a:p>
          <a:p>
            <a:pPr lvl="1"/>
            <a:r>
              <a:t>正文级别 2</a:t>
            </a:r>
          </a:p>
          <a:p>
            <a:pPr lvl="2"/>
            <a:r>
              <a:t>正文级别 3</a:t>
            </a:r>
          </a:p>
          <a:p>
            <a:pPr lvl="3"/>
            <a:r>
              <a:t>正文级别 4</a:t>
            </a:r>
          </a:p>
          <a:p>
            <a:pPr lvl="4"/>
            <a:r>
              <a:t>正文级别 5</a:t>
            </a:r>
          </a:p>
        </p:txBody>
      </p:sp>
      <p:sp>
        <p:nvSpPr>
          <p:cNvPr id="22"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节标题">
    <p:spTree>
      <p:nvGrpSpPr>
        <p:cNvPr id="1" name=""/>
        <p:cNvGrpSpPr/>
        <p:nvPr/>
      </p:nvGrpSpPr>
      <p:grpSpPr>
        <a:xfrm>
          <a:off x="0" y="0"/>
          <a:ext cx="0" cy="0"/>
          <a:chOff x="0" y="0"/>
          <a:chExt cx="0" cy="0"/>
        </a:xfrm>
      </p:grpSpPr>
      <p:sp>
        <p:nvSpPr>
          <p:cNvPr id="29" name="标题文本"/>
          <p:cNvSpPr txBox="1"/>
          <p:nvPr>
            <p:ph type="title"/>
          </p:nvPr>
        </p:nvSpPr>
        <p:spPr>
          <a:xfrm>
            <a:off x="831850" y="1709738"/>
            <a:ext cx="10515600" cy="2852737"/>
          </a:xfrm>
          <a:prstGeom prst="rect">
            <a:avLst/>
          </a:prstGeom>
        </p:spPr>
        <p:txBody>
          <a:bodyPr anchor="b"/>
          <a:lstStyle>
            <a:lvl1pPr>
              <a:defRPr sz="6000"/>
            </a:lvl1pPr>
          </a:lstStyle>
          <a:p>
            <a:pPr/>
            <a:r>
              <a:t>标题文本</a:t>
            </a:r>
          </a:p>
        </p:txBody>
      </p:sp>
      <p:sp>
        <p:nvSpPr>
          <p:cNvPr id="30" name="正文级别 1…"/>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正文级别 1</a:t>
            </a:r>
          </a:p>
          <a:p>
            <a:pPr lvl="1"/>
            <a:r>
              <a:t>正文级别 2</a:t>
            </a:r>
          </a:p>
          <a:p>
            <a:pPr lvl="2"/>
            <a:r>
              <a:t>正文级别 3</a:t>
            </a:r>
          </a:p>
          <a:p>
            <a:pPr lvl="3"/>
            <a:r>
              <a:t>正文级别 4</a:t>
            </a:r>
          </a:p>
          <a:p>
            <a:pPr lvl="4"/>
            <a:r>
              <a:t>正文级别 5</a:t>
            </a:r>
          </a:p>
        </p:txBody>
      </p:sp>
      <p:sp>
        <p:nvSpPr>
          <p:cNvPr id="31"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两栏内容">
    <p:spTree>
      <p:nvGrpSpPr>
        <p:cNvPr id="1" name=""/>
        <p:cNvGrpSpPr/>
        <p:nvPr/>
      </p:nvGrpSpPr>
      <p:grpSpPr>
        <a:xfrm>
          <a:off x="0" y="0"/>
          <a:ext cx="0" cy="0"/>
          <a:chOff x="0" y="0"/>
          <a:chExt cx="0" cy="0"/>
        </a:xfrm>
      </p:grpSpPr>
      <p:sp>
        <p:nvSpPr>
          <p:cNvPr id="38" name="标题文本"/>
          <p:cNvSpPr txBox="1"/>
          <p:nvPr>
            <p:ph type="title"/>
          </p:nvPr>
        </p:nvSpPr>
        <p:spPr>
          <a:prstGeom prst="rect">
            <a:avLst/>
          </a:prstGeom>
        </p:spPr>
        <p:txBody>
          <a:bodyPr/>
          <a:lstStyle/>
          <a:p>
            <a:pPr/>
            <a:r>
              <a:t>标题文本</a:t>
            </a:r>
          </a:p>
        </p:txBody>
      </p:sp>
      <p:sp>
        <p:nvSpPr>
          <p:cNvPr id="39" name="正文级别 1…"/>
          <p:cNvSpPr txBox="1"/>
          <p:nvPr>
            <p:ph type="body" sz="half" idx="1"/>
          </p:nvPr>
        </p:nvSpPr>
        <p:spPr>
          <a:xfrm>
            <a:off x="838200" y="1825625"/>
            <a:ext cx="5181600" cy="4351338"/>
          </a:xfrm>
          <a:prstGeom prst="rect">
            <a:avLst/>
          </a:prstGeom>
        </p:spPr>
        <p:txBody>
          <a:bodyPr/>
          <a:lstStyle/>
          <a:p>
            <a:pPr/>
            <a:r>
              <a:t>正文级别 1</a:t>
            </a:r>
          </a:p>
          <a:p>
            <a:pPr lvl="1"/>
            <a:r>
              <a:t>正文级别 2</a:t>
            </a:r>
          </a:p>
          <a:p>
            <a:pPr lvl="2"/>
            <a:r>
              <a:t>正文级别 3</a:t>
            </a:r>
          </a:p>
          <a:p>
            <a:pPr lvl="3"/>
            <a:r>
              <a:t>正文级别 4</a:t>
            </a:r>
          </a:p>
          <a:p>
            <a:pPr lvl="4"/>
            <a:r>
              <a:t>正文级别 5</a:t>
            </a:r>
          </a:p>
        </p:txBody>
      </p:sp>
      <p:sp>
        <p:nvSpPr>
          <p:cNvPr id="40"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比较">
    <p:spTree>
      <p:nvGrpSpPr>
        <p:cNvPr id="1" name=""/>
        <p:cNvGrpSpPr/>
        <p:nvPr/>
      </p:nvGrpSpPr>
      <p:grpSpPr>
        <a:xfrm>
          <a:off x="0" y="0"/>
          <a:ext cx="0" cy="0"/>
          <a:chOff x="0" y="0"/>
          <a:chExt cx="0" cy="0"/>
        </a:xfrm>
      </p:grpSpPr>
      <p:sp>
        <p:nvSpPr>
          <p:cNvPr id="47" name="标题文本"/>
          <p:cNvSpPr txBox="1"/>
          <p:nvPr>
            <p:ph type="title"/>
          </p:nvPr>
        </p:nvSpPr>
        <p:spPr>
          <a:xfrm>
            <a:off x="839787" y="365125"/>
            <a:ext cx="10515601" cy="1325563"/>
          </a:xfrm>
          <a:prstGeom prst="rect">
            <a:avLst/>
          </a:prstGeom>
        </p:spPr>
        <p:txBody>
          <a:bodyPr/>
          <a:lstStyle/>
          <a:p>
            <a:pPr/>
            <a:r>
              <a:t>标题文本</a:t>
            </a:r>
          </a:p>
        </p:txBody>
      </p:sp>
      <p:sp>
        <p:nvSpPr>
          <p:cNvPr id="48" name="正文级别 1…"/>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正文级别 1</a:t>
            </a:r>
          </a:p>
          <a:p>
            <a:pPr lvl="1"/>
            <a:r>
              <a:t>正文级别 2</a:t>
            </a:r>
          </a:p>
          <a:p>
            <a:pPr lvl="2"/>
            <a:r>
              <a:t>正文级别 3</a:t>
            </a:r>
          </a:p>
          <a:p>
            <a:pPr lvl="3"/>
            <a:r>
              <a:t>正文级别 4</a:t>
            </a:r>
          </a:p>
          <a:p>
            <a:pPr lvl="4"/>
            <a:r>
              <a:t>正文级别 5</a:t>
            </a:r>
          </a:p>
        </p:txBody>
      </p:sp>
      <p:sp>
        <p:nvSpPr>
          <p:cNvPr id="49" name="文本占位符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仅标题">
    <p:spTree>
      <p:nvGrpSpPr>
        <p:cNvPr id="1" name=""/>
        <p:cNvGrpSpPr/>
        <p:nvPr/>
      </p:nvGrpSpPr>
      <p:grpSpPr>
        <a:xfrm>
          <a:off x="0" y="0"/>
          <a:ext cx="0" cy="0"/>
          <a:chOff x="0" y="0"/>
          <a:chExt cx="0" cy="0"/>
        </a:xfrm>
      </p:grpSpPr>
      <p:sp>
        <p:nvSpPr>
          <p:cNvPr id="57" name="标题文本"/>
          <p:cNvSpPr txBox="1"/>
          <p:nvPr>
            <p:ph type="title"/>
          </p:nvPr>
        </p:nvSpPr>
        <p:spPr>
          <a:prstGeom prst="rect">
            <a:avLst/>
          </a:prstGeom>
        </p:spPr>
        <p:txBody>
          <a:bodyPr/>
          <a:lstStyle/>
          <a:p>
            <a:pPr/>
            <a:r>
              <a:t>标题文本</a:t>
            </a:r>
          </a:p>
        </p:txBody>
      </p:sp>
      <p:sp>
        <p:nvSpPr>
          <p:cNvPr id="58"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65"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内容与标题">
    <p:spTree>
      <p:nvGrpSpPr>
        <p:cNvPr id="1" name=""/>
        <p:cNvGrpSpPr/>
        <p:nvPr/>
      </p:nvGrpSpPr>
      <p:grpSpPr>
        <a:xfrm>
          <a:off x="0" y="0"/>
          <a:ext cx="0" cy="0"/>
          <a:chOff x="0" y="0"/>
          <a:chExt cx="0" cy="0"/>
        </a:xfrm>
      </p:grpSpPr>
      <p:sp>
        <p:nvSpPr>
          <p:cNvPr id="72" name="标题文本"/>
          <p:cNvSpPr txBox="1"/>
          <p:nvPr>
            <p:ph type="title"/>
          </p:nvPr>
        </p:nvSpPr>
        <p:spPr>
          <a:xfrm>
            <a:off x="839787" y="457200"/>
            <a:ext cx="3932239" cy="1600200"/>
          </a:xfrm>
          <a:prstGeom prst="rect">
            <a:avLst/>
          </a:prstGeom>
        </p:spPr>
        <p:txBody>
          <a:bodyPr anchor="b"/>
          <a:lstStyle>
            <a:lvl1pPr>
              <a:defRPr sz="3200"/>
            </a:lvl1pPr>
          </a:lstStyle>
          <a:p>
            <a:pPr/>
            <a:r>
              <a:t>标题文本</a:t>
            </a:r>
          </a:p>
        </p:txBody>
      </p:sp>
      <p:sp>
        <p:nvSpPr>
          <p:cNvPr id="73" name="正文级别 1…"/>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正文级别 1</a:t>
            </a:r>
          </a:p>
          <a:p>
            <a:pPr lvl="1"/>
            <a:r>
              <a:t>正文级别 2</a:t>
            </a:r>
          </a:p>
          <a:p>
            <a:pPr lvl="2"/>
            <a:r>
              <a:t>正文级别 3</a:t>
            </a:r>
          </a:p>
          <a:p>
            <a:pPr lvl="3"/>
            <a:r>
              <a:t>正文级别 4</a:t>
            </a:r>
          </a:p>
          <a:p>
            <a:pPr lvl="4"/>
            <a:r>
              <a:t>正文级别 5</a:t>
            </a:r>
          </a:p>
        </p:txBody>
      </p:sp>
      <p:sp>
        <p:nvSpPr>
          <p:cNvPr id="74" name="文本占位符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图片与标题">
    <p:spTree>
      <p:nvGrpSpPr>
        <p:cNvPr id="1" name=""/>
        <p:cNvGrpSpPr/>
        <p:nvPr/>
      </p:nvGrpSpPr>
      <p:grpSpPr>
        <a:xfrm>
          <a:off x="0" y="0"/>
          <a:ext cx="0" cy="0"/>
          <a:chOff x="0" y="0"/>
          <a:chExt cx="0" cy="0"/>
        </a:xfrm>
      </p:grpSpPr>
      <p:sp>
        <p:nvSpPr>
          <p:cNvPr id="82" name="标题文本"/>
          <p:cNvSpPr txBox="1"/>
          <p:nvPr>
            <p:ph type="title"/>
          </p:nvPr>
        </p:nvSpPr>
        <p:spPr>
          <a:xfrm>
            <a:off x="839787" y="457200"/>
            <a:ext cx="3932239" cy="1600200"/>
          </a:xfrm>
          <a:prstGeom prst="rect">
            <a:avLst/>
          </a:prstGeom>
        </p:spPr>
        <p:txBody>
          <a:bodyPr anchor="b"/>
          <a:lstStyle>
            <a:lvl1pPr>
              <a:defRPr sz="3200"/>
            </a:lvl1pPr>
          </a:lstStyle>
          <a:p>
            <a:pPr/>
            <a:r>
              <a:t>标题文本</a:t>
            </a:r>
          </a:p>
        </p:txBody>
      </p:sp>
      <p:sp>
        <p:nvSpPr>
          <p:cNvPr id="83" name="图片占位符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正文级别 1…"/>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正文级别 1</a:t>
            </a:r>
          </a:p>
          <a:p>
            <a:pPr lvl="1"/>
            <a:r>
              <a:t>正文级别 2</a:t>
            </a:r>
          </a:p>
          <a:p>
            <a:pPr lvl="2"/>
            <a:r>
              <a:t>正文级别 3</a:t>
            </a:r>
          </a:p>
          <a:p>
            <a:pPr lvl="3"/>
            <a:r>
              <a:t>正文级别 4</a:t>
            </a:r>
          </a:p>
          <a:p>
            <a:pPr lvl="4"/>
            <a:r>
              <a:t>正文级别 5</a:t>
            </a:r>
          </a:p>
        </p:txBody>
      </p:sp>
      <p:sp>
        <p:nvSpPr>
          <p:cNvPr id="85"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标题文本"/>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标题文本</a:t>
            </a:r>
          </a:p>
        </p:txBody>
      </p:sp>
      <p:sp>
        <p:nvSpPr>
          <p:cNvPr id="3" name="正文级别 1…"/>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正文级别 1</a:t>
            </a:r>
          </a:p>
          <a:p>
            <a:pPr lvl="1"/>
            <a:r>
              <a:t>正文级别 2</a:t>
            </a:r>
          </a:p>
          <a:p>
            <a:pPr lvl="2"/>
            <a:r>
              <a:t>正文级别 3</a:t>
            </a:r>
          </a:p>
          <a:p>
            <a:pPr lvl="3"/>
            <a:r>
              <a:t>正文级别 4</a:t>
            </a:r>
          </a:p>
          <a:p>
            <a:pPr lvl="4"/>
            <a:r>
              <a:t>正文级别 5</a:t>
            </a:r>
          </a:p>
        </p:txBody>
      </p:sp>
      <p:sp>
        <p:nvSpPr>
          <p:cNvPr id="4" name="幻灯片编号"/>
          <p:cNvSpPr txBox="1"/>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等线 Light"/>
          <a:ea typeface="等线 Light"/>
          <a:cs typeface="等线 Light"/>
          <a:sym typeface="等线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等线 Light"/>
          <a:ea typeface="等线 Light"/>
          <a:cs typeface="等线 Light"/>
          <a:sym typeface="等线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等线 Light"/>
          <a:ea typeface="等线 Light"/>
          <a:cs typeface="等线 Light"/>
          <a:sym typeface="等线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等线 Light"/>
          <a:ea typeface="等线 Light"/>
          <a:cs typeface="等线 Light"/>
          <a:sym typeface="等线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等线 Light"/>
          <a:ea typeface="等线 Light"/>
          <a:cs typeface="等线 Light"/>
          <a:sym typeface="等线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等线 Light"/>
          <a:ea typeface="等线 Light"/>
          <a:cs typeface="等线 Light"/>
          <a:sym typeface="等线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等线 Light"/>
          <a:ea typeface="等线 Light"/>
          <a:cs typeface="等线 Light"/>
          <a:sym typeface="等线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等线 Light"/>
          <a:ea typeface="等线 Light"/>
          <a:cs typeface="等线 Light"/>
          <a:sym typeface="等线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等线 Light"/>
          <a:ea typeface="等线 Light"/>
          <a:cs typeface="等线 Light"/>
          <a:sym typeface="等线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等线"/>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等线"/>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等线"/>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等线"/>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等线"/>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等线"/>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等线"/>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等线"/>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等线"/>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等线"/>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等线"/>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等线"/>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等线"/>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等线"/>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等线"/>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等线"/>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等线"/>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等线"/>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oi.org/10.1016/j.jaerosci.2021.105745" TargetMode="External"/><Relationship Id="rId3" Type="http://schemas.openxmlformats.org/officeDocument/2006/relationships/hyperlink" Target="https://www.cdc.gov/coronavirus/2019-ncov/symptoms-testing/symptoms.html" TargetMode="External"/><Relationship Id="rId4" Type="http://schemas.openxmlformats.org/officeDocument/2006/relationships/hyperlink" Target="https://www.cdc.gov/coronavirus/2019-ncov/faq.html#Spread" TargetMode="External"/><Relationship Id="rId5" Type="http://schemas.openxmlformats.org/officeDocument/2006/relationships/hyperlink" Target="https://www.who.int/emergencies/diseases/novel-coronavirus-2019/coronavirus-disease-answers?query=How+it+spreads&amp;referrerPageUrl=https%253A%252F%252Fwww.who.int%252Femergencies%252Fdiseases%252Fnovel-coronavirus-2019%252Fcoronavirus-disease-answers" TargetMode="External"/><Relationship Id="rId6" Type="http://schemas.openxmlformats.org/officeDocument/2006/relationships/hyperlink" Target="https://www.cdc.gov/coronavirus/2019-ncov/index.html" TargetMode="External"/><Relationship Id="rId7" Type="http://schemas.openxmlformats.org/officeDocument/2006/relationships/hyperlink" Target="https://www.cdc.gov/coronavirus/2019-ncov/prevent-getting-sick/about-face-coverings.html" TargetMode="External"/><Relationship Id="rId8" Type="http://schemas.openxmlformats.org/officeDocument/2006/relationships/hyperlink" Target="https://www.sohu.com/a/368399258_377325" TargetMode="External"/><Relationship Id="rId9" Type="http://schemas.openxmlformats.org/officeDocument/2006/relationships/hyperlink" Target="https://www.grc.nasa.gov/www/k-12/airplane/drag1.html" TargetMode="External"/></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ourworldindata.org/human-height" TargetMode="External"/><Relationship Id="rId3" Type="http://schemas.openxmlformats.org/officeDocument/2006/relationships/hyperlink" Target="https://www.ncbi.nlm.nih.gov/books/NBK541029/" TargetMode="External"/><Relationship Id="rId4" Type="http://schemas.openxmlformats.org/officeDocument/2006/relationships/hyperlink" Target="https://www.ncbi.nlm.nih.gov/books/NBK542183/" TargetMode="External"/><Relationship Id="rId5" Type="http://schemas.openxmlformats.org/officeDocument/2006/relationships/hyperlink" Target="https://www.cdc.gov/coronavirus/2019-ncov/prevent-getting-sick/prevention.html" TargetMode="External"/><Relationship Id="rId6" Type="http://schemas.openxmlformats.org/officeDocument/2006/relationships/hyperlink" Target="https://doi.org/10.1073/pnas/2018995118" TargetMode="External"/><Relationship Id="rId7" Type="http://schemas.openxmlformats.org/officeDocument/2006/relationships/hyperlink" Target="https://doi.org/10.1016/j.cmpb.2020.105843" TargetMode="Externa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Safe Distance: Quantitative Analysis on the Trajectory of Pathogen-Containing Droplets in the Air and Respiratory Airways"/>
          <p:cNvSpPr txBox="1"/>
          <p:nvPr>
            <p:ph type="ctrTitle"/>
          </p:nvPr>
        </p:nvSpPr>
        <p:spPr>
          <a:prstGeom prst="rect">
            <a:avLst/>
          </a:prstGeom>
        </p:spPr>
        <p:txBody>
          <a:bodyPr/>
          <a:lstStyle>
            <a:lvl1pPr defTabSz="777240">
              <a:lnSpc>
                <a:spcPct val="120000"/>
              </a:lnSpc>
              <a:defRPr b="1" sz="3740">
                <a:solidFill>
                  <a:srgbClr val="F2F2F2"/>
                </a:solidFill>
                <a:latin typeface="Times New Roman"/>
                <a:ea typeface="Times New Roman"/>
                <a:cs typeface="Times New Roman"/>
                <a:sym typeface="Times New Roman"/>
              </a:defRPr>
            </a:lvl1pPr>
          </a:lstStyle>
          <a:p>
            <a:pPr/>
            <a:r>
              <a:t>Safe Distance: Quantitative Analysis on the Trajectory of Pathogen-Containing Droplets in the Air and Respiratory Airways</a:t>
            </a:r>
          </a:p>
        </p:txBody>
      </p:sp>
      <p:sp>
        <p:nvSpPr>
          <p:cNvPr id="95" name="Alvin Miao…"/>
          <p:cNvSpPr txBox="1"/>
          <p:nvPr>
            <p:ph type="subTitle" sz="quarter" idx="1"/>
          </p:nvPr>
        </p:nvSpPr>
        <p:spPr>
          <a:prstGeom prst="rect">
            <a:avLst/>
          </a:prstGeom>
        </p:spPr>
        <p:txBody>
          <a:bodyPr/>
          <a:lstStyle/>
          <a:p>
            <a:pPr>
              <a:lnSpc>
                <a:spcPct val="100000"/>
              </a:lnSpc>
              <a:spcBef>
                <a:spcPts val="0"/>
              </a:spcBef>
              <a:defRPr sz="1800">
                <a:solidFill>
                  <a:srgbClr val="FFFFFF"/>
                </a:solidFill>
                <a:latin typeface="Times New Roman"/>
                <a:ea typeface="Times New Roman"/>
                <a:cs typeface="Times New Roman"/>
                <a:sym typeface="Times New Roman"/>
              </a:defRPr>
            </a:pPr>
            <a:r>
              <a:t>Alvin Miao</a:t>
            </a:r>
          </a:p>
          <a:p>
            <a:pPr>
              <a:lnSpc>
                <a:spcPct val="100000"/>
              </a:lnSpc>
              <a:spcBef>
                <a:spcPts val="0"/>
              </a:spcBef>
              <a:defRPr sz="1800">
                <a:solidFill>
                  <a:srgbClr val="FFFFFF"/>
                </a:solidFill>
                <a:latin typeface="Times New Roman"/>
                <a:ea typeface="Times New Roman"/>
                <a:cs typeface="Times New Roman"/>
                <a:sym typeface="Times New Roman"/>
              </a:defRPr>
            </a:pPr>
            <a:r>
              <a:t>Princeton International School of Mathematics and Science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56"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157"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158"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159" name="文本框 10"/>
          <p:cNvSpPr txBox="1"/>
          <p:nvPr/>
        </p:nvSpPr>
        <p:spPr>
          <a:xfrm>
            <a:off x="1551386" y="2585709"/>
            <a:ext cx="3592800" cy="726629"/>
          </a:xfrm>
          <a:prstGeom prst="rect">
            <a:avLst/>
          </a:prstGeom>
          <a:ln w="12700">
            <a:miter lim="400000"/>
          </a:ln>
        </p:spPr>
        <p:txBody>
          <a:bodyPr wrap="none" lIns="0" tIns="0" rIns="0" bIns="0">
            <a:spAutoFit/>
          </a:bodyPr>
          <a:lstStyle/>
          <a:p>
            <a:pPr latinLnBrk="1"/>
            <a14:m>
              <m:oMathPara>
                <m:oMathParaPr>
                  <m:jc m:val="centerGroup"/>
                </m:oMathParaPr>
                <m:oMath>
                  <m:r>
                    <a:rPr xmlns:a="http://schemas.openxmlformats.org/drawingml/2006/main" sz="1800" i="1">
                      <a:solidFill>
                        <a:srgbClr val="000000"/>
                      </a:solidFill>
                      <a:latin typeface="Cambria Math" panose="02040503050406030204" pitchFamily="18" charset="0"/>
                    </a:rPr>
                    <m:t>𝑦</m:t>
                  </m:r>
                  <m:r>
                    <a:rPr xmlns:a="http://schemas.openxmlformats.org/drawingml/2006/main" sz="1800" i="1">
                      <a:solidFill>
                        <a:srgbClr val="000000"/>
                      </a:solidFill>
                      <a:latin typeface="Cambria Math" panose="02040503050406030204" pitchFamily="18" charset="0"/>
                    </a:rPr>
                    <m:t>=</m:t>
                  </m:r>
                  <m:f>
                    <m:fPr>
                      <m:ctrlPr>
                        <a:rPr xmlns:a="http://schemas.openxmlformats.org/drawingml/2006/main" sz="1800" i="1">
                          <a:solidFill>
                            <a:srgbClr val="836967"/>
                          </a:solidFill>
                          <a:latin typeface="Cambria Math" panose="02040503050406030204" pitchFamily="18" charset="0"/>
                        </a:rPr>
                      </m:ctrlPr>
                      <m:type m:val="bar"/>
                    </m:fPr>
                    <m:num>
                      <m:r>
                        <a:rPr xmlns:a="http://schemas.openxmlformats.org/drawingml/2006/main" sz="1800" i="1">
                          <a:solidFill>
                            <a:srgbClr val="000000"/>
                          </a:solidFill>
                          <a:latin typeface="Cambria Math" panose="02040503050406030204" pitchFamily="18" charset="0"/>
                        </a:rPr>
                        <m:t>𝑔</m:t>
                      </m:r>
                    </m:num>
                    <m:den>
                      <m:sSup>
                        <m:e>
                          <m:r>
                            <a:rPr xmlns:a="http://schemas.openxmlformats.org/drawingml/2006/main" sz="1800" i="1">
                              <a:solidFill>
                                <a:srgbClr val="000000"/>
                              </a:solidFill>
                              <a:latin typeface="Cambria Math" panose="02040503050406030204" pitchFamily="18" charset="0"/>
                            </a:rPr>
                            <m:t>𝛽</m:t>
                          </m:r>
                        </m:e>
                        <m:sup>
                          <m:r>
                            <a:rPr xmlns:a="http://schemas.openxmlformats.org/drawingml/2006/main" sz="1800" i="1">
                              <a:solidFill>
                                <a:srgbClr val="000000"/>
                              </a:solidFill>
                              <a:latin typeface="Cambria Math" panose="02040503050406030204" pitchFamily="18" charset="0"/>
                            </a:rPr>
                            <m:t>2</m:t>
                          </m:r>
                        </m:sup>
                      </m:sSup>
                    </m:den>
                  </m:f>
                  <m:r>
                    <a:rPr xmlns:a="http://schemas.openxmlformats.org/drawingml/2006/main" sz="1800" i="1">
                      <a:solidFill>
                        <a:srgbClr val="000000"/>
                      </a:solidFill>
                      <a:latin typeface="Cambria Math" panose="02040503050406030204" pitchFamily="18" charset="0"/>
                    </a:rPr>
                    <m:t>𝑙</m:t>
                  </m:r>
                  <m:r>
                    <a:rPr xmlns:a="http://schemas.openxmlformats.org/drawingml/2006/main" sz="1800" i="1">
                      <a:solidFill>
                        <a:srgbClr val="000000"/>
                      </a:solidFill>
                      <a:latin typeface="Cambria Math" panose="02040503050406030204" pitchFamily="18" charset="0"/>
                    </a:rPr>
                    <m:t>𝑛</m:t>
                  </m:r>
                  <m:f>
                    <m:fPr>
                      <m:ctrlPr>
                        <a:rPr xmlns:a="http://schemas.openxmlformats.org/drawingml/2006/main" sz="1800" i="1">
                          <a:solidFill>
                            <a:srgbClr val="836967"/>
                          </a:solidFill>
                          <a:latin typeface="Cambria Math" panose="02040503050406030204" pitchFamily="18" charset="0"/>
                        </a:rPr>
                      </m:ctrlPr>
                      <m:type m:val="bar"/>
                    </m:fPr>
                    <m:num>
                      <m:r>
                        <a:rPr xmlns:a="http://schemas.openxmlformats.org/drawingml/2006/main" sz="1800" i="1">
                          <a:solidFill>
                            <a:srgbClr val="000000"/>
                          </a:solidFill>
                          <a:latin typeface="Cambria Math" panose="02040503050406030204" pitchFamily="18" charset="0"/>
                        </a:rPr>
                        <m:t>1</m:t>
                      </m:r>
                    </m:num>
                    <m:den>
                      <m:r>
                        <a:rPr xmlns:a="http://schemas.openxmlformats.org/drawingml/2006/main" sz="1800" i="1">
                          <a:solidFill>
                            <a:srgbClr val="000000"/>
                          </a:solidFill>
                          <a:latin typeface="Cambria Math" panose="02040503050406030204" pitchFamily="18" charset="0"/>
                        </a:rPr>
                        <m:t>1</m:t>
                      </m:r>
                      <m:r>
                        <a:rPr xmlns:a="http://schemas.openxmlformats.org/drawingml/2006/main" sz="1800" i="1">
                          <a:solidFill>
                            <a:srgbClr val="000000"/>
                          </a:solidFill>
                          <a:latin typeface="Cambria Math" panose="02040503050406030204" pitchFamily="18" charset="0"/>
                        </a:rPr>
                        <m:t>−</m:t>
                      </m:r>
                      <m:f>
                        <m:fPr>
                          <m:ctrlPr>
                            <a:rPr xmlns:a="http://schemas.openxmlformats.org/drawingml/2006/main" sz="1800" i="1">
                              <a:solidFill>
                                <a:srgbClr val="836967"/>
                              </a:solidFill>
                              <a:latin typeface="Cambria Math" panose="02040503050406030204" pitchFamily="18" charset="0"/>
                            </a:rPr>
                          </m:ctrlPr>
                          <m:type m:val="bar"/>
                        </m:fPr>
                        <m:num>
                          <m:r>
                            <a:rPr xmlns:a="http://schemas.openxmlformats.org/drawingml/2006/main" sz="1800" i="1">
                              <a:solidFill>
                                <a:srgbClr val="000000"/>
                              </a:solidFill>
                              <a:latin typeface="Cambria Math" panose="02040503050406030204" pitchFamily="18" charset="0"/>
                            </a:rPr>
                            <m:t>𝛽</m:t>
                          </m:r>
                        </m:num>
                        <m:den>
                          <m:sSub>
                            <m:e>
                              <m:r>
                                <a:rPr xmlns:a="http://schemas.openxmlformats.org/drawingml/2006/main" sz="1800" i="1">
                                  <a:solidFill>
                                    <a:srgbClr val="000000"/>
                                  </a:solidFill>
                                  <a:latin typeface="Cambria Math" panose="02040503050406030204" pitchFamily="18" charset="0"/>
                                </a:rPr>
                                <m:t>𝑣</m:t>
                              </m:r>
                            </m:e>
                            <m:sub>
                              <m:sSub>
                                <m:e>
                                  <m:r>
                                    <a:rPr xmlns:a="http://schemas.openxmlformats.org/drawingml/2006/main" sz="1800" i="1">
                                      <a:solidFill>
                                        <a:srgbClr val="000000"/>
                                      </a:solidFill>
                                      <a:latin typeface="Cambria Math" panose="02040503050406030204" pitchFamily="18" charset="0"/>
                                    </a:rPr>
                                    <m:t>𝑥</m:t>
                                  </m:r>
                                </m:e>
                                <m:sub>
                                  <m:r>
                                    <a:rPr xmlns:a="http://schemas.openxmlformats.org/drawingml/2006/main" sz="1800" i="1">
                                      <a:solidFill>
                                        <a:srgbClr val="000000"/>
                                      </a:solidFill>
                                      <a:latin typeface="Cambria Math" panose="02040503050406030204" pitchFamily="18" charset="0"/>
                                    </a:rPr>
                                    <m:t>0</m:t>
                                  </m:r>
                                </m:sub>
                              </m:sSub>
                            </m:sub>
                          </m:sSub>
                        </m:den>
                      </m:f>
                      <m:r>
                        <a:rPr xmlns:a="http://schemas.openxmlformats.org/drawingml/2006/main" sz="1800" i="1">
                          <a:solidFill>
                            <a:srgbClr val="000000"/>
                          </a:solidFill>
                          <a:latin typeface="Cambria Math" panose="02040503050406030204" pitchFamily="18" charset="0"/>
                        </a:rPr>
                        <m:t>𝑥</m:t>
                      </m:r>
                    </m:den>
                  </m:f>
                  <m:r>
                    <a:rPr xmlns:a="http://schemas.openxmlformats.org/drawingml/2006/main" sz="1800" i="1">
                      <a:solidFill>
                        <a:srgbClr val="000000"/>
                      </a:solidFill>
                      <a:latin typeface="Cambria Math" panose="02040503050406030204" pitchFamily="18" charset="0"/>
                    </a:rPr>
                    <m:t>−</m:t>
                  </m:r>
                  <m:f>
                    <m:fPr>
                      <m:ctrlPr>
                        <a:rPr xmlns:a="http://schemas.openxmlformats.org/drawingml/2006/main" sz="1800" i="1">
                          <a:solidFill>
                            <a:srgbClr val="836967"/>
                          </a:solidFill>
                          <a:latin typeface="Cambria Math" panose="02040503050406030204" pitchFamily="18" charset="0"/>
                        </a:rPr>
                      </m:ctrlPr>
                      <m:type m:val="bar"/>
                    </m:fPr>
                    <m:num>
                      <m:r>
                        <a:rPr xmlns:a="http://schemas.openxmlformats.org/drawingml/2006/main" sz="1800" i="1">
                          <a:solidFill>
                            <a:srgbClr val="000000"/>
                          </a:solidFill>
                          <a:latin typeface="Cambria Math" panose="02040503050406030204" pitchFamily="18" charset="0"/>
                        </a:rPr>
                        <m:t>𝑔</m:t>
                      </m:r>
                    </m:num>
                    <m:den>
                      <m:r>
                        <a:rPr xmlns:a="http://schemas.openxmlformats.org/drawingml/2006/main" sz="1800" i="1">
                          <a:solidFill>
                            <a:srgbClr val="000000"/>
                          </a:solidFill>
                          <a:latin typeface="Cambria Math" panose="02040503050406030204" pitchFamily="18" charset="0"/>
                        </a:rPr>
                        <m:t>𝛽</m:t>
                      </m:r>
                      <m:sSub>
                        <m:e>
                          <m:r>
                            <a:rPr xmlns:a="http://schemas.openxmlformats.org/drawingml/2006/main" sz="1800" i="1">
                              <a:solidFill>
                                <a:srgbClr val="000000"/>
                              </a:solidFill>
                              <a:latin typeface="Cambria Math" panose="02040503050406030204" pitchFamily="18" charset="0"/>
                            </a:rPr>
                            <m:t>𝑣</m:t>
                          </m:r>
                        </m:e>
                        <m:sub>
                          <m:sSub>
                            <m:e>
                              <m:r>
                                <a:rPr xmlns:a="http://schemas.openxmlformats.org/drawingml/2006/main" sz="1800" i="1">
                                  <a:solidFill>
                                    <a:srgbClr val="000000"/>
                                  </a:solidFill>
                                  <a:latin typeface="Cambria Math" panose="02040503050406030204" pitchFamily="18" charset="0"/>
                                </a:rPr>
                                <m:t>𝑥</m:t>
                              </m:r>
                            </m:e>
                            <m:sub>
                              <m:r>
                                <a:rPr xmlns:a="http://schemas.openxmlformats.org/drawingml/2006/main" sz="1800" i="1">
                                  <a:solidFill>
                                    <a:srgbClr val="000000"/>
                                  </a:solidFill>
                                  <a:latin typeface="Cambria Math" panose="02040503050406030204" pitchFamily="18" charset="0"/>
                                </a:rPr>
                                <m:t>0</m:t>
                              </m:r>
                            </m:sub>
                          </m:sSub>
                        </m:sub>
                      </m:sSub>
                    </m:den>
                  </m:f>
                  <m:r>
                    <a:rPr xmlns:a="http://schemas.openxmlformats.org/drawingml/2006/main" sz="1800" i="1">
                      <a:solidFill>
                        <a:srgbClr val="000000"/>
                      </a:solidFill>
                      <a:latin typeface="Cambria Math" panose="02040503050406030204" pitchFamily="18" charset="0"/>
                    </a:rPr>
                    <m:t>𝑥</m:t>
                  </m:r>
                  <m:r>
                    <a:rPr xmlns:a="http://schemas.openxmlformats.org/drawingml/2006/main" sz="1800" i="1">
                      <a:solidFill>
                        <a:srgbClr val="000000"/>
                      </a:solidFill>
                      <a:latin typeface="Cambria Math" panose="02040503050406030204" pitchFamily="18" charset="0"/>
                    </a:rPr>
                    <m:t>+</m:t>
                  </m:r>
                  <m:f>
                    <m:fPr>
                      <m:ctrlPr>
                        <a:rPr xmlns:a="http://schemas.openxmlformats.org/drawingml/2006/main" sz="1800" i="1">
                          <a:solidFill>
                            <a:srgbClr val="836967"/>
                          </a:solidFill>
                          <a:latin typeface="Cambria Math" panose="02040503050406030204" pitchFamily="18" charset="0"/>
                        </a:rPr>
                      </m:ctrlPr>
                      <m:type m:val="bar"/>
                    </m:fPr>
                    <m:num>
                      <m:sSub>
                        <m:e>
                          <m:r>
                            <a:rPr xmlns:a="http://schemas.openxmlformats.org/drawingml/2006/main" sz="1800" i="1">
                              <a:solidFill>
                                <a:srgbClr val="000000"/>
                              </a:solidFill>
                              <a:latin typeface="Cambria Math" panose="02040503050406030204" pitchFamily="18" charset="0"/>
                            </a:rPr>
                            <m:t>𝑣</m:t>
                          </m:r>
                        </m:e>
                        <m:sub>
                          <m:sSub>
                            <m:e>
                              <m:r>
                                <a:rPr xmlns:a="http://schemas.openxmlformats.org/drawingml/2006/main" sz="1800" i="1">
                                  <a:solidFill>
                                    <a:srgbClr val="000000"/>
                                  </a:solidFill>
                                  <a:latin typeface="Cambria Math" panose="02040503050406030204" pitchFamily="18" charset="0"/>
                                </a:rPr>
                                <m:t>𝑦</m:t>
                              </m:r>
                            </m:e>
                            <m:sub>
                              <m:r>
                                <a:rPr xmlns:a="http://schemas.openxmlformats.org/drawingml/2006/main" sz="1800" i="1">
                                  <a:solidFill>
                                    <a:srgbClr val="000000"/>
                                  </a:solidFill>
                                  <a:latin typeface="Cambria Math" panose="02040503050406030204" pitchFamily="18" charset="0"/>
                                </a:rPr>
                                <m:t>0</m:t>
                              </m:r>
                            </m:sub>
                          </m:sSub>
                        </m:sub>
                      </m:sSub>
                    </m:num>
                    <m:den>
                      <m:sSub>
                        <m:e>
                          <m:r>
                            <a:rPr xmlns:a="http://schemas.openxmlformats.org/drawingml/2006/main" sz="1800" i="1">
                              <a:solidFill>
                                <a:srgbClr val="000000"/>
                              </a:solidFill>
                              <a:latin typeface="Cambria Math" panose="02040503050406030204" pitchFamily="18" charset="0"/>
                            </a:rPr>
                            <m:t>𝑣</m:t>
                          </m:r>
                        </m:e>
                        <m:sub>
                          <m:sSub>
                            <m:e>
                              <m:r>
                                <a:rPr xmlns:a="http://schemas.openxmlformats.org/drawingml/2006/main" sz="1800" i="1">
                                  <a:solidFill>
                                    <a:srgbClr val="000000"/>
                                  </a:solidFill>
                                  <a:latin typeface="Cambria Math" panose="02040503050406030204" pitchFamily="18" charset="0"/>
                                </a:rPr>
                                <m:t>𝑥</m:t>
                              </m:r>
                            </m:e>
                            <m:sub>
                              <m:r>
                                <a:rPr xmlns:a="http://schemas.openxmlformats.org/drawingml/2006/main" sz="1800" i="1">
                                  <a:solidFill>
                                    <a:srgbClr val="000000"/>
                                  </a:solidFill>
                                  <a:latin typeface="Cambria Math" panose="02040503050406030204" pitchFamily="18" charset="0"/>
                                </a:rPr>
                                <m:t>0</m:t>
                              </m:r>
                            </m:sub>
                          </m:sSub>
                        </m:sub>
                      </m:sSub>
                    </m:den>
                  </m:f>
                  <m:r>
                    <a:rPr xmlns:a="http://schemas.openxmlformats.org/drawingml/2006/main" sz="1800" i="1">
                      <a:solidFill>
                        <a:srgbClr val="000000"/>
                      </a:solidFill>
                      <a:latin typeface="Cambria Math" panose="02040503050406030204" pitchFamily="18" charset="0"/>
                    </a:rPr>
                    <m:t>𝑥</m:t>
                  </m:r>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h</m:t>
                  </m:r>
                </m:oMath>
              </m:oMathPara>
            </a14:m>
          </a:p>
        </p:txBody>
      </p:sp>
      <p:sp>
        <p:nvSpPr>
          <p:cNvPr id="160" name="文本框 12"/>
          <p:cNvSpPr txBox="1"/>
          <p:nvPr/>
        </p:nvSpPr>
        <p:spPr>
          <a:xfrm>
            <a:off x="734526" y="2008292"/>
            <a:ext cx="6008571" cy="4441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400">
                <a:latin typeface="Times New Roman"/>
                <a:ea typeface="Times New Roman"/>
                <a:cs typeface="Times New Roman"/>
                <a:sym typeface="Times New Roman"/>
              </a:defRPr>
            </a:pPr>
            <a:r>
              <a:t>Express </a:t>
            </a:r>
            <a14:m>
              <m:oMath>
                <m:r>
                  <a:rPr xmlns:a="http://schemas.openxmlformats.org/drawingml/2006/main" sz="2650" i="1">
                    <a:solidFill>
                      <a:srgbClr val="000000"/>
                    </a:solidFill>
                    <a:latin typeface="Cambria Math" panose="02040503050406030204" pitchFamily="18" charset="0"/>
                  </a:rPr>
                  <m:t>𝑦</m:t>
                </m:r>
              </m:oMath>
            </a14:m>
            <a:r>
              <a:t> in terms of </a:t>
            </a:r>
            <a14:m>
              <m:oMath>
                <m:r>
                  <a:rPr xmlns:a="http://schemas.openxmlformats.org/drawingml/2006/main" sz="2550" i="1">
                    <a:solidFill>
                      <a:srgbClr val="000000"/>
                    </a:solidFill>
                    <a:latin typeface="Cambria Math" panose="02040503050406030204" pitchFamily="18" charset="0"/>
                  </a:rPr>
                  <m:t>𝑥</m:t>
                </m:r>
                <m:r>
                  <a:rPr xmlns:a="http://schemas.openxmlformats.org/drawingml/2006/main" sz="2550" i="1">
                    <a:solidFill>
                      <a:srgbClr val="000000"/>
                    </a:solidFill>
                    <a:latin typeface="Cambria Math" panose="02040503050406030204" pitchFamily="18" charset="0"/>
                  </a:rPr>
                  <m:t>:</m:t>
                </m:r>
              </m:oMath>
            </a14:m>
          </a:p>
        </p:txBody>
      </p:sp>
      <p:sp>
        <p:nvSpPr>
          <p:cNvPr id="161" name="文本框 14"/>
          <p:cNvSpPr txBox="1"/>
          <p:nvPr/>
        </p:nvSpPr>
        <p:spPr>
          <a:xfrm>
            <a:off x="734526" y="3980255"/>
            <a:ext cx="7749814" cy="4441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400">
                <a:latin typeface="Times New Roman"/>
                <a:ea typeface="Times New Roman"/>
                <a:cs typeface="Times New Roman"/>
                <a:sym typeface="Times New Roman"/>
              </a:defRPr>
            </a:pPr>
            <a:r>
              <a:t>Relationship between the vertical displacement </a:t>
            </a:r>
            <a14:m>
              <m:oMath>
                <m:r>
                  <a:rPr xmlns:a="http://schemas.openxmlformats.org/drawingml/2006/main" sz="2650" i="1">
                    <a:solidFill>
                      <a:srgbClr val="000000"/>
                    </a:solidFill>
                    <a:latin typeface="Cambria Math" panose="02040503050406030204" pitchFamily="18" charset="0"/>
                  </a:rPr>
                  <m:t>𝑦</m:t>
                </m:r>
              </m:oMath>
            </a14:m>
            <a:r>
              <a:t> and time </a:t>
            </a:r>
            <a14:m>
              <m:oMath>
                <m:r>
                  <a:rPr xmlns:a="http://schemas.openxmlformats.org/drawingml/2006/main" sz="2600" i="1">
                    <a:solidFill>
                      <a:srgbClr val="000000"/>
                    </a:solidFill>
                    <a:latin typeface="Cambria Math" panose="02040503050406030204" pitchFamily="18" charset="0"/>
                  </a:rPr>
                  <m:t>𝑡</m:t>
                </m:r>
                <m:r>
                  <a:rPr xmlns:a="http://schemas.openxmlformats.org/drawingml/2006/main" sz="2600" i="1">
                    <a:solidFill>
                      <a:srgbClr val="000000"/>
                    </a:solidFill>
                    <a:latin typeface="Cambria Math" panose="02040503050406030204" pitchFamily="18" charset="0"/>
                  </a:rPr>
                  <m:t>:</m:t>
                </m:r>
              </m:oMath>
            </a14:m>
          </a:p>
        </p:txBody>
      </p:sp>
      <p:sp>
        <p:nvSpPr>
          <p:cNvPr id="162" name="文本框 16"/>
          <p:cNvSpPr txBox="1"/>
          <p:nvPr/>
        </p:nvSpPr>
        <p:spPr>
          <a:xfrm>
            <a:off x="1165373" y="4634341"/>
            <a:ext cx="8497674" cy="763909"/>
          </a:xfrm>
          <a:prstGeom prst="rect">
            <a:avLst/>
          </a:prstGeom>
          <a:ln w="12700">
            <a:miter lim="400000"/>
          </a:ln>
        </p:spPr>
        <p:txBody>
          <a:bodyPr wrap="none" lIns="0" tIns="0" rIns="0" bIns="0">
            <a:spAutoFit/>
          </a:bodyPr>
          <a:lstStyle/>
          <a:p>
            <a:pPr latinLnBrk="1"/>
            <a14:m>
              <m:oMathPara>
                <m:oMathParaPr>
                  <m:jc m:val="centerGroup"/>
                </m:oMathParaPr>
                <m:oMath>
                  <m:r>
                    <a:rPr xmlns:a="http://schemas.openxmlformats.org/drawingml/2006/main" sz="2400" i="1">
                      <a:solidFill>
                        <a:srgbClr val="000000"/>
                      </a:solidFill>
                      <a:latin typeface="Cambria Math" panose="02040503050406030204" pitchFamily="18" charset="0"/>
                    </a:rPr>
                    <m:t>𝑦</m:t>
                  </m:r>
                  <m:d>
                    <m:dPr>
                      <m:ctrlPr>
                        <a:rPr xmlns:a="http://schemas.openxmlformats.org/drawingml/2006/main" sz="2400" i="1">
                          <a:solidFill>
                            <a:srgbClr val="000000"/>
                          </a:solidFill>
                          <a:latin typeface="Cambria Math" panose="02040503050406030204" pitchFamily="18" charset="0"/>
                        </a:rPr>
                      </m:ctrlPr>
                    </m:dPr>
                    <m:e>
                      <m:r>
                        <a:rPr xmlns:a="http://schemas.openxmlformats.org/drawingml/2006/main" sz="2400" i="1">
                          <a:solidFill>
                            <a:srgbClr val="000000"/>
                          </a:solidFill>
                          <a:latin typeface="Cambria Math" panose="02040503050406030204" pitchFamily="18" charset="0"/>
                        </a:rPr>
                        <m:t>𝑡</m:t>
                      </m:r>
                    </m:e>
                  </m:d>
                  <m:r>
                    <a:rPr xmlns:a="http://schemas.openxmlformats.org/drawingml/2006/main" sz="2400" i="1">
                      <a:solidFill>
                        <a:srgbClr val="000000"/>
                      </a:solidFill>
                      <a:latin typeface="Cambria Math" panose="02040503050406030204" pitchFamily="18" charset="0"/>
                    </a:rPr>
                    <m:t>=</m:t>
                  </m:r>
                  <m:f>
                    <m:fPr>
                      <m:ctrlPr>
                        <a:rPr xmlns:a="http://schemas.openxmlformats.org/drawingml/2006/main" sz="2400" i="1">
                          <a:solidFill>
                            <a:srgbClr val="836967"/>
                          </a:solidFill>
                          <a:latin typeface="Cambria Math" panose="02040503050406030204" pitchFamily="18" charset="0"/>
                        </a:rPr>
                      </m:ctrlPr>
                      <m:type m:val="bar"/>
                    </m:fPr>
                    <m:num>
                      <m:r>
                        <a:rPr xmlns:a="http://schemas.openxmlformats.org/drawingml/2006/main" sz="2400" i="1">
                          <a:solidFill>
                            <a:srgbClr val="000000"/>
                          </a:solidFill>
                          <a:latin typeface="Cambria Math" panose="02040503050406030204" pitchFamily="18" charset="0"/>
                        </a:rPr>
                        <m:t>8</m:t>
                      </m:r>
                      <m:r>
                        <a:rPr xmlns:a="http://schemas.openxmlformats.org/drawingml/2006/main" sz="2400" i="1">
                          <a:solidFill>
                            <a:srgbClr val="000000"/>
                          </a:solidFill>
                          <a:latin typeface="Cambria Math" panose="02040503050406030204" pitchFamily="18" charset="0"/>
                        </a:rPr>
                        <m:t>𝑔</m:t>
                      </m:r>
                      <m:sSup>
                        <m:e>
                          <m:r>
                            <a:rPr xmlns:a="http://schemas.openxmlformats.org/drawingml/2006/main" sz="2400" i="1">
                              <a:solidFill>
                                <a:srgbClr val="000000"/>
                              </a:solidFill>
                              <a:latin typeface="Cambria Math" panose="02040503050406030204" pitchFamily="18" charset="0"/>
                            </a:rPr>
                            <m:t>𝑅</m:t>
                          </m:r>
                        </m:e>
                        <m:sup>
                          <m:r>
                            <a:rPr xmlns:a="http://schemas.openxmlformats.org/drawingml/2006/main" sz="2400" i="1">
                              <a:solidFill>
                                <a:srgbClr val="000000"/>
                              </a:solidFill>
                              <a:latin typeface="Cambria Math" panose="02040503050406030204" pitchFamily="18" charset="0"/>
                            </a:rPr>
                            <m:t>3</m:t>
                          </m:r>
                        </m:sup>
                      </m:sSup>
                      <m:r>
                        <a:rPr xmlns:a="http://schemas.openxmlformats.org/drawingml/2006/main" sz="2400" i="1">
                          <a:solidFill>
                            <a:srgbClr val="000000"/>
                          </a:solidFill>
                          <a:latin typeface="Cambria Math" panose="02040503050406030204" pitchFamily="18" charset="0"/>
                        </a:rPr>
                        <m:t>𝛥</m:t>
                      </m:r>
                      <m:sSup>
                        <m:e>
                          <m:r>
                            <a:rPr xmlns:a="http://schemas.openxmlformats.org/drawingml/2006/main" sz="2400" i="1">
                              <a:solidFill>
                                <a:srgbClr val="000000"/>
                              </a:solidFill>
                              <a:latin typeface="Cambria Math" panose="02040503050406030204" pitchFamily="18" charset="0"/>
                            </a:rPr>
                            <m:t>𝜌</m:t>
                          </m:r>
                        </m:e>
                        <m:sup>
                          <m:r>
                            <a:rPr xmlns:a="http://schemas.openxmlformats.org/drawingml/2006/main" sz="2400" i="1">
                              <a:solidFill>
                                <a:srgbClr val="000000"/>
                              </a:solidFill>
                              <a:latin typeface="Cambria Math" panose="02040503050406030204" pitchFamily="18" charset="0"/>
                            </a:rPr>
                            <m:t>3</m:t>
                          </m:r>
                        </m:sup>
                      </m:sSup>
                    </m:num>
                    <m:den>
                      <m:r>
                        <a:rPr xmlns:a="http://schemas.openxmlformats.org/drawingml/2006/main" sz="2400" i="1">
                          <a:solidFill>
                            <a:srgbClr val="000000"/>
                          </a:solidFill>
                          <a:latin typeface="Cambria Math" panose="02040503050406030204" pitchFamily="18" charset="0"/>
                        </a:rPr>
                        <m:t>81</m:t>
                      </m:r>
                      <m:sSup>
                        <m:e>
                          <m:r>
                            <a:rPr xmlns:a="http://schemas.openxmlformats.org/drawingml/2006/main" sz="2400" i="1">
                              <a:solidFill>
                                <a:srgbClr val="000000"/>
                              </a:solidFill>
                              <a:latin typeface="Cambria Math" panose="02040503050406030204" pitchFamily="18" charset="0"/>
                            </a:rPr>
                            <m:t>𝜂</m:t>
                          </m:r>
                        </m:e>
                        <m:sup>
                          <m:r>
                            <a:rPr xmlns:a="http://schemas.openxmlformats.org/drawingml/2006/main" sz="2400" i="1">
                              <a:solidFill>
                                <a:srgbClr val="000000"/>
                              </a:solidFill>
                              <a:latin typeface="Cambria Math" panose="02040503050406030204" pitchFamily="18" charset="0"/>
                            </a:rPr>
                            <m:t>2</m:t>
                          </m:r>
                        </m:sup>
                      </m:sSup>
                      <m:r>
                        <a:rPr xmlns:a="http://schemas.openxmlformats.org/drawingml/2006/main" sz="2400" i="1">
                          <a:solidFill>
                            <a:srgbClr val="000000"/>
                          </a:solidFill>
                          <a:latin typeface="Cambria Math" panose="02040503050406030204" pitchFamily="18" charset="0"/>
                        </a:rPr>
                        <m:t>𝑡</m:t>
                      </m:r>
                    </m:den>
                  </m:f>
                  <m:r>
                    <a:rPr xmlns:a="http://schemas.openxmlformats.org/drawingml/2006/main" sz="2400" i="1">
                      <a:solidFill>
                        <a:srgbClr val="000000"/>
                      </a:solidFill>
                      <a:latin typeface="Cambria Math" panose="02040503050406030204" pitchFamily="18" charset="0"/>
                    </a:rPr>
                    <m:t>−</m:t>
                  </m:r>
                  <m:f>
                    <m:fPr>
                      <m:ctrlPr>
                        <a:rPr xmlns:a="http://schemas.openxmlformats.org/drawingml/2006/main" sz="2400" i="1">
                          <a:solidFill>
                            <a:srgbClr val="836967"/>
                          </a:solidFill>
                          <a:latin typeface="Cambria Math" panose="02040503050406030204" pitchFamily="18" charset="0"/>
                        </a:rPr>
                      </m:ctrlPr>
                      <m:type m:val="bar"/>
                    </m:fPr>
                    <m:num>
                      <m:r>
                        <a:rPr xmlns:a="http://schemas.openxmlformats.org/drawingml/2006/main" sz="2400" i="1">
                          <a:solidFill>
                            <a:srgbClr val="000000"/>
                          </a:solidFill>
                          <a:latin typeface="Cambria Math" panose="02040503050406030204" pitchFamily="18" charset="0"/>
                        </a:rPr>
                        <m:t>4</m:t>
                      </m:r>
                      <m:r>
                        <a:rPr xmlns:a="http://schemas.openxmlformats.org/drawingml/2006/main" sz="2400" i="1">
                          <a:solidFill>
                            <a:srgbClr val="000000"/>
                          </a:solidFill>
                          <a:latin typeface="Cambria Math" panose="02040503050406030204" pitchFamily="18" charset="0"/>
                        </a:rPr>
                        <m:t>𝑔</m:t>
                      </m:r>
                      <m:sSup>
                        <m:e>
                          <m:r>
                            <a:rPr xmlns:a="http://schemas.openxmlformats.org/drawingml/2006/main" sz="2400" i="1">
                              <a:solidFill>
                                <a:srgbClr val="000000"/>
                              </a:solidFill>
                              <a:latin typeface="Cambria Math" panose="02040503050406030204" pitchFamily="18" charset="0"/>
                            </a:rPr>
                            <m:t>𝑅</m:t>
                          </m:r>
                        </m:e>
                        <m:sup>
                          <m:r>
                            <a:rPr xmlns:a="http://schemas.openxmlformats.org/drawingml/2006/main" sz="2400" i="1">
                              <a:solidFill>
                                <a:srgbClr val="000000"/>
                              </a:solidFill>
                              <a:latin typeface="Cambria Math" panose="02040503050406030204" pitchFamily="18" charset="0"/>
                            </a:rPr>
                            <m:t>2</m:t>
                          </m:r>
                        </m:sup>
                      </m:sSup>
                      <m:r>
                        <a:rPr xmlns:a="http://schemas.openxmlformats.org/drawingml/2006/main" sz="2400" i="1">
                          <a:solidFill>
                            <a:srgbClr val="000000"/>
                          </a:solidFill>
                          <a:latin typeface="Cambria Math" panose="02040503050406030204" pitchFamily="18" charset="0"/>
                        </a:rPr>
                        <m:t>𝛥</m:t>
                      </m:r>
                      <m:sSup>
                        <m:e>
                          <m:r>
                            <a:rPr xmlns:a="http://schemas.openxmlformats.org/drawingml/2006/main" sz="2400" i="1">
                              <a:solidFill>
                                <a:srgbClr val="000000"/>
                              </a:solidFill>
                              <a:latin typeface="Cambria Math" panose="02040503050406030204" pitchFamily="18" charset="0"/>
                            </a:rPr>
                            <m:t>𝜌</m:t>
                          </m:r>
                        </m:e>
                        <m:sup>
                          <m:r>
                            <a:rPr xmlns:a="http://schemas.openxmlformats.org/drawingml/2006/main" sz="2400" i="1">
                              <a:solidFill>
                                <a:srgbClr val="000000"/>
                              </a:solidFill>
                              <a:latin typeface="Cambria Math" panose="02040503050406030204" pitchFamily="18" charset="0"/>
                            </a:rPr>
                            <m:t>2</m:t>
                          </m:r>
                        </m:sup>
                      </m:sSup>
                    </m:num>
                    <m:den>
                      <m:r>
                        <a:rPr xmlns:a="http://schemas.openxmlformats.org/drawingml/2006/main" sz="2400" i="1">
                          <a:solidFill>
                            <a:srgbClr val="000000"/>
                          </a:solidFill>
                          <a:latin typeface="Cambria Math" panose="02040503050406030204" pitchFamily="18" charset="0"/>
                        </a:rPr>
                        <m:t>81</m:t>
                      </m:r>
                      <m:sSup>
                        <m:e>
                          <m:r>
                            <a:rPr xmlns:a="http://schemas.openxmlformats.org/drawingml/2006/main" sz="2400" i="1">
                              <a:solidFill>
                                <a:srgbClr val="000000"/>
                              </a:solidFill>
                              <a:latin typeface="Cambria Math" panose="02040503050406030204" pitchFamily="18" charset="0"/>
                            </a:rPr>
                            <m:t>𝜂</m:t>
                          </m:r>
                        </m:e>
                        <m:sup>
                          <m:r>
                            <a:rPr xmlns:a="http://schemas.openxmlformats.org/drawingml/2006/main" sz="2400" i="1">
                              <a:solidFill>
                                <a:srgbClr val="000000"/>
                              </a:solidFill>
                              <a:latin typeface="Cambria Math" panose="02040503050406030204" pitchFamily="18" charset="0"/>
                            </a:rPr>
                            <m:t>2</m:t>
                          </m:r>
                        </m:sup>
                      </m:sSup>
                    </m:den>
                  </m:f>
                  <m:d>
                    <m:dPr>
                      <m:ctrlPr>
                        <a:rPr xmlns:a="http://schemas.openxmlformats.org/drawingml/2006/main" sz="2400" i="1">
                          <a:solidFill>
                            <a:srgbClr val="000000"/>
                          </a:solidFill>
                          <a:latin typeface="Cambria Math" panose="02040503050406030204" pitchFamily="18" charset="0"/>
                        </a:rPr>
                      </m:ctrlPr>
                    </m:dPr>
                    <m:e>
                      <m:r>
                        <a:rPr xmlns:a="http://schemas.openxmlformats.org/drawingml/2006/main" sz="2400" i="1">
                          <a:solidFill>
                            <a:srgbClr val="000000"/>
                          </a:solidFill>
                          <a:latin typeface="Cambria Math" panose="02040503050406030204" pitchFamily="18" charset="0"/>
                        </a:rPr>
                        <m:t>1</m:t>
                      </m:r>
                      <m:r>
                        <a:rPr xmlns:a="http://schemas.openxmlformats.org/drawingml/2006/main" sz="2400" i="1">
                          <a:solidFill>
                            <a:srgbClr val="000000"/>
                          </a:solidFill>
                          <a:latin typeface="Cambria Math" panose="02040503050406030204" pitchFamily="18" charset="0"/>
                        </a:rPr>
                        <m:t>−</m:t>
                      </m:r>
                      <m:sSup>
                        <m:e>
                          <m:r>
                            <a:rPr xmlns:a="http://schemas.openxmlformats.org/drawingml/2006/main" sz="2400" i="1">
                              <a:solidFill>
                                <a:srgbClr val="000000"/>
                              </a:solidFill>
                              <a:latin typeface="Cambria Math" panose="02040503050406030204" pitchFamily="18" charset="0"/>
                            </a:rPr>
                            <m:t>𝑒</m:t>
                          </m:r>
                        </m:e>
                        <m:sup>
                          <m:f>
                            <m:fPr>
                              <m:ctrlPr>
                                <a:rPr xmlns:a="http://schemas.openxmlformats.org/drawingml/2006/main" sz="2400" i="1">
                                  <a:solidFill>
                                    <a:srgbClr val="836967"/>
                                  </a:solidFill>
                                  <a:latin typeface="Cambria Math" panose="02040503050406030204" pitchFamily="18" charset="0"/>
                                </a:rPr>
                              </m:ctrlPr>
                              <m:type m:val="bar"/>
                            </m:fPr>
                            <m:num>
                              <m:r>
                                <a:rPr xmlns:a="http://schemas.openxmlformats.org/drawingml/2006/main" sz="2400" i="1">
                                  <a:solidFill>
                                    <a:srgbClr val="000000"/>
                                  </a:solidFill>
                                  <a:latin typeface="Cambria Math" panose="02040503050406030204" pitchFamily="18" charset="0"/>
                                </a:rPr>
                                <m:t>9</m:t>
                              </m:r>
                              <m:r>
                                <a:rPr xmlns:a="http://schemas.openxmlformats.org/drawingml/2006/main" sz="2400" i="1">
                                  <a:solidFill>
                                    <a:srgbClr val="000000"/>
                                  </a:solidFill>
                                  <a:latin typeface="Cambria Math" panose="02040503050406030204" pitchFamily="18" charset="0"/>
                                </a:rPr>
                                <m:t>𝜂</m:t>
                              </m:r>
                            </m:num>
                            <m:den>
                              <m:r>
                                <a:rPr xmlns:a="http://schemas.openxmlformats.org/drawingml/2006/main" sz="2400" i="1">
                                  <a:solidFill>
                                    <a:srgbClr val="000000"/>
                                  </a:solidFill>
                                  <a:latin typeface="Cambria Math" panose="02040503050406030204" pitchFamily="18" charset="0"/>
                                </a:rPr>
                                <m:t>2</m:t>
                              </m:r>
                              <m:r>
                                <a:rPr xmlns:a="http://schemas.openxmlformats.org/drawingml/2006/main" sz="2400" i="1">
                                  <a:solidFill>
                                    <a:srgbClr val="000000"/>
                                  </a:solidFill>
                                  <a:latin typeface="Cambria Math" panose="02040503050406030204" pitchFamily="18" charset="0"/>
                                </a:rPr>
                                <m:t>𝑅</m:t>
                              </m:r>
                              <m:r>
                                <a:rPr xmlns:a="http://schemas.openxmlformats.org/drawingml/2006/main" sz="2400" i="1">
                                  <a:solidFill>
                                    <a:srgbClr val="000000"/>
                                  </a:solidFill>
                                  <a:latin typeface="Cambria Math" panose="02040503050406030204" pitchFamily="18" charset="0"/>
                                </a:rPr>
                                <m:t>𝛥</m:t>
                              </m:r>
                              <m:r>
                                <a:rPr xmlns:a="http://schemas.openxmlformats.org/drawingml/2006/main" sz="2400" i="1">
                                  <a:solidFill>
                                    <a:srgbClr val="000000"/>
                                  </a:solidFill>
                                  <a:latin typeface="Cambria Math" panose="02040503050406030204" pitchFamily="18" charset="0"/>
                                </a:rPr>
                                <m:t>𝜌</m:t>
                              </m:r>
                            </m:den>
                          </m:f>
                          <m:r>
                            <a:rPr xmlns:a="http://schemas.openxmlformats.org/drawingml/2006/main" sz="2400" i="1">
                              <a:solidFill>
                                <a:srgbClr val="000000"/>
                              </a:solidFill>
                              <a:latin typeface="Cambria Math" panose="02040503050406030204" pitchFamily="18" charset="0"/>
                            </a:rPr>
                            <m:t>𝑡</m:t>
                          </m:r>
                        </m:sup>
                      </m:sSup>
                    </m:e>
                  </m:d>
                  <m:r>
                    <a:rPr xmlns:a="http://schemas.openxmlformats.org/drawingml/2006/main" sz="2400" i="1">
                      <a:solidFill>
                        <a:srgbClr val="000000"/>
                      </a:solidFill>
                      <a:latin typeface="Cambria Math" panose="02040503050406030204" pitchFamily="18" charset="0"/>
                    </a:rPr>
                    <m:t>+</m:t>
                  </m:r>
                  <m:f>
                    <m:fPr>
                      <m:ctrlPr>
                        <a:rPr xmlns:a="http://schemas.openxmlformats.org/drawingml/2006/main" sz="2400" i="1">
                          <a:solidFill>
                            <a:srgbClr val="836967"/>
                          </a:solidFill>
                          <a:latin typeface="Cambria Math" panose="02040503050406030204" pitchFamily="18" charset="0"/>
                        </a:rPr>
                      </m:ctrlPr>
                      <m:type m:val="bar"/>
                    </m:fPr>
                    <m:num>
                      <m:r>
                        <a:rPr xmlns:a="http://schemas.openxmlformats.org/drawingml/2006/main" sz="2400" i="1">
                          <a:solidFill>
                            <a:srgbClr val="000000"/>
                          </a:solidFill>
                          <a:latin typeface="Cambria Math" panose="02040503050406030204" pitchFamily="18" charset="0"/>
                        </a:rPr>
                        <m:t>2</m:t>
                      </m:r>
                      <m:r>
                        <a:rPr xmlns:a="http://schemas.openxmlformats.org/drawingml/2006/main" sz="2400" i="1">
                          <a:solidFill>
                            <a:srgbClr val="000000"/>
                          </a:solidFill>
                          <a:latin typeface="Cambria Math" panose="02040503050406030204" pitchFamily="18" charset="0"/>
                        </a:rPr>
                        <m:t>𝑅</m:t>
                      </m:r>
                      <m:r>
                        <a:rPr xmlns:a="http://schemas.openxmlformats.org/drawingml/2006/main" sz="2400" i="1">
                          <a:solidFill>
                            <a:srgbClr val="000000"/>
                          </a:solidFill>
                          <a:latin typeface="Cambria Math" panose="02040503050406030204" pitchFamily="18" charset="0"/>
                        </a:rPr>
                        <m:t>𝛥</m:t>
                      </m:r>
                      <m:r>
                        <a:rPr xmlns:a="http://schemas.openxmlformats.org/drawingml/2006/main" sz="2400" i="1">
                          <a:solidFill>
                            <a:srgbClr val="000000"/>
                          </a:solidFill>
                          <a:latin typeface="Cambria Math" panose="02040503050406030204" pitchFamily="18" charset="0"/>
                        </a:rPr>
                        <m:t>𝜌</m:t>
                      </m:r>
                      <m:sSub>
                        <m:e>
                          <m:r>
                            <a:rPr xmlns:a="http://schemas.openxmlformats.org/drawingml/2006/main" sz="2400" i="1">
                              <a:solidFill>
                                <a:srgbClr val="000000"/>
                              </a:solidFill>
                              <a:latin typeface="Cambria Math" panose="02040503050406030204" pitchFamily="18" charset="0"/>
                            </a:rPr>
                            <m:t>𝑣</m:t>
                          </m:r>
                        </m:e>
                        <m:sub>
                          <m:sSub>
                            <m:e>
                              <m:r>
                                <a:rPr xmlns:a="http://schemas.openxmlformats.org/drawingml/2006/main" sz="2400" i="1">
                                  <a:solidFill>
                                    <a:srgbClr val="000000"/>
                                  </a:solidFill>
                                  <a:latin typeface="Cambria Math" panose="02040503050406030204" pitchFamily="18" charset="0"/>
                                </a:rPr>
                                <m:t>𝑦</m:t>
                              </m:r>
                            </m:e>
                            <m:sub>
                              <m:r>
                                <a:rPr xmlns:a="http://schemas.openxmlformats.org/drawingml/2006/main" sz="2400" i="1">
                                  <a:solidFill>
                                    <a:srgbClr val="000000"/>
                                  </a:solidFill>
                                  <a:latin typeface="Cambria Math" panose="02040503050406030204" pitchFamily="18" charset="0"/>
                                </a:rPr>
                                <m:t>0</m:t>
                              </m:r>
                            </m:sub>
                          </m:sSub>
                        </m:sub>
                      </m:sSub>
                    </m:num>
                    <m:den>
                      <m:r>
                        <a:rPr xmlns:a="http://schemas.openxmlformats.org/drawingml/2006/main" sz="2400" i="1">
                          <a:solidFill>
                            <a:srgbClr val="000000"/>
                          </a:solidFill>
                          <a:latin typeface="Cambria Math" panose="02040503050406030204" pitchFamily="18" charset="0"/>
                        </a:rPr>
                        <m:t>9</m:t>
                      </m:r>
                      <m:r>
                        <a:rPr xmlns:a="http://schemas.openxmlformats.org/drawingml/2006/main" sz="2400" i="1">
                          <a:solidFill>
                            <a:srgbClr val="000000"/>
                          </a:solidFill>
                          <a:latin typeface="Cambria Math" panose="02040503050406030204" pitchFamily="18" charset="0"/>
                        </a:rPr>
                        <m:t>𝜂</m:t>
                      </m:r>
                    </m:den>
                  </m:f>
                  <m:d>
                    <m:dPr>
                      <m:ctrlPr>
                        <a:rPr xmlns:a="http://schemas.openxmlformats.org/drawingml/2006/main" sz="2400" i="1">
                          <a:solidFill>
                            <a:srgbClr val="000000"/>
                          </a:solidFill>
                          <a:latin typeface="Cambria Math" panose="02040503050406030204" pitchFamily="18" charset="0"/>
                        </a:rPr>
                      </m:ctrlPr>
                    </m:dPr>
                    <m:e>
                      <m:r>
                        <a:rPr xmlns:a="http://schemas.openxmlformats.org/drawingml/2006/main" sz="2400" i="1">
                          <a:solidFill>
                            <a:srgbClr val="000000"/>
                          </a:solidFill>
                          <a:latin typeface="Cambria Math" panose="02040503050406030204" pitchFamily="18" charset="0"/>
                        </a:rPr>
                        <m:t>1</m:t>
                      </m:r>
                      <m:r>
                        <a:rPr xmlns:a="http://schemas.openxmlformats.org/drawingml/2006/main" sz="2400" i="1">
                          <a:solidFill>
                            <a:srgbClr val="000000"/>
                          </a:solidFill>
                          <a:latin typeface="Cambria Math" panose="02040503050406030204" pitchFamily="18" charset="0"/>
                        </a:rPr>
                        <m:t>−</m:t>
                      </m:r>
                      <m:sSup>
                        <m:e>
                          <m:r>
                            <a:rPr xmlns:a="http://schemas.openxmlformats.org/drawingml/2006/main" sz="2400" i="1">
                              <a:solidFill>
                                <a:srgbClr val="000000"/>
                              </a:solidFill>
                              <a:latin typeface="Cambria Math" panose="02040503050406030204" pitchFamily="18" charset="0"/>
                            </a:rPr>
                            <m:t>𝑒</m:t>
                          </m:r>
                        </m:e>
                        <m:sup>
                          <m:f>
                            <m:fPr>
                              <m:ctrlPr>
                                <a:rPr xmlns:a="http://schemas.openxmlformats.org/drawingml/2006/main" sz="2400" i="1">
                                  <a:solidFill>
                                    <a:srgbClr val="836967"/>
                                  </a:solidFill>
                                  <a:latin typeface="Cambria Math" panose="02040503050406030204" pitchFamily="18" charset="0"/>
                                </a:rPr>
                              </m:ctrlPr>
                              <m:type m:val="bar"/>
                            </m:fPr>
                            <m:num>
                              <m:r>
                                <a:rPr xmlns:a="http://schemas.openxmlformats.org/drawingml/2006/main" sz="2400" i="1">
                                  <a:solidFill>
                                    <a:srgbClr val="000000"/>
                                  </a:solidFill>
                                  <a:latin typeface="Cambria Math" panose="02040503050406030204" pitchFamily="18" charset="0"/>
                                </a:rPr>
                                <m:t>9</m:t>
                              </m:r>
                              <m:r>
                                <a:rPr xmlns:a="http://schemas.openxmlformats.org/drawingml/2006/main" sz="2400" i="1">
                                  <a:solidFill>
                                    <a:srgbClr val="000000"/>
                                  </a:solidFill>
                                  <a:latin typeface="Cambria Math" panose="02040503050406030204" pitchFamily="18" charset="0"/>
                                </a:rPr>
                                <m:t>𝜂</m:t>
                              </m:r>
                            </m:num>
                            <m:den>
                              <m:r>
                                <a:rPr xmlns:a="http://schemas.openxmlformats.org/drawingml/2006/main" sz="2400" i="1">
                                  <a:solidFill>
                                    <a:srgbClr val="000000"/>
                                  </a:solidFill>
                                  <a:latin typeface="Cambria Math" panose="02040503050406030204" pitchFamily="18" charset="0"/>
                                </a:rPr>
                                <m:t>2</m:t>
                              </m:r>
                              <m:r>
                                <a:rPr xmlns:a="http://schemas.openxmlformats.org/drawingml/2006/main" sz="2400" i="1">
                                  <a:solidFill>
                                    <a:srgbClr val="000000"/>
                                  </a:solidFill>
                                  <a:latin typeface="Cambria Math" panose="02040503050406030204" pitchFamily="18" charset="0"/>
                                </a:rPr>
                                <m:t>𝑅</m:t>
                              </m:r>
                              <m:r>
                                <a:rPr xmlns:a="http://schemas.openxmlformats.org/drawingml/2006/main" sz="2400" i="1">
                                  <a:solidFill>
                                    <a:srgbClr val="000000"/>
                                  </a:solidFill>
                                  <a:latin typeface="Cambria Math" panose="02040503050406030204" pitchFamily="18" charset="0"/>
                                </a:rPr>
                                <m:t>𝛥</m:t>
                              </m:r>
                              <m:r>
                                <a:rPr xmlns:a="http://schemas.openxmlformats.org/drawingml/2006/main" sz="2400" i="1">
                                  <a:solidFill>
                                    <a:srgbClr val="000000"/>
                                  </a:solidFill>
                                  <a:latin typeface="Cambria Math" panose="02040503050406030204" pitchFamily="18" charset="0"/>
                                </a:rPr>
                                <m:t>𝜌</m:t>
                              </m:r>
                            </m:den>
                          </m:f>
                          <m:r>
                            <a:rPr xmlns:a="http://schemas.openxmlformats.org/drawingml/2006/main" sz="2400" i="1">
                              <a:solidFill>
                                <a:srgbClr val="000000"/>
                              </a:solidFill>
                              <a:latin typeface="Cambria Math" panose="02040503050406030204" pitchFamily="18" charset="0"/>
                            </a:rPr>
                            <m:t>𝑡</m:t>
                          </m:r>
                        </m:sup>
                      </m:sSup>
                    </m:e>
                  </m:d>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h</m:t>
                  </m:r>
                </m:oMath>
              </m:oMathPara>
            </a14:m>
            <a:endParaRPr sz="2400"/>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64"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165"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166"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167" name="文本框 8"/>
          <p:cNvSpPr txBox="1"/>
          <p:nvPr/>
        </p:nvSpPr>
        <p:spPr>
          <a:xfrm>
            <a:off x="290318" y="1152259"/>
            <a:ext cx="11242310" cy="5136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400">
                <a:latin typeface="Times New Roman"/>
                <a:ea typeface="Times New Roman"/>
                <a:cs typeface="Times New Roman"/>
                <a:sym typeface="Times New Roman"/>
              </a:defRPr>
            </a:pPr>
            <a:r>
              <a:t>Extracting Data from Previous Paper to Calculate the Initial Velocity </a:t>
            </a:r>
            <a14:m>
              <m:oMath>
                <m:sSub>
                  <m:e>
                    <m:r>
                      <a:rPr xmlns:a="http://schemas.openxmlformats.org/drawingml/2006/main" sz="2550" i="1">
                        <a:solidFill>
                          <a:srgbClr val="000000"/>
                        </a:solidFill>
                        <a:latin typeface="Cambria Math" panose="02040503050406030204" pitchFamily="18" charset="0"/>
                      </a:rPr>
                      <m:t>v</m:t>
                    </m:r>
                  </m:e>
                  <m:sub>
                    <m:sSub>
                      <m:e>
                        <m:r>
                          <a:rPr xmlns:a="http://schemas.openxmlformats.org/drawingml/2006/main" sz="2550" i="1">
                            <a:solidFill>
                              <a:srgbClr val="000000"/>
                            </a:solidFill>
                            <a:latin typeface="Cambria Math" panose="02040503050406030204" pitchFamily="18" charset="0"/>
                          </a:rPr>
                          <m:t>x</m:t>
                        </m:r>
                      </m:e>
                      <m:sub>
                        <m:r>
                          <a:rPr xmlns:a="http://schemas.openxmlformats.org/drawingml/2006/main" sz="2550" i="1">
                            <a:solidFill>
                              <a:srgbClr val="000000"/>
                            </a:solidFill>
                            <a:latin typeface="Cambria Math" panose="02040503050406030204" pitchFamily="18" charset="0"/>
                          </a:rPr>
                          <m:t>0</m:t>
                        </m:r>
                      </m:sub>
                    </m:sSub>
                  </m:sub>
                </m:sSub>
              </m:oMath>
            </a14:m>
            <a:r>
              <a:t> and </a:t>
            </a:r>
            <a14:m>
              <m:oMath>
                <m:sSub>
                  <m:e>
                    <m:r>
                      <a:rPr xmlns:a="http://schemas.openxmlformats.org/drawingml/2006/main" sz="2550" i="1">
                        <a:solidFill>
                          <a:srgbClr val="000000"/>
                        </a:solidFill>
                        <a:latin typeface="Cambria Math" panose="02040503050406030204" pitchFamily="18" charset="0"/>
                      </a:rPr>
                      <m:t>v</m:t>
                    </m:r>
                  </m:e>
                  <m:sub>
                    <m:sSub>
                      <m:e>
                        <m:r>
                          <a:rPr xmlns:a="http://schemas.openxmlformats.org/drawingml/2006/main" sz="2550" i="1">
                            <a:solidFill>
                              <a:srgbClr val="000000"/>
                            </a:solidFill>
                            <a:latin typeface="Cambria Math" panose="02040503050406030204" pitchFamily="18" charset="0"/>
                          </a:rPr>
                          <m:t>y</m:t>
                        </m:r>
                      </m:e>
                      <m:sub>
                        <m:r>
                          <a:rPr xmlns:a="http://schemas.openxmlformats.org/drawingml/2006/main" sz="2550" i="1">
                            <a:solidFill>
                              <a:srgbClr val="000000"/>
                            </a:solidFill>
                            <a:latin typeface="Cambria Math" panose="02040503050406030204" pitchFamily="18" charset="0"/>
                          </a:rPr>
                          <m:t>0</m:t>
                        </m:r>
                      </m:sub>
                    </m:sSub>
                  </m:sub>
                </m:sSub>
              </m:oMath>
            </a14:m>
          </a:p>
        </p:txBody>
      </p:sp>
      <p:pic>
        <p:nvPicPr>
          <p:cNvPr id="168" name="officeArt object" descr="officeArt object"/>
          <p:cNvPicPr>
            <a:picLocks noChangeAspect="1"/>
          </p:cNvPicPr>
          <p:nvPr/>
        </p:nvPicPr>
        <p:blipFill>
          <a:blip r:embed="rId2">
            <a:extLst/>
          </a:blip>
          <a:stretch>
            <a:fillRect/>
          </a:stretch>
        </p:blipFill>
        <p:spPr>
          <a:xfrm>
            <a:off x="549440" y="2008292"/>
            <a:ext cx="10471486" cy="404538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70"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171"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172"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173" name="文本框 8"/>
          <p:cNvSpPr txBox="1"/>
          <p:nvPr/>
        </p:nvSpPr>
        <p:spPr>
          <a:xfrm>
            <a:off x="290318" y="1152259"/>
            <a:ext cx="11242310" cy="5136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400">
                <a:latin typeface="Times New Roman"/>
                <a:ea typeface="Times New Roman"/>
                <a:cs typeface="Times New Roman"/>
                <a:sym typeface="Times New Roman"/>
              </a:defRPr>
            </a:pPr>
            <a:r>
              <a:t>Extracting Data from Previous Paper to Calculate the Initial Velocity </a:t>
            </a:r>
            <a14:m>
              <m:oMath>
                <m:sSub>
                  <m:e>
                    <m:r>
                      <a:rPr xmlns:a="http://schemas.openxmlformats.org/drawingml/2006/main" sz="2550" i="1">
                        <a:solidFill>
                          <a:srgbClr val="000000"/>
                        </a:solidFill>
                        <a:latin typeface="Cambria Math" panose="02040503050406030204" pitchFamily="18" charset="0"/>
                      </a:rPr>
                      <m:t>v</m:t>
                    </m:r>
                  </m:e>
                  <m:sub>
                    <m:sSub>
                      <m:e>
                        <m:r>
                          <a:rPr xmlns:a="http://schemas.openxmlformats.org/drawingml/2006/main" sz="2550" i="1">
                            <a:solidFill>
                              <a:srgbClr val="000000"/>
                            </a:solidFill>
                            <a:latin typeface="Cambria Math" panose="02040503050406030204" pitchFamily="18" charset="0"/>
                          </a:rPr>
                          <m:t>x</m:t>
                        </m:r>
                      </m:e>
                      <m:sub>
                        <m:r>
                          <a:rPr xmlns:a="http://schemas.openxmlformats.org/drawingml/2006/main" sz="2550" i="1">
                            <a:solidFill>
                              <a:srgbClr val="000000"/>
                            </a:solidFill>
                            <a:latin typeface="Cambria Math" panose="02040503050406030204" pitchFamily="18" charset="0"/>
                          </a:rPr>
                          <m:t>0</m:t>
                        </m:r>
                      </m:sub>
                    </m:sSub>
                  </m:sub>
                </m:sSub>
              </m:oMath>
            </a14:m>
            <a:r>
              <a:t> and </a:t>
            </a:r>
            <a14:m>
              <m:oMath>
                <m:sSub>
                  <m:e>
                    <m:r>
                      <a:rPr xmlns:a="http://schemas.openxmlformats.org/drawingml/2006/main" sz="2550" i="1">
                        <a:solidFill>
                          <a:srgbClr val="000000"/>
                        </a:solidFill>
                        <a:latin typeface="Cambria Math" panose="02040503050406030204" pitchFamily="18" charset="0"/>
                      </a:rPr>
                      <m:t>v</m:t>
                    </m:r>
                  </m:e>
                  <m:sub>
                    <m:sSub>
                      <m:e>
                        <m:r>
                          <a:rPr xmlns:a="http://schemas.openxmlformats.org/drawingml/2006/main" sz="2550" i="1">
                            <a:solidFill>
                              <a:srgbClr val="000000"/>
                            </a:solidFill>
                            <a:latin typeface="Cambria Math" panose="02040503050406030204" pitchFamily="18" charset="0"/>
                          </a:rPr>
                          <m:t>y</m:t>
                        </m:r>
                      </m:e>
                      <m:sub>
                        <m:r>
                          <a:rPr xmlns:a="http://schemas.openxmlformats.org/drawingml/2006/main" sz="2550" i="1">
                            <a:solidFill>
                              <a:srgbClr val="000000"/>
                            </a:solidFill>
                            <a:latin typeface="Cambria Math" panose="02040503050406030204" pitchFamily="18" charset="0"/>
                          </a:rPr>
                          <m:t>0</m:t>
                        </m:r>
                      </m:sub>
                    </m:sSub>
                  </m:sub>
                </m:sSub>
              </m:oMath>
            </a14:m>
          </a:p>
        </p:txBody>
      </p:sp>
      <p:pic>
        <p:nvPicPr>
          <p:cNvPr id="174" name="officeArt object" descr="officeArt object"/>
          <p:cNvPicPr>
            <a:picLocks noChangeAspect="1"/>
          </p:cNvPicPr>
          <p:nvPr/>
        </p:nvPicPr>
        <p:blipFill>
          <a:blip r:embed="rId2">
            <a:extLst/>
          </a:blip>
          <a:stretch>
            <a:fillRect/>
          </a:stretch>
        </p:blipFill>
        <p:spPr>
          <a:xfrm>
            <a:off x="3036252" y="1729675"/>
            <a:ext cx="6119496" cy="475869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76"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177"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178"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179" name="文本框 8"/>
          <p:cNvSpPr txBox="1"/>
          <p:nvPr/>
        </p:nvSpPr>
        <p:spPr>
          <a:xfrm>
            <a:off x="290318" y="1152259"/>
            <a:ext cx="1124231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Original Data Gathered from the Previous Paper</a:t>
            </a:r>
          </a:p>
        </p:txBody>
      </p:sp>
      <p:graphicFrame>
        <p:nvGraphicFramePr>
          <p:cNvPr id="180" name="表格"/>
          <p:cNvGraphicFramePr/>
          <p:nvPr/>
        </p:nvGraphicFramePr>
        <p:xfrm>
          <a:off x="578117" y="1615850"/>
          <a:ext cx="10673062" cy="7169076"/>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3470821"/>
                <a:gridCol w="1438150"/>
                <a:gridCol w="1439434"/>
                <a:gridCol w="1439434"/>
                <a:gridCol w="1439434"/>
                <a:gridCol w="1439434"/>
              </a:tblGrid>
              <a:tr h="177800">
                <a:tc>
                  <a:txBody>
                    <a:bodyPr/>
                    <a:lstStyle/>
                    <a:p>
                      <a:pPr algn="ctr" defTabSz="266700">
                        <a:lnSpc>
                          <a:spcPct val="150000"/>
                        </a:lnSpc>
                        <a:defRPr b="1" sz="800">
                          <a:uFill>
                            <a:solidFill>
                              <a:srgbClr val="000000"/>
                            </a:solidFill>
                          </a:uFill>
                          <a:latin typeface="Times New Roman"/>
                          <a:ea typeface="Times New Roman"/>
                          <a:cs typeface="Times New Roman"/>
                          <a:sym typeface="Times New Roman"/>
                        </a:defRPr>
                      </a:pP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b="1" sz="800">
                          <a:uFill>
                            <a:solidFill>
                              <a:srgbClr val="000000"/>
                            </a:solidFill>
                          </a:uFill>
                          <a:latin typeface="Times New Roman"/>
                          <a:ea typeface="Times New Roman"/>
                          <a:cs typeface="Times New Roman"/>
                          <a:sym typeface="Times New Roman"/>
                        </a:defRPr>
                      </a:pPr>
                      <a:r>
                        <a:t>A</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b="1" sz="800">
                          <a:uFill>
                            <a:solidFill>
                              <a:srgbClr val="000000"/>
                            </a:solidFill>
                          </a:uFill>
                          <a:latin typeface="Times New Roman"/>
                          <a:ea typeface="Times New Roman"/>
                          <a:cs typeface="Times New Roman"/>
                          <a:sym typeface="Times New Roman"/>
                        </a:defRPr>
                      </a:pPr>
                      <a:r>
                        <a:t>B</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b="1" sz="800">
                          <a:uFill>
                            <a:solidFill>
                              <a:srgbClr val="000000"/>
                            </a:solidFill>
                          </a:uFill>
                          <a:latin typeface="Times New Roman"/>
                          <a:ea typeface="Times New Roman"/>
                          <a:cs typeface="Times New Roman"/>
                          <a:sym typeface="Times New Roman"/>
                        </a:defRPr>
                      </a:pPr>
                      <a:r>
                        <a:t>C</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b="1" sz="800">
                          <a:uFill>
                            <a:solidFill>
                              <a:srgbClr val="000000"/>
                            </a:solidFill>
                          </a:uFill>
                          <a:latin typeface="Times New Roman"/>
                          <a:ea typeface="Times New Roman"/>
                          <a:cs typeface="Times New Roman"/>
                          <a:sym typeface="Times New Roman"/>
                        </a:defRPr>
                      </a:pPr>
                      <a:r>
                        <a:t>D</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b="1" sz="800">
                          <a:uFill>
                            <a:solidFill>
                              <a:srgbClr val="000000"/>
                            </a:solidFill>
                          </a:uFill>
                          <a:latin typeface="Times New Roman"/>
                          <a:ea typeface="Times New Roman"/>
                          <a:cs typeface="Times New Roman"/>
                          <a:sym typeface="Times New Roman"/>
                        </a:defRPr>
                      </a:pPr>
                      <a:r>
                        <a:t>E</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r>
              <a:tr h="177800">
                <a:tc>
                  <a:txBody>
                    <a:bodyPr/>
                    <a:lstStyle/>
                    <a:p>
                      <a:pPr algn="ctr" defTabSz="266700">
                        <a:lnSpc>
                          <a:spcPct val="150000"/>
                        </a:lnSpc>
                        <a:defRPr b="1" sz="800">
                          <a:uFill>
                            <a:solidFill>
                              <a:srgbClr val="000000"/>
                            </a:solidFill>
                          </a:uFill>
                          <a:latin typeface="Times New Roman"/>
                          <a:ea typeface="Times New Roman"/>
                          <a:cs typeface="Times New Roman"/>
                          <a:sym typeface="Times New Roman"/>
                        </a:defRPr>
                      </a:pPr>
                      <a:r>
                        <a:t>Time (s)</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1800"/>
                      </a:pPr>
                      <a:r>
                        <a:rPr sz="800">
                          <a:uFill>
                            <a:solidFill>
                              <a:srgbClr val="000000"/>
                            </a:solidFill>
                          </a:uFill>
                          <a:latin typeface="Times New Roman"/>
                          <a:ea typeface="Times New Roman"/>
                          <a:cs typeface="Times New Roman"/>
                          <a:sym typeface="Times New Roman"/>
                        </a:rPr>
                        <a:t>0.005</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1800"/>
                      </a:pPr>
                      <a:r>
                        <a:rPr sz="800">
                          <a:uFill>
                            <a:solidFill>
                              <a:srgbClr val="000000"/>
                            </a:solidFill>
                          </a:uFill>
                          <a:latin typeface="Times New Roman"/>
                          <a:ea typeface="Times New Roman"/>
                          <a:cs typeface="Times New Roman"/>
                          <a:sym typeface="Times New Roman"/>
                        </a:rPr>
                        <a:t>0.008</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1800"/>
                      </a:pPr>
                      <a:r>
                        <a:rPr sz="800">
                          <a:uFill>
                            <a:solidFill>
                              <a:srgbClr val="000000"/>
                            </a:solidFill>
                          </a:uFill>
                          <a:latin typeface="Times New Roman"/>
                          <a:ea typeface="Times New Roman"/>
                          <a:cs typeface="Times New Roman"/>
                          <a:sym typeface="Times New Roman"/>
                        </a:rPr>
                        <a:t>0.015</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1800"/>
                      </a:pPr>
                      <a:r>
                        <a:rPr sz="800">
                          <a:uFill>
                            <a:solidFill>
                              <a:srgbClr val="000000"/>
                            </a:solidFill>
                          </a:uFill>
                          <a:latin typeface="Times New Roman"/>
                          <a:ea typeface="Times New Roman"/>
                          <a:cs typeface="Times New Roman"/>
                          <a:sym typeface="Times New Roman"/>
                        </a:rPr>
                        <a:t>0.032</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1800"/>
                      </a:pPr>
                      <a:r>
                        <a:rPr sz="800">
                          <a:uFill>
                            <a:solidFill>
                              <a:srgbClr val="000000"/>
                            </a:solidFill>
                          </a:uFill>
                          <a:latin typeface="Times New Roman"/>
                          <a:ea typeface="Times New Roman"/>
                          <a:cs typeface="Times New Roman"/>
                          <a:sym typeface="Times New Roman"/>
                        </a:rPr>
                        <a:t>0.150</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r>
              <a:tr h="177800">
                <a:tc>
                  <a:txBody>
                    <a:bodyPr/>
                    <a:lstStyle/>
                    <a:p>
                      <a:pPr algn="ctr" defTabSz="266700">
                        <a:lnSpc>
                          <a:spcPct val="150000"/>
                        </a:lnSpc>
                        <a:defRPr b="1" sz="800">
                          <a:uFill>
                            <a:solidFill>
                              <a:srgbClr val="000000"/>
                            </a:solidFill>
                          </a:uFill>
                          <a:latin typeface="Times New Roman"/>
                          <a:ea typeface="Times New Roman"/>
                          <a:cs typeface="Times New Roman"/>
                          <a:sym typeface="Times New Roman"/>
                        </a:defRPr>
                      </a:pPr>
                      <a:r>
                        <a:t>Nose-to-hand Distance in Graph (cm)</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5.80</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5.80</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5.80</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5.80</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5.80</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r>
              <a:tr h="177800">
                <a:tc>
                  <a:txBody>
                    <a:bodyPr/>
                    <a:lstStyle/>
                    <a:p>
                      <a:pPr algn="ctr" defTabSz="266700">
                        <a:lnSpc>
                          <a:spcPct val="150000"/>
                        </a:lnSpc>
                        <a:defRPr b="1" sz="800">
                          <a:uFill>
                            <a:solidFill>
                              <a:srgbClr val="000000"/>
                            </a:solidFill>
                          </a:uFill>
                          <a:latin typeface="Times New Roman"/>
                          <a:ea typeface="Times New Roman"/>
                          <a:cs typeface="Times New Roman"/>
                          <a:sym typeface="Times New Roman"/>
                        </a:defRPr>
                      </a:pPr>
                      <a:r>
                        <a:t>Known Horizontal Displacement of Sneeze Ejecta (cm)</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NA</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NA</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NA</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NA</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1050">
                          <a:uFill>
                            <a:solidFill>
                              <a:srgbClr val="000000"/>
                            </a:solidFill>
                          </a:uFill>
                        </a:defRPr>
                      </a:pPr>
                      <a:r>
                        <a:rPr sz="800">
                          <a:latin typeface="Times New Roman"/>
                          <a:ea typeface="Times New Roman"/>
                          <a:cs typeface="Times New Roman"/>
                          <a:sym typeface="Times New Roman"/>
                        </a:rPr>
                        <a:t>70.00</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r>
              <a:tr h="177800">
                <a:tc>
                  <a:txBody>
                    <a:bodyPr/>
                    <a:lstStyle/>
                    <a:p>
                      <a:pPr algn="ctr" defTabSz="266700">
                        <a:lnSpc>
                          <a:spcPct val="150000"/>
                        </a:lnSpc>
                        <a:defRPr b="1" sz="800">
                          <a:uFill>
                            <a:solidFill>
                              <a:srgbClr val="000000"/>
                            </a:solidFill>
                          </a:uFill>
                          <a:latin typeface="Times New Roman"/>
                          <a:ea typeface="Times New Roman"/>
                          <a:cs typeface="Times New Roman"/>
                          <a:sym typeface="Times New Roman"/>
                        </a:defRPr>
                      </a:pPr>
                      <a:r>
                        <a:t>Known Horizontal Displacement of Sneeze Ejecta in Graph (cm)</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NA</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NA</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NA</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NA</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13.0</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r>
              <a:tr h="177800">
                <a:tc>
                  <a:txBody>
                    <a:bodyPr/>
                    <a:lstStyle/>
                    <a:p>
                      <a:pPr algn="ctr" defTabSz="266700">
                        <a:lnSpc>
                          <a:spcPct val="150000"/>
                        </a:lnSpc>
                        <a:defRPr b="1" sz="800">
                          <a:uFill>
                            <a:solidFill>
                              <a:srgbClr val="000000"/>
                            </a:solidFill>
                          </a:uFill>
                          <a:latin typeface="Times New Roman"/>
                          <a:ea typeface="Times New Roman"/>
                          <a:cs typeface="Times New Roman"/>
                          <a:sym typeface="Times New Roman"/>
                        </a:defRPr>
                      </a:pPr>
                      <a:r>
                        <a:t>Ratio of Distance in Real Life to Distance in Graph</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NA</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NA</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NA</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NA</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5.39</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r>
              <a:tr h="177800">
                <a:tc>
                  <a:txBody>
                    <a:bodyPr/>
                    <a:lstStyle/>
                    <a:p>
                      <a:pPr algn="ctr" defTabSz="266700">
                        <a:lnSpc>
                          <a:spcPct val="150000"/>
                        </a:lnSpc>
                        <a:defRPr b="1" sz="800">
                          <a:uFill>
                            <a:solidFill>
                              <a:srgbClr val="000000"/>
                            </a:solidFill>
                          </a:uFill>
                          <a:latin typeface="Times New Roman"/>
                          <a:ea typeface="Times New Roman"/>
                          <a:cs typeface="Times New Roman"/>
                          <a:sym typeface="Times New Roman"/>
                        </a:defRPr>
                      </a:pPr>
                      <a:r>
                        <a:t>Nose-to-hand Distance (cm)</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31.2</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31.2</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31.2</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31.2</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31.2</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r>
              <a:tr h="177800">
                <a:tc>
                  <a:txBody>
                    <a:bodyPr/>
                    <a:lstStyle/>
                    <a:p>
                      <a:pPr algn="ctr" defTabSz="266700">
                        <a:lnSpc>
                          <a:spcPct val="150000"/>
                        </a:lnSpc>
                        <a:defRPr b="1" sz="800">
                          <a:uFill>
                            <a:solidFill>
                              <a:srgbClr val="000000"/>
                            </a:solidFill>
                          </a:uFill>
                          <a:latin typeface="Times New Roman"/>
                          <a:ea typeface="Times New Roman"/>
                          <a:cs typeface="Times New Roman"/>
                          <a:sym typeface="Times New Roman"/>
                        </a:defRPr>
                      </a:pPr>
                      <a:r>
                        <a:t>The Distance between the Center of Mass of the Cloud of Sneeze Ejecta and the Mouth in Graph (cm)</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0.28</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0.50</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0.95</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1.77</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6.80</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r>
              <a:tr h="177800">
                <a:tc>
                  <a:txBody>
                    <a:bodyPr/>
                    <a:lstStyle/>
                    <a:p>
                      <a:pPr algn="ctr" defTabSz="266700">
                        <a:lnSpc>
                          <a:spcPct val="150000"/>
                        </a:lnSpc>
                        <a:defRPr b="1" sz="800">
                          <a:uFill>
                            <a:solidFill>
                              <a:srgbClr val="000000"/>
                            </a:solidFill>
                          </a:uFill>
                          <a:latin typeface="Times New Roman"/>
                          <a:ea typeface="Times New Roman"/>
                          <a:cs typeface="Times New Roman"/>
                          <a:sym typeface="Times New Roman"/>
                        </a:defRPr>
                      </a:pPr>
                      <a:r>
                        <a:t>The Ratio of the Distance between the Center of Mass of the Cloud of Sneeze Ejecta and the Mouth in Graph to Nose-to-hand Distance in Graph</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1800"/>
                      </a:pPr>
                      <a:r>
                        <a:rPr sz="800">
                          <a:uFill>
                            <a:solidFill>
                              <a:srgbClr val="000000"/>
                            </a:solidFill>
                          </a:uFill>
                          <a:latin typeface="Times New Roman"/>
                          <a:ea typeface="Times New Roman"/>
                          <a:cs typeface="Times New Roman"/>
                          <a:sym typeface="Times New Roman"/>
                        </a:rPr>
                        <a:t>0.048</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1800"/>
                      </a:pPr>
                      <a:r>
                        <a:rPr sz="800">
                          <a:uFill>
                            <a:solidFill>
                              <a:srgbClr val="000000"/>
                            </a:solidFill>
                          </a:uFill>
                          <a:latin typeface="Times New Roman"/>
                          <a:ea typeface="Times New Roman"/>
                          <a:cs typeface="Times New Roman"/>
                          <a:sym typeface="Times New Roman"/>
                        </a:rPr>
                        <a:t>0.086</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1800"/>
                      </a:pPr>
                      <a:r>
                        <a:rPr sz="800">
                          <a:uFill>
                            <a:solidFill>
                              <a:srgbClr val="000000"/>
                            </a:solidFill>
                          </a:uFill>
                          <a:latin typeface="Times New Roman"/>
                          <a:ea typeface="Times New Roman"/>
                          <a:cs typeface="Times New Roman"/>
                          <a:sym typeface="Times New Roman"/>
                        </a:rPr>
                        <a:t>0.0164</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1800"/>
                      </a:pPr>
                      <a:r>
                        <a:rPr sz="800">
                          <a:uFill>
                            <a:solidFill>
                              <a:srgbClr val="000000"/>
                            </a:solidFill>
                          </a:uFill>
                          <a:latin typeface="Times New Roman"/>
                          <a:ea typeface="Times New Roman"/>
                          <a:cs typeface="Times New Roman"/>
                          <a:sym typeface="Times New Roman"/>
                        </a:rPr>
                        <a:t>0.0305</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1.17</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r>
              <a:tr h="177800">
                <a:tc>
                  <a:txBody>
                    <a:bodyPr/>
                    <a:lstStyle/>
                    <a:p>
                      <a:pPr algn="ctr" defTabSz="266700">
                        <a:lnSpc>
                          <a:spcPct val="150000"/>
                        </a:lnSpc>
                        <a:defRPr b="1" sz="800">
                          <a:uFill>
                            <a:solidFill>
                              <a:srgbClr val="000000"/>
                            </a:solidFill>
                          </a:uFill>
                          <a:latin typeface="Times New Roman"/>
                          <a:ea typeface="Times New Roman"/>
                          <a:cs typeface="Times New Roman"/>
                          <a:sym typeface="Times New Roman"/>
                        </a:defRPr>
                      </a:pPr>
                      <a:r>
                        <a:t>The Distance between the Center of Mass of the Cloud of Sneeze Ejecta and the Mouth (cm)</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1.50</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2.69</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5.12</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9.53</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1050">
                          <a:uFill>
                            <a:solidFill>
                              <a:srgbClr val="000000"/>
                            </a:solidFill>
                          </a:uFill>
                        </a:defRPr>
                      </a:pPr>
                      <a:r>
                        <a:rPr sz="800">
                          <a:latin typeface="Times New Roman"/>
                          <a:ea typeface="Times New Roman"/>
                          <a:cs typeface="Times New Roman"/>
                          <a:sym typeface="Times New Roman"/>
                        </a:rPr>
                        <a:t>36.60</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r>
              <a:tr h="177800">
                <a:tc>
                  <a:txBody>
                    <a:bodyPr/>
                    <a:lstStyle/>
                    <a:p>
                      <a:pPr algn="ctr" defTabSz="266700">
                        <a:lnSpc>
                          <a:spcPct val="150000"/>
                        </a:lnSpc>
                        <a:defRPr b="1" sz="800">
                          <a:uFill>
                            <a:solidFill>
                              <a:srgbClr val="000000"/>
                            </a:solidFill>
                          </a:uFill>
                          <a:latin typeface="Times New Roman"/>
                          <a:ea typeface="Times New Roman"/>
                          <a:cs typeface="Times New Roman"/>
                          <a:sym typeface="Times New Roman"/>
                        </a:defRPr>
                      </a:pPr>
                      <a:r>
                        <a:t>Thickness of the Cloud of Sneeze Ejecta in Graph – Measured by the Vertical Line Passing through the Center of Mass of the Cloud of Sneeze Ejecta (cm)</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0.19</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0.62</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1.11</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2.12</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5.45</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r>
              <a:tr h="177800">
                <a:tc>
                  <a:txBody>
                    <a:bodyPr/>
                    <a:lstStyle/>
                    <a:p>
                      <a:pPr algn="ctr" defTabSz="266700">
                        <a:lnSpc>
                          <a:spcPct val="150000"/>
                        </a:lnSpc>
                        <a:defRPr b="1" sz="800">
                          <a:uFill>
                            <a:solidFill>
                              <a:srgbClr val="000000"/>
                            </a:solidFill>
                          </a:uFill>
                          <a:latin typeface="Times New Roman"/>
                          <a:ea typeface="Times New Roman"/>
                          <a:cs typeface="Times New Roman"/>
                          <a:sym typeface="Times New Roman"/>
                        </a:defRPr>
                      </a:pPr>
                      <a:r>
                        <a:t>The Ratio of Thickness of the Cloud of Sneeze Ejecta in Graph to Nose-to-hand Distance in Graph</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0.033</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0.107</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0.191</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0.366</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0.94</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r>
              <a:tr h="177800">
                <a:tc>
                  <a:txBody>
                    <a:bodyPr/>
                    <a:lstStyle/>
                    <a:p>
                      <a:pPr algn="ctr" defTabSz="266700">
                        <a:lnSpc>
                          <a:spcPct val="150000"/>
                        </a:lnSpc>
                        <a:defRPr b="1" sz="800">
                          <a:uFill>
                            <a:solidFill>
                              <a:srgbClr val="000000"/>
                            </a:solidFill>
                          </a:uFill>
                          <a:latin typeface="Times New Roman"/>
                          <a:ea typeface="Times New Roman"/>
                          <a:cs typeface="Times New Roman"/>
                          <a:sym typeface="Times New Roman"/>
                        </a:defRPr>
                      </a:pPr>
                      <a:r>
                        <a:t>Thickness of th Cloud of Sneeze Ejecta (cm)</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1.03</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3.34</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5.96</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1800"/>
                      </a:pPr>
                      <a:r>
                        <a:rPr sz="800">
                          <a:uFill>
                            <a:solidFill>
                              <a:srgbClr val="000000"/>
                            </a:solidFill>
                          </a:uFill>
                          <a:latin typeface="Times New Roman"/>
                          <a:ea typeface="Times New Roman"/>
                          <a:cs typeface="Times New Roman"/>
                          <a:sym typeface="Times New Roman"/>
                        </a:rPr>
                        <a:t>11.4</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29.4</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r>
              <a:tr h="177800">
                <a:tc>
                  <a:txBody>
                    <a:bodyPr/>
                    <a:lstStyle/>
                    <a:p>
                      <a:pPr algn="ctr" defTabSz="266700">
                        <a:lnSpc>
                          <a:spcPct val="150000"/>
                        </a:lnSpc>
                        <a:defRPr b="1" sz="800">
                          <a:uFill>
                            <a:solidFill>
                              <a:srgbClr val="000000"/>
                            </a:solidFill>
                          </a:uFill>
                          <a:latin typeface="Times New Roman"/>
                          <a:ea typeface="Times New Roman"/>
                          <a:cs typeface="Times New Roman"/>
                          <a:sym typeface="Times New Roman"/>
                        </a:defRPr>
                      </a:pPr>
                      <a:r>
                        <a:t>Vertical Displacement of Sneeze Ejecta – Calculated by Dividing the Thickness of the Cloud of Sneeze Ejecta by 2 (cm)</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0.52</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1.67</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2.98</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5.72</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14.6</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r>
              <a:tr h="177800">
                <a:tc>
                  <a:txBody>
                    <a:bodyPr/>
                    <a:lstStyle/>
                    <a:p>
                      <a:pPr algn="ctr" defTabSz="266700">
                        <a:lnSpc>
                          <a:spcPct val="150000"/>
                        </a:lnSpc>
                        <a:defRPr b="1" sz="800">
                          <a:uFill>
                            <a:solidFill>
                              <a:srgbClr val="000000"/>
                            </a:solidFill>
                          </a:uFill>
                          <a:latin typeface="Times New Roman"/>
                          <a:ea typeface="Times New Roman"/>
                          <a:cs typeface="Times New Roman"/>
                          <a:sym typeface="Times New Roman"/>
                        </a:defRPr>
                      </a:pPr>
                      <a:r>
                        <a:t>Range (Angle) of the Cloud of Sneeze Ejecta ()</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50</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55</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64</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88</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sz="800">
                          <a:uFill>
                            <a:solidFill>
                              <a:srgbClr val="000000"/>
                            </a:solidFill>
                          </a:uFill>
                          <a:latin typeface="Times New Roman"/>
                          <a:ea typeface="Times New Roman"/>
                          <a:cs typeface="Times New Roman"/>
                          <a:sym typeface="Times New Roman"/>
                        </a:defRPr>
                      </a:pPr>
                      <a:r>
                        <a:t>94</a:t>
                      </a:r>
                    </a:p>
                  </a:txBody>
                  <a:tcPr marL="50800" marR="50800" marT="50800" marB="50800" anchor="ctr"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r>
            </a:tbl>
          </a:graphicData>
        </a:graphic>
      </p:graphicFrame>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82"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183" name="文本框 21"/>
          <p:cNvSpPr txBox="1"/>
          <p:nvPr/>
        </p:nvSpPr>
        <p:spPr>
          <a:xfrm>
            <a:off x="1008288" y="574843"/>
            <a:ext cx="10175424" cy="929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 — Two Methods to Interpret the Data from the Previous Paper</a:t>
            </a:r>
          </a:p>
        </p:txBody>
      </p:sp>
      <p:sp>
        <p:nvSpPr>
          <p:cNvPr id="184" name="stack-of-papers_156"/>
          <p:cNvSpPr/>
          <p:nvPr/>
        </p:nvSpPr>
        <p:spPr>
          <a:xfrm>
            <a:off x="352882" y="542026"/>
            <a:ext cx="609686" cy="5272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52" y="13361"/>
                </a:moveTo>
                <a:lnTo>
                  <a:pt x="21600" y="14628"/>
                </a:lnTo>
                <a:lnTo>
                  <a:pt x="10828" y="21600"/>
                </a:lnTo>
                <a:lnTo>
                  <a:pt x="0" y="14628"/>
                </a:lnTo>
                <a:lnTo>
                  <a:pt x="1248" y="13417"/>
                </a:lnTo>
                <a:lnTo>
                  <a:pt x="10828" y="19353"/>
                </a:lnTo>
                <a:close/>
                <a:moveTo>
                  <a:pt x="1248" y="9561"/>
                </a:moveTo>
                <a:lnTo>
                  <a:pt x="10828" y="15488"/>
                </a:lnTo>
                <a:lnTo>
                  <a:pt x="20352" y="9561"/>
                </a:lnTo>
                <a:lnTo>
                  <a:pt x="21600" y="10828"/>
                </a:lnTo>
                <a:lnTo>
                  <a:pt x="10828" y="17790"/>
                </a:lnTo>
                <a:lnTo>
                  <a:pt x="0" y="10828"/>
                </a:lnTo>
                <a:close/>
                <a:moveTo>
                  <a:pt x="10828" y="0"/>
                </a:moveTo>
                <a:lnTo>
                  <a:pt x="21600" y="6963"/>
                </a:lnTo>
                <a:lnTo>
                  <a:pt x="10828" y="13935"/>
                </a:lnTo>
                <a:lnTo>
                  <a:pt x="0" y="6963"/>
                </a:ln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185" name="文本框 14"/>
          <p:cNvSpPr txBox="1"/>
          <p:nvPr/>
        </p:nvSpPr>
        <p:spPr>
          <a:xfrm>
            <a:off x="4082313" y="2018493"/>
            <a:ext cx="6192204"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vl1pPr>
          </a:lstStyle>
          <a:p>
            <a:pPr/>
            <a:r>
              <a:t>Mathematical Regression (Cubic Polynomial)</a:t>
            </a:r>
          </a:p>
        </p:txBody>
      </p:sp>
      <p:grpSp>
        <p:nvGrpSpPr>
          <p:cNvPr id="188" name="矩形: 圆角 4"/>
          <p:cNvGrpSpPr/>
          <p:nvPr/>
        </p:nvGrpSpPr>
        <p:grpSpPr>
          <a:xfrm>
            <a:off x="1913063" y="2055468"/>
            <a:ext cx="1985170" cy="527296"/>
            <a:chOff x="0" y="0"/>
            <a:chExt cx="1985168" cy="527294"/>
          </a:xfrm>
        </p:grpSpPr>
        <p:sp>
          <p:nvSpPr>
            <p:cNvPr id="186" name="圆角矩形"/>
            <p:cNvSpPr/>
            <p:nvPr/>
          </p:nvSpPr>
          <p:spPr>
            <a:xfrm>
              <a:off x="0" y="0"/>
              <a:ext cx="1985169" cy="527295"/>
            </a:xfrm>
            <a:prstGeom prst="roundRect">
              <a:avLst>
                <a:gd name="adj" fmla="val 16667"/>
              </a:avLst>
            </a:prstGeom>
            <a:solidFill>
              <a:srgbClr val="D0CECE"/>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7" name="Method 1"/>
            <p:cNvSpPr txBox="1"/>
            <p:nvPr/>
          </p:nvSpPr>
          <p:spPr>
            <a:xfrm>
              <a:off x="71460" y="89433"/>
              <a:ext cx="1842250" cy="3484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FFFFFF"/>
                  </a:solidFill>
                  <a:latin typeface="Times New Roman"/>
                  <a:ea typeface="Times New Roman"/>
                  <a:cs typeface="Times New Roman"/>
                  <a:sym typeface="Times New Roman"/>
                </a:defRPr>
              </a:lvl1pPr>
            </a:lstStyle>
            <a:p>
              <a:pPr/>
              <a:r>
                <a:t>Method 1</a:t>
              </a:r>
            </a:p>
          </p:txBody>
        </p:sp>
      </p:grpSp>
      <p:grpSp>
        <p:nvGrpSpPr>
          <p:cNvPr id="191" name="矩形: 圆角 15"/>
          <p:cNvGrpSpPr/>
          <p:nvPr/>
        </p:nvGrpSpPr>
        <p:grpSpPr>
          <a:xfrm>
            <a:off x="1913063" y="2917766"/>
            <a:ext cx="1985170" cy="527296"/>
            <a:chOff x="0" y="0"/>
            <a:chExt cx="1985168" cy="527294"/>
          </a:xfrm>
        </p:grpSpPr>
        <p:sp>
          <p:nvSpPr>
            <p:cNvPr id="189" name="圆角矩形"/>
            <p:cNvSpPr/>
            <p:nvPr/>
          </p:nvSpPr>
          <p:spPr>
            <a:xfrm>
              <a:off x="0" y="0"/>
              <a:ext cx="1985169" cy="527295"/>
            </a:xfrm>
            <a:prstGeom prst="roundRect">
              <a:avLst>
                <a:gd name="adj" fmla="val 16667"/>
              </a:avLst>
            </a:prstGeom>
            <a:solidFill>
              <a:srgbClr val="D0CECE"/>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0" name="Method 2"/>
            <p:cNvSpPr txBox="1"/>
            <p:nvPr/>
          </p:nvSpPr>
          <p:spPr>
            <a:xfrm>
              <a:off x="71460" y="89433"/>
              <a:ext cx="1842250" cy="3484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FFFFFF"/>
                  </a:solidFill>
                  <a:latin typeface="Times New Roman"/>
                  <a:ea typeface="Times New Roman"/>
                  <a:cs typeface="Times New Roman"/>
                  <a:sym typeface="Times New Roman"/>
                </a:defRPr>
              </a:lvl1pPr>
            </a:lstStyle>
            <a:p>
              <a:pPr/>
              <a:r>
                <a:t>Method 2</a:t>
              </a:r>
            </a:p>
          </p:txBody>
        </p:sp>
      </p:grpSp>
      <p:sp>
        <p:nvSpPr>
          <p:cNvPr id="192" name="文本框 17"/>
          <p:cNvSpPr txBox="1"/>
          <p:nvPr/>
        </p:nvSpPr>
        <p:spPr>
          <a:xfrm>
            <a:off x="4082313" y="2992243"/>
            <a:ext cx="6008572"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vl1pPr>
          </a:lstStyle>
          <a:p>
            <a:pPr/>
            <a:r>
              <a:t>Python Regression (Coding)</a:t>
            </a:r>
          </a:p>
        </p:txBody>
      </p:sp>
      <p:pic>
        <p:nvPicPr>
          <p:cNvPr id="193" name="图片 23" descr="图片 23"/>
          <p:cNvPicPr>
            <a:picLocks noChangeAspect="1"/>
          </p:cNvPicPr>
          <p:nvPr/>
        </p:nvPicPr>
        <p:blipFill>
          <a:blip r:embed="rId2">
            <a:extLst/>
          </a:blip>
          <a:stretch>
            <a:fillRect/>
          </a:stretch>
        </p:blipFill>
        <p:spPr>
          <a:xfrm>
            <a:off x="0" y="4698779"/>
            <a:ext cx="12192000" cy="220144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95"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196"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197"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198" name="文本框 8"/>
          <p:cNvSpPr txBox="1"/>
          <p:nvPr/>
        </p:nvSpPr>
        <p:spPr>
          <a:xfrm>
            <a:off x="290318" y="1152259"/>
            <a:ext cx="1124231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Mathematical Regression — Analysis of the Original Data</a:t>
            </a:r>
          </a:p>
        </p:txBody>
      </p:sp>
      <p:pic>
        <p:nvPicPr>
          <p:cNvPr id="199" name="截屏2021-12-27 下午9.39.57.png" descr="截屏2021-12-27 下午9.39.57.png"/>
          <p:cNvPicPr>
            <a:picLocks noChangeAspect="1"/>
          </p:cNvPicPr>
          <p:nvPr/>
        </p:nvPicPr>
        <p:blipFill>
          <a:blip r:embed="rId2">
            <a:extLst/>
          </a:blip>
          <a:stretch>
            <a:fillRect/>
          </a:stretch>
        </p:blipFill>
        <p:spPr>
          <a:xfrm>
            <a:off x="2609896" y="1870065"/>
            <a:ext cx="6972208" cy="429362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01"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202"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203"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204" name="文本框 8"/>
          <p:cNvSpPr txBox="1"/>
          <p:nvPr/>
        </p:nvSpPr>
        <p:spPr>
          <a:xfrm>
            <a:off x="290318" y="1152259"/>
            <a:ext cx="1124231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Coding Regression — Resulting Polynomial Plot</a:t>
            </a:r>
          </a:p>
        </p:txBody>
      </p:sp>
      <p:pic>
        <p:nvPicPr>
          <p:cNvPr id="205" name="Picture 5" descr="Picture 5"/>
          <p:cNvPicPr>
            <a:picLocks noChangeAspect="1"/>
          </p:cNvPicPr>
          <p:nvPr/>
        </p:nvPicPr>
        <p:blipFill>
          <a:blip r:embed="rId2">
            <a:extLst/>
          </a:blip>
          <a:stretch>
            <a:fillRect/>
          </a:stretch>
        </p:blipFill>
        <p:spPr>
          <a:xfrm>
            <a:off x="861643" y="2053637"/>
            <a:ext cx="10468714" cy="3989764"/>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07"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208"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209"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210" name="文本框 8"/>
          <p:cNvSpPr txBox="1"/>
          <p:nvPr/>
        </p:nvSpPr>
        <p:spPr>
          <a:xfrm>
            <a:off x="290318" y="1152259"/>
            <a:ext cx="1124231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Coding Regression — Final Result</a:t>
            </a:r>
          </a:p>
        </p:txBody>
      </p:sp>
      <p:graphicFrame>
        <p:nvGraphicFramePr>
          <p:cNvPr id="211" name="表格"/>
          <p:cNvGraphicFramePr/>
          <p:nvPr/>
        </p:nvGraphicFramePr>
        <p:xfrm>
          <a:off x="1681511" y="2223865"/>
          <a:ext cx="8835328" cy="305066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414488"/>
                <a:gridCol w="4414488"/>
              </a:tblGrid>
              <a:tr h="789937">
                <a:tc>
                  <a:txBody>
                    <a:bodyPr/>
                    <a:lstStyle/>
                    <a:p>
                      <a:pPr algn="ctr" defTabSz="266700">
                        <a:lnSpc>
                          <a:spcPct val="150000"/>
                        </a:lnSpc>
                        <a:defRPr b="1" sz="1000">
                          <a:uFill>
                            <a:solidFill>
                              <a:srgbClr val="000000"/>
                            </a:solidFill>
                          </a:uFill>
                          <a:latin typeface="Times New Roman"/>
                          <a:ea typeface="Times New Roman"/>
                          <a:cs typeface="Times New Roman"/>
                          <a:sym typeface="Times New Roman"/>
                        </a:defRPr>
                      </a:pPr>
                      <a:r>
                        <a:t>Horizontal Initial Velocity (cm/s)</a:t>
                      </a:r>
                    </a:p>
                  </a:txBody>
                  <a:tcPr marL="50800" marR="50800" marT="50800" marB="50800" anchor="t"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a:uFill>
                            <a:solidFill>
                              <a:srgbClr val="000000"/>
                            </a:solidFill>
                          </a:uFill>
                          <a:latin typeface="Times New Roman"/>
                          <a:ea typeface="Times New Roman"/>
                          <a:cs typeface="Times New Roman"/>
                          <a:sym typeface="Times New Roman"/>
                        </a:defRPr>
                      </a:pPr>
                      <a:r>
                        <a:rPr sz="1000"/>
                        <a:t>320</a:t>
                      </a:r>
                    </a:p>
                  </a:txBody>
                  <a:tcPr marL="50800" marR="50800" marT="50800" marB="50800" anchor="t"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r>
              <a:tr h="789937">
                <a:tc>
                  <a:txBody>
                    <a:bodyPr/>
                    <a:lstStyle/>
                    <a:p>
                      <a:pPr algn="ctr" defTabSz="266700">
                        <a:lnSpc>
                          <a:spcPct val="150000"/>
                        </a:lnSpc>
                        <a:defRPr b="1" sz="1000">
                          <a:uFill>
                            <a:solidFill>
                              <a:srgbClr val="000000"/>
                            </a:solidFill>
                          </a:uFill>
                          <a:latin typeface="Times New Roman"/>
                          <a:ea typeface="Times New Roman"/>
                          <a:cs typeface="Times New Roman"/>
                          <a:sym typeface="Times New Roman"/>
                        </a:defRPr>
                      </a:pPr>
                      <a:r>
                        <a:t>Vertical Initial Velocity (cm/s)</a:t>
                      </a:r>
                    </a:p>
                  </a:txBody>
                  <a:tcPr marL="50800" marR="50800" marT="50800" marB="50800" anchor="t"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c>
                  <a:txBody>
                    <a:bodyPr/>
                    <a:lstStyle/>
                    <a:p>
                      <a:pPr algn="ctr" defTabSz="266700">
                        <a:lnSpc>
                          <a:spcPct val="150000"/>
                        </a:lnSpc>
                        <a:defRPr>
                          <a:uFill>
                            <a:solidFill>
                              <a:srgbClr val="000000"/>
                            </a:solidFill>
                          </a:uFill>
                          <a:latin typeface="Times New Roman"/>
                          <a:ea typeface="Times New Roman"/>
                          <a:cs typeface="Times New Roman"/>
                          <a:sym typeface="Times New Roman"/>
                        </a:defRPr>
                      </a:pPr>
                      <a:r>
                        <a:rPr sz="1000"/>
                        <a:t>300</a:t>
                      </a:r>
                    </a:p>
                  </a:txBody>
                  <a:tcPr marL="50800" marR="50800" marT="50800" marB="50800" anchor="t"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solidFill>
                      <a:srgbClr val="F2F2F2"/>
                    </a:solidFill>
                  </a:tcPr>
                </a:tc>
              </a:tr>
              <a:tr h="1464435">
                <a:tc>
                  <a:txBody>
                    <a:bodyPr/>
                    <a:lstStyle/>
                    <a:p>
                      <a:pPr algn="ctr" defTabSz="266700">
                        <a:lnSpc>
                          <a:spcPct val="150000"/>
                        </a:lnSpc>
                        <a:defRPr b="1" sz="1000">
                          <a:uFill>
                            <a:solidFill>
                              <a:srgbClr val="000000"/>
                            </a:solidFill>
                          </a:uFill>
                          <a:latin typeface="Times New Roman"/>
                          <a:ea typeface="Times New Roman"/>
                          <a:cs typeface="Times New Roman"/>
                          <a:sym typeface="Times New Roman"/>
                        </a:defRPr>
                      </a:pPr>
                      <a:r>
                        <a:t>Angel between the Direction of Net Velocity and Horizontal Direction (˚C)</a:t>
                      </a:r>
                    </a:p>
                  </a:txBody>
                  <a:tcPr marL="50800" marR="50800" marT="50800" marB="50800" anchor="t"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c>
                  <a:txBody>
                    <a:bodyPr/>
                    <a:lstStyle/>
                    <a:p>
                      <a:pPr algn="ctr" defTabSz="266700">
                        <a:lnSpc>
                          <a:spcPct val="150000"/>
                        </a:lnSpc>
                        <a:defRPr>
                          <a:uFill>
                            <a:solidFill>
                              <a:srgbClr val="000000"/>
                            </a:solidFill>
                          </a:uFill>
                          <a:latin typeface="Times New Roman"/>
                          <a:ea typeface="Times New Roman"/>
                          <a:cs typeface="Times New Roman"/>
                          <a:sym typeface="Times New Roman"/>
                        </a:defRPr>
                      </a:pPr>
                      <a:r>
                        <a:rPr sz="1000"/>
                        <a:t>43.15</a:t>
                      </a:r>
                    </a:p>
                  </a:txBody>
                  <a:tcPr marL="50800" marR="50800" marT="50800" marB="50800" anchor="t" anchorCtr="0" horzOverflow="overflow">
                    <a:lnL w="6350">
                      <a:solidFill>
                        <a:srgbClr val="BFBFBF"/>
                      </a:solidFill>
                      <a:miter lim="400000"/>
                    </a:lnL>
                    <a:lnR w="6350">
                      <a:solidFill>
                        <a:srgbClr val="BFBFBF"/>
                      </a:solidFill>
                      <a:miter lim="400000"/>
                    </a:lnR>
                    <a:lnT w="6350">
                      <a:solidFill>
                        <a:srgbClr val="BFBFBF"/>
                      </a:solidFill>
                      <a:miter lim="400000"/>
                    </a:lnT>
                    <a:lnB w="6350">
                      <a:solidFill>
                        <a:srgbClr val="BFBFBF"/>
                      </a:solidFill>
                      <a:miter lim="400000"/>
                    </a:lnB>
                    <a:noFill/>
                  </a:tcPr>
                </a:tc>
              </a:tr>
            </a:tbl>
          </a:graphicData>
        </a:graphic>
      </p:graphicFrame>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13"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214"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215"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216" name="文本框 8"/>
          <p:cNvSpPr txBox="1"/>
          <p:nvPr/>
        </p:nvSpPr>
        <p:spPr>
          <a:xfrm>
            <a:off x="290318" y="1152259"/>
            <a:ext cx="11242310" cy="7642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Visualization of the Result — Curve showing the relationship between horizontal and vertical displacement</a:t>
            </a:r>
          </a:p>
        </p:txBody>
      </p:sp>
      <p:pic>
        <p:nvPicPr>
          <p:cNvPr id="217" name="WechatIMG160.png" descr="WechatIMG160.png"/>
          <p:cNvPicPr>
            <a:picLocks noChangeAspect="1"/>
          </p:cNvPicPr>
          <p:nvPr/>
        </p:nvPicPr>
        <p:blipFill>
          <a:blip r:embed="rId2">
            <a:extLst/>
          </a:blip>
          <a:stretch>
            <a:fillRect/>
          </a:stretch>
        </p:blipFill>
        <p:spPr>
          <a:xfrm>
            <a:off x="2759322" y="2408997"/>
            <a:ext cx="6673356" cy="3784458"/>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19"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220"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221"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222" name="文本框 8"/>
          <p:cNvSpPr txBox="1"/>
          <p:nvPr/>
        </p:nvSpPr>
        <p:spPr>
          <a:xfrm>
            <a:off x="290318" y="1152259"/>
            <a:ext cx="6582537"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Calculation with Mathematical Regression Result</a:t>
            </a:r>
          </a:p>
        </p:txBody>
      </p:sp>
      <p:sp>
        <p:nvSpPr>
          <p:cNvPr id="223" name=",  ,"/>
          <p:cNvSpPr txBox="1"/>
          <p:nvPr/>
        </p:nvSpPr>
        <p:spPr>
          <a:xfrm>
            <a:off x="3027758" y="1695303"/>
            <a:ext cx="6136484" cy="72213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2000"/>
            </a:pPr>
            <a14:m>
              <m:oMath>
                <m:sSub>
                  <m:e>
                    <m:r>
                      <a:rPr xmlns:a="http://schemas.openxmlformats.org/drawingml/2006/main" sz="2050" i="1">
                        <a:solidFill>
                          <a:srgbClr val="000000"/>
                        </a:solidFill>
                        <a:latin typeface="Cambria Math" panose="02040503050406030204" pitchFamily="18" charset="0"/>
                      </a:rPr>
                      <m:t>v</m:t>
                    </m:r>
                  </m:e>
                  <m:sub>
                    <m:sSub>
                      <m:e>
                        <m:r>
                          <a:rPr xmlns:a="http://schemas.openxmlformats.org/drawingml/2006/main" sz="2050" i="1">
                            <a:solidFill>
                              <a:srgbClr val="000000"/>
                            </a:solidFill>
                            <a:latin typeface="Cambria Math" panose="02040503050406030204" pitchFamily="18" charset="0"/>
                          </a:rPr>
                          <m:t>x</m:t>
                        </m:r>
                      </m:e>
                      <m:sub>
                        <m:r>
                          <a:rPr xmlns:a="http://schemas.openxmlformats.org/drawingml/2006/main" sz="2050" i="1">
                            <a:solidFill>
                              <a:srgbClr val="000000"/>
                            </a:solidFill>
                            <a:latin typeface="Cambria Math" panose="02040503050406030204" pitchFamily="18" charset="0"/>
                          </a:rPr>
                          <m:t>0</m:t>
                        </m:r>
                      </m:sub>
                    </m:sSub>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1.92</m:t>
                </m:r>
                <m:r>
                  <m:rPr>
                    <m:nor/>
                  </m:rPr>
                  <a:rPr xmlns:a="http://schemas.openxmlformats.org/drawingml/2006/main" sz="2050" i="1">
                    <a:solidFill>
                      <a:srgbClr val="000000"/>
                    </a:solidFill>
                    <a:latin typeface="Cambria Math" panose="02040503050406030204" pitchFamily="18" charset="0"/>
                  </a:rPr>
                  <m:t>m/s</m:t>
                </m:r>
              </m:oMath>
            </a14:m>
            <a:r>
              <a:rPr>
                <a:uFill>
                  <a:solidFill>
                    <a:srgbClr val="000000"/>
                  </a:solidFill>
                </a:uFill>
                <a:latin typeface="Times New Roman"/>
                <a:ea typeface="Times New Roman"/>
                <a:cs typeface="Times New Roman"/>
                <a:sym typeface="Times New Roman"/>
              </a:rPr>
              <a:t>, </a:t>
            </a:r>
            <a14:m>
              <m:oMath>
                <m:sSub>
                  <m:e>
                    <m:r>
                      <a:rPr xmlns:a="http://schemas.openxmlformats.org/drawingml/2006/main" sz="2050" i="1">
                        <a:solidFill>
                          <a:srgbClr val="000000"/>
                        </a:solidFill>
                        <a:latin typeface="Cambria Math" panose="02040503050406030204" pitchFamily="18" charset="0"/>
                      </a:rPr>
                      <m:t>v</m:t>
                    </m:r>
                  </m:e>
                  <m:sub>
                    <m:sSub>
                      <m:e>
                        <m:r>
                          <a:rPr xmlns:a="http://schemas.openxmlformats.org/drawingml/2006/main" sz="2050" i="1">
                            <a:solidFill>
                              <a:srgbClr val="000000"/>
                            </a:solidFill>
                            <a:latin typeface="Cambria Math" panose="02040503050406030204" pitchFamily="18" charset="0"/>
                          </a:rPr>
                          <m:t>y</m:t>
                        </m:r>
                      </m:e>
                      <m:sub>
                        <m:r>
                          <a:rPr xmlns:a="http://schemas.openxmlformats.org/drawingml/2006/main" sz="2050" i="1">
                            <a:solidFill>
                              <a:srgbClr val="000000"/>
                            </a:solidFill>
                            <a:latin typeface="Cambria Math" panose="02040503050406030204" pitchFamily="18" charset="0"/>
                          </a:rPr>
                          <m:t>0</m:t>
                        </m:r>
                      </m:sub>
                    </m:sSub>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0.69</m:t>
                </m:r>
                <m:r>
                  <m:rPr>
                    <m:nor/>
                  </m:rPr>
                  <a:rPr xmlns:a="http://schemas.openxmlformats.org/drawingml/2006/main" sz="2050" i="1">
                    <a:solidFill>
                      <a:srgbClr val="000000"/>
                    </a:solidFill>
                    <a:latin typeface="Cambria Math" panose="02040503050406030204" pitchFamily="18" charset="0"/>
                  </a:rPr>
                  <m:t>m/s</m:t>
                </m:r>
              </m:oMath>
            </a14:m>
            <a:r>
              <a:rPr>
                <a:uFill>
                  <a:solidFill>
                    <a:srgbClr val="000000"/>
                  </a:solidFill>
                </a:uFill>
                <a:latin typeface="Times New Roman"/>
                <a:ea typeface="Times New Roman"/>
                <a:cs typeface="Times New Roman"/>
                <a:sym typeface="Times New Roman"/>
              </a:rPr>
              <a:t>, </a:t>
            </a:r>
            <a14:m>
              <m:oMath>
                <m:r>
                  <a:rPr xmlns:a="http://schemas.openxmlformats.org/drawingml/2006/main" sz="2050" i="1">
                    <a:solidFill>
                      <a:srgbClr val="000000"/>
                    </a:solidFill>
                    <a:latin typeface="Cambria Math" panose="02040503050406030204" pitchFamily="18" charset="0"/>
                  </a:rPr>
                  <m:t>β</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1.683</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2</m:t>
                    </m:r>
                  </m:sup>
                </m:sSup>
                <m:f>
                  <m:fPr>
                    <m:ctrlPr>
                      <a:rPr xmlns:a="http://schemas.openxmlformats.org/drawingml/2006/main" sz="2050" i="1">
                        <a:solidFill>
                          <a:srgbClr val="000000"/>
                        </a:solidFill>
                        <a:latin typeface="Cambria Math" panose="02040503050406030204" pitchFamily="18" charset="0"/>
                      </a:rPr>
                    </m:ctrlPr>
                    <m:type m:val="bar"/>
                  </m:fPr>
                  <m:num>
                    <m:r>
                      <m:rPr>
                        <m:nor/>
                      </m:rPr>
                      <a:rPr xmlns:a="http://schemas.openxmlformats.org/drawingml/2006/main" sz="2050" i="1">
                        <a:solidFill>
                          <a:srgbClr val="000000"/>
                        </a:solidFill>
                        <a:latin typeface="Cambria Math" panose="02040503050406030204" pitchFamily="18" charset="0"/>
                      </a:rPr>
                      <m:t>Pa⋅s⋅</m:t>
                    </m:r>
                    <m:sSup>
                      <m:e>
                        <m:r>
                          <m:rPr>
                            <m:nor/>
                          </m:rPr>
                          <a:rPr xmlns:a="http://schemas.openxmlformats.org/drawingml/2006/main" sz="2050" i="1">
                            <a:solidFill>
                              <a:srgbClr val="000000"/>
                            </a:solidFill>
                            <a:latin typeface="Cambria Math" panose="02040503050406030204" pitchFamily="18" charset="0"/>
                          </a:rPr>
                          <m:t>m</m:t>
                        </m:r>
                      </m:e>
                      <m:sup>
                        <m:r>
                          <a:rPr xmlns:a="http://schemas.openxmlformats.org/drawingml/2006/main" sz="2050" i="1">
                            <a:solidFill>
                              <a:srgbClr val="000000"/>
                            </a:solidFill>
                            <a:latin typeface="Cambria Math" panose="02040503050406030204" pitchFamily="18" charset="0"/>
                          </a:rPr>
                          <m:t>2</m:t>
                        </m:r>
                      </m:sup>
                    </m:sSup>
                  </m:num>
                  <m:den>
                    <m:r>
                      <m:rPr>
                        <m:nor/>
                      </m:rPr>
                      <a:rPr xmlns:a="http://schemas.openxmlformats.org/drawingml/2006/main" sz="2050" i="1">
                        <a:solidFill>
                          <a:srgbClr val="000000"/>
                        </a:solidFill>
                        <a:latin typeface="Cambria Math" panose="02040503050406030204" pitchFamily="18" charset="0"/>
                      </a:rPr>
                      <m:t>kg</m:t>
                    </m:r>
                  </m:den>
                </m:f>
              </m:oMath>
            </a14:m>
          </a:p>
        </p:txBody>
      </p:sp>
      <p:sp>
        <p:nvSpPr>
          <p:cNvPr id="224" name="线条"/>
          <p:cNvSpPr/>
          <p:nvPr/>
        </p:nvSpPr>
        <p:spPr>
          <a:xfrm>
            <a:off x="6095999" y="2539085"/>
            <a:ext cx="1" cy="510541"/>
          </a:xfrm>
          <a:prstGeom prst="line">
            <a:avLst/>
          </a:prstGeom>
          <a:ln w="12700">
            <a:solidFill>
              <a:schemeClr val="accent1"/>
            </a:solidFill>
            <a:miter/>
            <a:tailEnd type="triangle"/>
          </a:ln>
        </p:spPr>
        <p:txBody>
          <a:bodyPr lIns="45719" rIns="45719"/>
          <a:lstStyle/>
          <a:p>
            <a:pPr/>
          </a:p>
        </p:txBody>
      </p:sp>
      <p:sp>
        <p:nvSpPr>
          <p:cNvPr id="225" name="文本"/>
          <p:cNvSpPr txBox="1"/>
          <p:nvPr/>
        </p:nvSpPr>
        <p:spPr>
          <a:xfrm>
            <a:off x="2254177" y="3412293"/>
            <a:ext cx="7683646" cy="755683"/>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sz="2000"/>
            </a:lvl1pPr>
          </a:lstStyle>
          <a:p>
            <a:pPr/>
            <a14:m>
              <m:oMathPara>
                <m:oMathParaPr>
                  <m:jc m:val="center"/>
                </m:oMathParaPr>
                <m:oMath>
                  <m:r>
                    <a:rPr xmlns:a="http://schemas.openxmlformats.org/drawingml/2006/main" sz="2050" i="1">
                      <a:solidFill>
                        <a:srgbClr val="000000"/>
                      </a:solidFill>
                      <a:latin typeface="Cambria Math" panose="02040503050406030204" pitchFamily="18" charset="0"/>
                    </a:rPr>
                    <m:t>y</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3.462</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4</m:t>
                      </m:r>
                    </m:sup>
                  </m:sSup>
                  <m:func>
                    <m:funcPr>
                      <m:ctrlPr>
                        <a:rPr xmlns:a="http://schemas.openxmlformats.org/drawingml/2006/main" sz="2050" i="1">
                          <a:solidFill>
                            <a:srgbClr val="000000"/>
                          </a:solidFill>
                          <a:latin typeface="Cambria Math" panose="02040503050406030204" pitchFamily="18" charset="0"/>
                        </a:rPr>
                      </m:ctrlPr>
                    </m:funcPr>
                    <m:fName>
                      <m:r>
                        <a:rPr xmlns:a="http://schemas.openxmlformats.org/drawingml/2006/main" sz="2050" i="1">
                          <a:solidFill>
                            <a:srgbClr val="000000"/>
                          </a:solidFill>
                          <a:latin typeface="Cambria Math" panose="02040503050406030204" pitchFamily="18" charset="0"/>
                        </a:rPr>
                        <m:t>ln</m:t>
                      </m:r>
                    </m:fName>
                    <m:e>
                      <m:d>
                        <m:dPr>
                          <m:ctrlPr>
                            <a:rPr xmlns:a="http://schemas.openxmlformats.org/drawingml/2006/main" sz="2050" i="1">
                              <a:solidFill>
                                <a:srgbClr val="000000"/>
                              </a:solidFill>
                              <a:latin typeface="Cambria Math" panose="02040503050406030204" pitchFamily="18" charset="0"/>
                            </a:rPr>
                          </m:ctrlPr>
                        </m:dPr>
                        <m:e>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1</m:t>
                              </m:r>
                            </m:num>
                            <m:den>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8.7656</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3</m:t>
                                  </m:r>
                                </m:sup>
                              </m:sSup>
                              <m:r>
                                <a:rPr xmlns:a="http://schemas.openxmlformats.org/drawingml/2006/main" sz="2050" i="1">
                                  <a:solidFill>
                                    <a:srgbClr val="000000"/>
                                  </a:solidFill>
                                  <a:latin typeface="Cambria Math" panose="02040503050406030204" pitchFamily="18" charset="0"/>
                                </a:rPr>
                                <m:t>x</m:t>
                              </m:r>
                            </m:den>
                          </m:f>
                        </m:e>
                      </m:d>
                    </m:e>
                  </m:func>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3.035</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2</m:t>
                      </m:r>
                    </m:sup>
                  </m:sSup>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0.359</m:t>
                  </m:r>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ℎ</m:t>
                  </m:r>
                </m:oMath>
              </m:oMathPara>
            </a14:m>
          </a:p>
        </p:txBody>
      </p:sp>
      <p:sp>
        <p:nvSpPr>
          <p:cNvPr id="226" name="线条"/>
          <p:cNvSpPr/>
          <p:nvPr/>
        </p:nvSpPr>
        <p:spPr>
          <a:xfrm>
            <a:off x="6095999" y="4530643"/>
            <a:ext cx="1" cy="510541"/>
          </a:xfrm>
          <a:prstGeom prst="line">
            <a:avLst/>
          </a:prstGeom>
          <a:ln w="12700">
            <a:solidFill>
              <a:schemeClr val="accent1"/>
            </a:solidFill>
            <a:miter/>
            <a:tailEnd type="triangle"/>
          </a:ln>
        </p:spPr>
        <p:txBody>
          <a:bodyPr lIns="45719" rIns="45719"/>
          <a:lstStyle/>
          <a:p>
            <a:pPr/>
          </a:p>
        </p:txBody>
      </p:sp>
      <p:sp>
        <p:nvSpPr>
          <p:cNvPr id="227" name="文本"/>
          <p:cNvSpPr txBox="1"/>
          <p:nvPr/>
        </p:nvSpPr>
        <p:spPr>
          <a:xfrm>
            <a:off x="1706151" y="5401888"/>
            <a:ext cx="8779698" cy="755682"/>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sz="2000"/>
            </a:lvl1pPr>
          </a:lstStyle>
          <a:p>
            <a:pPr/>
            <a14:m>
              <m:oMathPara>
                <m:oMathParaPr>
                  <m:jc m:val="center"/>
                </m:oMathParaPr>
                <m:oMath>
                  <m:r>
                    <a:rPr xmlns:a="http://schemas.openxmlformats.org/drawingml/2006/main" sz="2050" i="1">
                      <a:solidFill>
                        <a:srgbClr val="000000"/>
                      </a:solidFill>
                      <a:latin typeface="Cambria Math" panose="02040503050406030204" pitchFamily="18" charset="0"/>
                    </a:rPr>
                    <m:t>3.462</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4</m:t>
                      </m:r>
                    </m:sup>
                  </m:sSup>
                  <m:func>
                    <m:funcPr>
                      <m:ctrlPr>
                        <a:rPr xmlns:a="http://schemas.openxmlformats.org/drawingml/2006/main" sz="2050" i="1">
                          <a:solidFill>
                            <a:srgbClr val="000000"/>
                          </a:solidFill>
                          <a:latin typeface="Cambria Math" panose="02040503050406030204" pitchFamily="18" charset="0"/>
                        </a:rPr>
                      </m:ctrlPr>
                    </m:funcPr>
                    <m:fName>
                      <m:r>
                        <a:rPr xmlns:a="http://schemas.openxmlformats.org/drawingml/2006/main" sz="2050" i="1">
                          <a:solidFill>
                            <a:srgbClr val="000000"/>
                          </a:solidFill>
                          <a:latin typeface="Cambria Math" panose="02040503050406030204" pitchFamily="18" charset="0"/>
                        </a:rPr>
                        <m:t>ln</m:t>
                      </m:r>
                    </m:fName>
                    <m:e>
                      <m:d>
                        <m:dPr>
                          <m:ctrlPr>
                            <a:rPr xmlns:a="http://schemas.openxmlformats.org/drawingml/2006/main" sz="2050" i="1">
                              <a:solidFill>
                                <a:srgbClr val="000000"/>
                              </a:solidFill>
                              <a:latin typeface="Cambria Math" panose="02040503050406030204" pitchFamily="18" charset="0"/>
                            </a:rPr>
                          </m:ctrlPr>
                        </m:dPr>
                        <m:e>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1</m:t>
                              </m:r>
                            </m:num>
                            <m:den>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8.7656</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3</m:t>
                                  </m:r>
                                </m:sup>
                              </m:sSup>
                              <m:r>
                                <a:rPr xmlns:a="http://schemas.openxmlformats.org/drawingml/2006/main" sz="2050" i="1">
                                  <a:solidFill>
                                    <a:srgbClr val="000000"/>
                                  </a:solidFill>
                                  <a:latin typeface="Cambria Math" panose="02040503050406030204" pitchFamily="18" charset="0"/>
                                </a:rPr>
                                <m:t>x</m:t>
                              </m:r>
                            </m:den>
                          </m:f>
                        </m:e>
                      </m:d>
                    </m:e>
                  </m:func>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3.035</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2</m:t>
                      </m:r>
                    </m:sup>
                  </m:sSup>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0.359</m:t>
                  </m:r>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0.24</m:t>
                  </m:r>
                  <m:r>
                    <m:rPr>
                      <m:nor/>
                    </m:rPr>
                    <a:rPr xmlns:a="http://schemas.openxmlformats.org/drawingml/2006/main" sz="2050" i="1">
                      <a:solidFill>
                        <a:srgbClr val="000000"/>
                      </a:solidFill>
                      <a:latin typeface="Cambria Math" panose="02040503050406030204" pitchFamily="18" charset="0"/>
                    </a:rPr>
                    <m:t>m</m:t>
                  </m:r>
                </m:oMath>
              </m:oMathPara>
            </a14: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97"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grpSp>
        <p:nvGrpSpPr>
          <p:cNvPr id="100" name="组合 14"/>
          <p:cNvGrpSpPr/>
          <p:nvPr/>
        </p:nvGrpSpPr>
        <p:grpSpPr>
          <a:xfrm>
            <a:off x="286327" y="1818119"/>
            <a:ext cx="5557616" cy="3514173"/>
            <a:chOff x="0" y="0"/>
            <a:chExt cx="5557614" cy="3514172"/>
          </a:xfrm>
        </p:grpSpPr>
        <p:pic>
          <p:nvPicPr>
            <p:cNvPr id="98" name="图片 7" descr="图片 7"/>
            <p:cNvPicPr>
              <a:picLocks noChangeAspect="1"/>
            </p:cNvPicPr>
            <p:nvPr/>
          </p:nvPicPr>
          <p:blipFill>
            <a:blip r:embed="rId2">
              <a:extLst/>
            </a:blip>
            <a:stretch>
              <a:fillRect/>
            </a:stretch>
          </p:blipFill>
          <p:spPr>
            <a:xfrm>
              <a:off x="0" y="446479"/>
              <a:ext cx="5557615" cy="3067694"/>
            </a:xfrm>
            <a:prstGeom prst="rect">
              <a:avLst/>
            </a:prstGeom>
            <a:ln w="12700" cap="flat">
              <a:noFill/>
              <a:miter lim="400000"/>
            </a:ln>
            <a:effectLst/>
          </p:spPr>
        </p:pic>
        <p:sp>
          <p:nvSpPr>
            <p:cNvPr id="99" name="文本框 8"/>
            <p:cNvSpPr txBox="1"/>
            <p:nvPr/>
          </p:nvSpPr>
          <p:spPr>
            <a:xfrm>
              <a:off x="21" y="0"/>
              <a:ext cx="4961823" cy="370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a:lvl1pPr>
            </a:lstStyle>
            <a:p>
              <a:pPr/>
              <a:r>
                <a:t>CUMULATIVE CASES OVER TIME</a:t>
              </a:r>
            </a:p>
          </p:txBody>
        </p:sp>
      </p:grpSp>
      <p:grpSp>
        <p:nvGrpSpPr>
          <p:cNvPr id="103" name="组合 13"/>
          <p:cNvGrpSpPr/>
          <p:nvPr/>
        </p:nvGrpSpPr>
        <p:grpSpPr>
          <a:xfrm>
            <a:off x="6215703" y="1792107"/>
            <a:ext cx="5791577" cy="3816205"/>
            <a:chOff x="0" y="0"/>
            <a:chExt cx="5791575" cy="3816202"/>
          </a:xfrm>
        </p:grpSpPr>
        <p:pic>
          <p:nvPicPr>
            <p:cNvPr id="101" name="图片 11" descr="图片 11"/>
            <p:cNvPicPr>
              <a:picLocks noChangeAspect="1"/>
            </p:cNvPicPr>
            <p:nvPr/>
          </p:nvPicPr>
          <p:blipFill>
            <a:blip r:embed="rId3">
              <a:extLst/>
            </a:blip>
            <a:stretch>
              <a:fillRect/>
            </a:stretch>
          </p:blipFill>
          <p:spPr>
            <a:xfrm>
              <a:off x="0" y="196468"/>
              <a:ext cx="5791576" cy="3619735"/>
            </a:xfrm>
            <a:prstGeom prst="rect">
              <a:avLst/>
            </a:prstGeom>
            <a:ln w="12700" cap="flat">
              <a:noFill/>
              <a:miter lim="400000"/>
            </a:ln>
            <a:effectLst/>
          </p:spPr>
        </p:pic>
        <p:sp>
          <p:nvSpPr>
            <p:cNvPr id="102" name="文本框 12"/>
            <p:cNvSpPr txBox="1"/>
            <p:nvPr/>
          </p:nvSpPr>
          <p:spPr>
            <a:xfrm>
              <a:off x="245158" y="0"/>
              <a:ext cx="4961823"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a:lvl1pPr>
            </a:lstStyle>
            <a:p>
              <a:pPr/>
              <a:r>
                <a:t>CUMULATIVE CASES BY DATE</a:t>
              </a:r>
            </a:p>
          </p:txBody>
        </p:sp>
      </p:grpSp>
      <p:grpSp>
        <p:nvGrpSpPr>
          <p:cNvPr id="106" name="组合 17"/>
          <p:cNvGrpSpPr/>
          <p:nvPr/>
        </p:nvGrpSpPr>
        <p:grpSpPr>
          <a:xfrm>
            <a:off x="264693" y="463729"/>
            <a:ext cx="3960798" cy="929641"/>
            <a:chOff x="0" y="0"/>
            <a:chExt cx="3960796" cy="929639"/>
          </a:xfrm>
        </p:grpSpPr>
        <p:sp>
          <p:nvSpPr>
            <p:cNvPr id="104" name="skip_153777"/>
            <p:cNvSpPr/>
            <p:nvPr/>
          </p:nvSpPr>
          <p:spPr>
            <a:xfrm>
              <a:off x="0" y="111190"/>
              <a:ext cx="609685" cy="608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00" y="10800"/>
                  </a:moveTo>
                  <a:lnTo>
                    <a:pt x="16200" y="15218"/>
                  </a:lnTo>
                  <a:cubicBezTo>
                    <a:pt x="16200" y="15758"/>
                    <a:pt x="15758" y="16200"/>
                    <a:pt x="15218" y="16200"/>
                  </a:cubicBezTo>
                  <a:cubicBezTo>
                    <a:pt x="14678" y="16200"/>
                    <a:pt x="14236" y="15758"/>
                    <a:pt x="14236" y="15218"/>
                  </a:cubicBezTo>
                  <a:lnTo>
                    <a:pt x="14236" y="13171"/>
                  </a:lnTo>
                  <a:lnTo>
                    <a:pt x="11492" y="15910"/>
                  </a:lnTo>
                  <a:cubicBezTo>
                    <a:pt x="11306" y="16102"/>
                    <a:pt x="11055" y="16200"/>
                    <a:pt x="10800" y="16200"/>
                  </a:cubicBezTo>
                  <a:cubicBezTo>
                    <a:pt x="10672" y="16200"/>
                    <a:pt x="10545" y="16175"/>
                    <a:pt x="10422" y="16126"/>
                  </a:cubicBezTo>
                  <a:cubicBezTo>
                    <a:pt x="10059" y="15974"/>
                    <a:pt x="9818" y="15616"/>
                    <a:pt x="9818" y="15218"/>
                  </a:cubicBezTo>
                  <a:lnTo>
                    <a:pt x="9818" y="13171"/>
                  </a:lnTo>
                  <a:lnTo>
                    <a:pt x="7074" y="15910"/>
                  </a:lnTo>
                  <a:cubicBezTo>
                    <a:pt x="6887" y="16102"/>
                    <a:pt x="6637" y="16200"/>
                    <a:pt x="6382" y="16200"/>
                  </a:cubicBezTo>
                  <a:cubicBezTo>
                    <a:pt x="6254" y="16200"/>
                    <a:pt x="6127" y="16175"/>
                    <a:pt x="6004" y="16126"/>
                  </a:cubicBezTo>
                  <a:cubicBezTo>
                    <a:pt x="5641" y="15974"/>
                    <a:pt x="5400" y="15616"/>
                    <a:pt x="5400" y="15218"/>
                  </a:cubicBezTo>
                  <a:lnTo>
                    <a:pt x="5400" y="6382"/>
                  </a:lnTo>
                  <a:cubicBezTo>
                    <a:pt x="5400" y="5984"/>
                    <a:pt x="5641" y="5626"/>
                    <a:pt x="6004" y="5474"/>
                  </a:cubicBezTo>
                  <a:cubicBezTo>
                    <a:pt x="6372" y="5321"/>
                    <a:pt x="6794" y="5405"/>
                    <a:pt x="7074" y="5690"/>
                  </a:cubicBezTo>
                  <a:lnTo>
                    <a:pt x="9818" y="8429"/>
                  </a:lnTo>
                  <a:lnTo>
                    <a:pt x="9818" y="6382"/>
                  </a:lnTo>
                  <a:cubicBezTo>
                    <a:pt x="9818" y="5984"/>
                    <a:pt x="10059" y="5626"/>
                    <a:pt x="10422" y="5474"/>
                  </a:cubicBezTo>
                  <a:cubicBezTo>
                    <a:pt x="10790" y="5321"/>
                    <a:pt x="11212" y="5405"/>
                    <a:pt x="11492" y="5690"/>
                  </a:cubicBezTo>
                  <a:lnTo>
                    <a:pt x="14236" y="8429"/>
                  </a:lnTo>
                  <a:lnTo>
                    <a:pt x="14236" y="6382"/>
                  </a:lnTo>
                  <a:cubicBezTo>
                    <a:pt x="14236" y="5842"/>
                    <a:pt x="14678" y="5400"/>
                    <a:pt x="15218" y="5400"/>
                  </a:cubicBezTo>
                  <a:cubicBezTo>
                    <a:pt x="15758" y="5400"/>
                    <a:pt x="16200" y="5842"/>
                    <a:pt x="16200" y="6382"/>
                  </a:cubicBezTo>
                  <a:lnTo>
                    <a:pt x="16200" y="10800"/>
                  </a:lnTo>
                  <a:close/>
                </a:path>
              </a:pathLst>
            </a:custGeom>
            <a:solidFill>
              <a:srgbClr val="595959"/>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05" name="文本框 16"/>
            <p:cNvSpPr txBox="1"/>
            <p:nvPr/>
          </p:nvSpPr>
          <p:spPr>
            <a:xfrm>
              <a:off x="715564" y="0"/>
              <a:ext cx="3245233" cy="9296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2400">
                  <a:latin typeface="Arial Black"/>
                  <a:ea typeface="Arial Black"/>
                  <a:cs typeface="Arial Black"/>
                  <a:sym typeface="Arial Black"/>
                </a:defRPr>
              </a:pPr>
              <a:r>
                <a:t>CRITICAL TRENDS</a:t>
              </a:r>
            </a:p>
            <a:p>
              <a:pPr>
                <a:defRPr sz="2400">
                  <a:latin typeface="Arial Black"/>
                  <a:ea typeface="Arial Black"/>
                  <a:cs typeface="Arial Black"/>
                  <a:sym typeface="Arial Black"/>
                </a:defRPr>
              </a:pPr>
              <a:r>
                <a:t>OF COVID-19</a:t>
              </a:r>
            </a:p>
          </p:txBody>
        </p:sp>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29"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230"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231"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232" name="文本框 8"/>
          <p:cNvSpPr txBox="1"/>
          <p:nvPr/>
        </p:nvSpPr>
        <p:spPr>
          <a:xfrm>
            <a:off x="290318" y="1152259"/>
            <a:ext cx="6582537"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Calculation with Computer Regression Result</a:t>
            </a:r>
          </a:p>
        </p:txBody>
      </p:sp>
      <p:sp>
        <p:nvSpPr>
          <p:cNvPr id="233" name=",  ,"/>
          <p:cNvSpPr txBox="1"/>
          <p:nvPr/>
        </p:nvSpPr>
        <p:spPr>
          <a:xfrm>
            <a:off x="3024319" y="1695303"/>
            <a:ext cx="6143362" cy="72213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2000"/>
            </a:pPr>
            <a14:m>
              <m:oMath>
                <m:sSub>
                  <m:e>
                    <m:r>
                      <a:rPr xmlns:a="http://schemas.openxmlformats.org/drawingml/2006/main" sz="2050" i="1">
                        <a:solidFill>
                          <a:srgbClr val="000000"/>
                        </a:solidFill>
                        <a:latin typeface="Cambria Math" panose="02040503050406030204" pitchFamily="18" charset="0"/>
                      </a:rPr>
                      <m:t>v</m:t>
                    </m:r>
                  </m:e>
                  <m:sub>
                    <m:sSub>
                      <m:e>
                        <m:r>
                          <a:rPr xmlns:a="http://schemas.openxmlformats.org/drawingml/2006/main" sz="2050" i="1">
                            <a:solidFill>
                              <a:srgbClr val="000000"/>
                            </a:solidFill>
                            <a:latin typeface="Cambria Math" panose="02040503050406030204" pitchFamily="18" charset="0"/>
                          </a:rPr>
                          <m:t>x</m:t>
                        </m:r>
                      </m:e>
                      <m:sub>
                        <m:r>
                          <a:rPr xmlns:a="http://schemas.openxmlformats.org/drawingml/2006/main" sz="2050" i="1">
                            <a:solidFill>
                              <a:srgbClr val="000000"/>
                            </a:solidFill>
                            <a:latin typeface="Cambria Math" panose="02040503050406030204" pitchFamily="18" charset="0"/>
                          </a:rPr>
                          <m:t>0</m:t>
                        </m:r>
                      </m:sub>
                    </m:sSub>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3.20</m:t>
                </m:r>
                <m:r>
                  <m:rPr>
                    <m:nor/>
                  </m:rPr>
                  <a:rPr xmlns:a="http://schemas.openxmlformats.org/drawingml/2006/main" sz="2050" i="1">
                    <a:solidFill>
                      <a:srgbClr val="000000"/>
                    </a:solidFill>
                    <a:latin typeface="Cambria Math" panose="02040503050406030204" pitchFamily="18" charset="0"/>
                  </a:rPr>
                  <m:t>m/s</m:t>
                </m:r>
              </m:oMath>
            </a14:m>
            <a:r>
              <a:rPr>
                <a:uFill>
                  <a:solidFill>
                    <a:srgbClr val="000000"/>
                  </a:solidFill>
                </a:uFill>
                <a:latin typeface="Times New Roman"/>
                <a:ea typeface="Times New Roman"/>
                <a:cs typeface="Times New Roman"/>
                <a:sym typeface="Times New Roman"/>
              </a:rPr>
              <a:t>, </a:t>
            </a:r>
            <a14:m>
              <m:oMath>
                <m:sSub>
                  <m:e>
                    <m:r>
                      <a:rPr xmlns:a="http://schemas.openxmlformats.org/drawingml/2006/main" sz="2050" i="1">
                        <a:solidFill>
                          <a:srgbClr val="000000"/>
                        </a:solidFill>
                        <a:latin typeface="Cambria Math" panose="02040503050406030204" pitchFamily="18" charset="0"/>
                      </a:rPr>
                      <m:t>v</m:t>
                    </m:r>
                  </m:e>
                  <m:sub>
                    <m:sSub>
                      <m:e>
                        <m:r>
                          <a:rPr xmlns:a="http://schemas.openxmlformats.org/drawingml/2006/main" sz="2050" i="1">
                            <a:solidFill>
                              <a:srgbClr val="000000"/>
                            </a:solidFill>
                            <a:latin typeface="Cambria Math" panose="02040503050406030204" pitchFamily="18" charset="0"/>
                          </a:rPr>
                          <m:t>y</m:t>
                        </m:r>
                      </m:e>
                      <m:sub>
                        <m:r>
                          <a:rPr xmlns:a="http://schemas.openxmlformats.org/drawingml/2006/main" sz="2050" i="1">
                            <a:solidFill>
                              <a:srgbClr val="000000"/>
                            </a:solidFill>
                            <a:latin typeface="Cambria Math" panose="02040503050406030204" pitchFamily="18" charset="0"/>
                          </a:rPr>
                          <m:t>0</m:t>
                        </m:r>
                      </m:sub>
                    </m:sSub>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3.00</m:t>
                </m:r>
                <m:r>
                  <m:rPr>
                    <m:nor/>
                  </m:rPr>
                  <a:rPr xmlns:a="http://schemas.openxmlformats.org/drawingml/2006/main" sz="2050" i="1">
                    <a:solidFill>
                      <a:srgbClr val="000000"/>
                    </a:solidFill>
                    <a:latin typeface="Cambria Math" panose="02040503050406030204" pitchFamily="18" charset="0"/>
                  </a:rPr>
                  <m:t>m/s</m:t>
                </m:r>
              </m:oMath>
            </a14:m>
            <a:r>
              <a:rPr>
                <a:uFill>
                  <a:solidFill>
                    <a:srgbClr val="000000"/>
                  </a:solidFill>
                </a:uFill>
                <a:latin typeface="Times New Roman"/>
                <a:ea typeface="Times New Roman"/>
                <a:cs typeface="Times New Roman"/>
                <a:sym typeface="Times New Roman"/>
              </a:rPr>
              <a:t>, </a:t>
            </a:r>
            <a14:m>
              <m:oMath>
                <m:r>
                  <a:rPr xmlns:a="http://schemas.openxmlformats.org/drawingml/2006/main" sz="2050" i="1">
                    <a:solidFill>
                      <a:srgbClr val="000000"/>
                    </a:solidFill>
                    <a:latin typeface="Cambria Math" panose="02040503050406030204" pitchFamily="18" charset="0"/>
                  </a:rPr>
                  <m:t>β</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1.683</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2</m:t>
                    </m:r>
                  </m:sup>
                </m:sSup>
                <m:f>
                  <m:fPr>
                    <m:ctrlPr>
                      <a:rPr xmlns:a="http://schemas.openxmlformats.org/drawingml/2006/main" sz="2050" i="1">
                        <a:solidFill>
                          <a:srgbClr val="000000"/>
                        </a:solidFill>
                        <a:latin typeface="Cambria Math" panose="02040503050406030204" pitchFamily="18" charset="0"/>
                      </a:rPr>
                    </m:ctrlPr>
                    <m:type m:val="bar"/>
                  </m:fPr>
                  <m:num>
                    <m:r>
                      <m:rPr>
                        <m:nor/>
                      </m:rPr>
                      <a:rPr xmlns:a="http://schemas.openxmlformats.org/drawingml/2006/main" sz="2050" i="1">
                        <a:solidFill>
                          <a:srgbClr val="000000"/>
                        </a:solidFill>
                        <a:latin typeface="Cambria Math" panose="02040503050406030204" pitchFamily="18" charset="0"/>
                      </a:rPr>
                      <m:t>Pa⋅s⋅</m:t>
                    </m:r>
                    <m:sSup>
                      <m:e>
                        <m:r>
                          <m:rPr>
                            <m:nor/>
                          </m:rPr>
                          <a:rPr xmlns:a="http://schemas.openxmlformats.org/drawingml/2006/main" sz="2050" i="1">
                            <a:solidFill>
                              <a:srgbClr val="000000"/>
                            </a:solidFill>
                            <a:latin typeface="Cambria Math" panose="02040503050406030204" pitchFamily="18" charset="0"/>
                          </a:rPr>
                          <m:t>m</m:t>
                        </m:r>
                      </m:e>
                      <m:sup>
                        <m:r>
                          <a:rPr xmlns:a="http://schemas.openxmlformats.org/drawingml/2006/main" sz="2050" i="1">
                            <a:solidFill>
                              <a:srgbClr val="000000"/>
                            </a:solidFill>
                            <a:latin typeface="Cambria Math" panose="02040503050406030204" pitchFamily="18" charset="0"/>
                          </a:rPr>
                          <m:t>2</m:t>
                        </m:r>
                      </m:sup>
                    </m:sSup>
                  </m:num>
                  <m:den>
                    <m:r>
                      <m:rPr>
                        <m:nor/>
                      </m:rPr>
                      <a:rPr xmlns:a="http://schemas.openxmlformats.org/drawingml/2006/main" sz="2050" i="1">
                        <a:solidFill>
                          <a:srgbClr val="000000"/>
                        </a:solidFill>
                        <a:latin typeface="Cambria Math" panose="02040503050406030204" pitchFamily="18" charset="0"/>
                      </a:rPr>
                      <m:t>kg</m:t>
                    </m:r>
                  </m:den>
                </m:f>
              </m:oMath>
            </a14:m>
          </a:p>
        </p:txBody>
      </p:sp>
      <p:sp>
        <p:nvSpPr>
          <p:cNvPr id="234" name="线条"/>
          <p:cNvSpPr/>
          <p:nvPr/>
        </p:nvSpPr>
        <p:spPr>
          <a:xfrm>
            <a:off x="6095999" y="2539085"/>
            <a:ext cx="1" cy="510541"/>
          </a:xfrm>
          <a:prstGeom prst="line">
            <a:avLst/>
          </a:prstGeom>
          <a:ln w="12700">
            <a:solidFill>
              <a:schemeClr val="accent1"/>
            </a:solidFill>
            <a:miter/>
            <a:tailEnd type="triangle"/>
          </a:ln>
        </p:spPr>
        <p:txBody>
          <a:bodyPr lIns="45719" rIns="45719"/>
          <a:lstStyle/>
          <a:p>
            <a:pPr/>
          </a:p>
        </p:txBody>
      </p:sp>
      <p:sp>
        <p:nvSpPr>
          <p:cNvPr id="235" name="文本"/>
          <p:cNvSpPr txBox="1"/>
          <p:nvPr/>
        </p:nvSpPr>
        <p:spPr>
          <a:xfrm>
            <a:off x="2427999" y="3450516"/>
            <a:ext cx="7336002" cy="679238"/>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sz="2000"/>
            </a:lvl1pPr>
          </a:lstStyle>
          <a:p>
            <a:pPr/>
            <a14:m>
              <m:oMathPara>
                <m:oMathParaPr>
                  <m:jc m:val="center"/>
                </m:oMathParaPr>
                <m:oMath>
                  <m:r>
                    <a:rPr xmlns:a="http://schemas.openxmlformats.org/drawingml/2006/main" sz="2050" i="1">
                      <a:solidFill>
                        <a:srgbClr val="000000"/>
                      </a:solidFill>
                      <a:latin typeface="Cambria Math" panose="02040503050406030204" pitchFamily="18" charset="0"/>
                    </a:rPr>
                    <m:t>y</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3.461</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4</m:t>
                      </m:r>
                    </m:sup>
                  </m:sSup>
                  <m:func>
                    <m:funcPr>
                      <m:ctrlPr>
                        <a:rPr xmlns:a="http://schemas.openxmlformats.org/drawingml/2006/main" sz="2050" i="1">
                          <a:solidFill>
                            <a:srgbClr val="000000"/>
                          </a:solidFill>
                          <a:latin typeface="Cambria Math" panose="02040503050406030204" pitchFamily="18" charset="0"/>
                        </a:rPr>
                      </m:ctrlPr>
                    </m:funcPr>
                    <m:fName>
                      <m:r>
                        <a:rPr xmlns:a="http://schemas.openxmlformats.org/drawingml/2006/main" sz="2050" i="1">
                          <a:solidFill>
                            <a:srgbClr val="000000"/>
                          </a:solidFill>
                          <a:latin typeface="Cambria Math" panose="02040503050406030204" pitchFamily="18" charset="0"/>
                        </a:rPr>
                        <m:t>ln</m:t>
                      </m:r>
                      <m:r>
                        <a:rPr xmlns:a="http://schemas.openxmlformats.org/drawingml/2006/main" sz="2050" i="1">
                          <a:solidFill>
                            <a:srgbClr val="000000"/>
                          </a:solidFill>
                          <a:latin typeface="Cambria Math" panose="02040503050406030204" pitchFamily="18" charset="0"/>
                        </a:rPr>
                        <m:t>(</m:t>
                      </m:r>
                    </m:fName>
                    <m:e>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1</m:t>
                          </m:r>
                        </m:num>
                        <m:den>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5.29</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3</m:t>
                              </m:r>
                            </m:sup>
                          </m:sSup>
                          <m:r>
                            <a:rPr xmlns:a="http://schemas.openxmlformats.org/drawingml/2006/main" sz="2050" i="1">
                              <a:solidFill>
                                <a:srgbClr val="000000"/>
                              </a:solidFill>
                              <a:latin typeface="Cambria Math" panose="02040503050406030204" pitchFamily="18" charset="0"/>
                            </a:rPr>
                            <m:t>x</m:t>
                          </m:r>
                        </m:den>
                      </m:f>
                    </m:e>
                  </m:func>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1.821</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2</m:t>
                      </m:r>
                    </m:sup>
                  </m:sSup>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0.9375</m:t>
                  </m:r>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ℎ</m:t>
                  </m:r>
                </m:oMath>
              </m:oMathPara>
            </a14:m>
          </a:p>
        </p:txBody>
      </p:sp>
      <p:sp>
        <p:nvSpPr>
          <p:cNvPr id="236" name="线条"/>
          <p:cNvSpPr/>
          <p:nvPr/>
        </p:nvSpPr>
        <p:spPr>
          <a:xfrm>
            <a:off x="6095999" y="4530643"/>
            <a:ext cx="1" cy="510541"/>
          </a:xfrm>
          <a:prstGeom prst="line">
            <a:avLst/>
          </a:prstGeom>
          <a:ln w="12700">
            <a:solidFill>
              <a:schemeClr val="accent1"/>
            </a:solidFill>
            <a:miter/>
            <a:tailEnd type="triangle"/>
          </a:ln>
        </p:spPr>
        <p:txBody>
          <a:bodyPr lIns="45719" rIns="45719"/>
          <a:lstStyle/>
          <a:p>
            <a:pPr/>
          </a:p>
        </p:txBody>
      </p:sp>
      <p:sp>
        <p:nvSpPr>
          <p:cNvPr id="237" name="文本"/>
          <p:cNvSpPr txBox="1"/>
          <p:nvPr/>
        </p:nvSpPr>
        <p:spPr>
          <a:xfrm>
            <a:off x="1706151" y="5401888"/>
            <a:ext cx="8779698" cy="755682"/>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sz="2000"/>
            </a:lvl1pPr>
          </a:lstStyle>
          <a:p>
            <a:pPr/>
            <a14:m>
              <m:oMathPara>
                <m:oMathParaPr>
                  <m:jc m:val="center"/>
                </m:oMathParaPr>
                <m:oMath>
                  <m:r>
                    <a:rPr xmlns:a="http://schemas.openxmlformats.org/drawingml/2006/main" sz="2050" i="1">
                      <a:solidFill>
                        <a:srgbClr val="000000"/>
                      </a:solidFill>
                      <a:latin typeface="Cambria Math" panose="02040503050406030204" pitchFamily="18" charset="0"/>
                    </a:rPr>
                    <m:t>3.462</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4</m:t>
                      </m:r>
                    </m:sup>
                  </m:sSup>
                  <m:func>
                    <m:funcPr>
                      <m:ctrlPr>
                        <a:rPr xmlns:a="http://schemas.openxmlformats.org/drawingml/2006/main" sz="2050" i="1">
                          <a:solidFill>
                            <a:srgbClr val="000000"/>
                          </a:solidFill>
                          <a:latin typeface="Cambria Math" panose="02040503050406030204" pitchFamily="18" charset="0"/>
                        </a:rPr>
                      </m:ctrlPr>
                    </m:funcPr>
                    <m:fName>
                      <m:r>
                        <a:rPr xmlns:a="http://schemas.openxmlformats.org/drawingml/2006/main" sz="2050" i="1">
                          <a:solidFill>
                            <a:srgbClr val="000000"/>
                          </a:solidFill>
                          <a:latin typeface="Cambria Math" panose="02040503050406030204" pitchFamily="18" charset="0"/>
                        </a:rPr>
                        <m:t>ln</m:t>
                      </m:r>
                    </m:fName>
                    <m:e>
                      <m:d>
                        <m:dPr>
                          <m:ctrlPr>
                            <a:rPr xmlns:a="http://schemas.openxmlformats.org/drawingml/2006/main" sz="2050" i="1">
                              <a:solidFill>
                                <a:srgbClr val="000000"/>
                              </a:solidFill>
                              <a:latin typeface="Cambria Math" panose="02040503050406030204" pitchFamily="18" charset="0"/>
                            </a:rPr>
                          </m:ctrlPr>
                        </m:dPr>
                        <m:e>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1</m:t>
                              </m:r>
                            </m:num>
                            <m:den>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5.259</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3</m:t>
                                  </m:r>
                                </m:sup>
                              </m:sSup>
                              <m:r>
                                <a:rPr xmlns:a="http://schemas.openxmlformats.org/drawingml/2006/main" sz="2050" i="1">
                                  <a:solidFill>
                                    <a:srgbClr val="000000"/>
                                  </a:solidFill>
                                  <a:latin typeface="Cambria Math" panose="02040503050406030204" pitchFamily="18" charset="0"/>
                                </a:rPr>
                                <m:t>x</m:t>
                              </m:r>
                            </m:den>
                          </m:f>
                        </m:e>
                      </m:d>
                    </m:e>
                  </m:func>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1.821</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2</m:t>
                      </m:r>
                    </m:sup>
                  </m:sSup>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0.9375</m:t>
                  </m:r>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4.03</m:t>
                  </m:r>
                  <m:r>
                    <m:rPr>
                      <m:nor/>
                    </m:rPr>
                    <a:rPr xmlns:a="http://schemas.openxmlformats.org/drawingml/2006/main" sz="2050" i="1">
                      <a:solidFill>
                        <a:srgbClr val="000000"/>
                      </a:solidFill>
                      <a:latin typeface="Cambria Math" panose="02040503050406030204" pitchFamily="18" charset="0"/>
                    </a:rPr>
                    <m:t>m</m:t>
                  </m:r>
                </m:oMath>
              </m:oMathPara>
            </a14:m>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39"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240"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241"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242" name="文本框 8"/>
          <p:cNvSpPr txBox="1"/>
          <p:nvPr/>
        </p:nvSpPr>
        <p:spPr>
          <a:xfrm>
            <a:off x="290318" y="1152259"/>
            <a:ext cx="6582537"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Calculation of Inhalability</a:t>
            </a:r>
          </a:p>
        </p:txBody>
      </p:sp>
      <p:sp>
        <p:nvSpPr>
          <p:cNvPr id="243" name=","/>
          <p:cNvSpPr txBox="1"/>
          <p:nvPr/>
        </p:nvSpPr>
        <p:spPr>
          <a:xfrm>
            <a:off x="3008638" y="2364872"/>
            <a:ext cx="6174724" cy="95000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2000"/>
            </a:pPr>
            <a14:m>
              <m:oMath>
                <m:r>
                  <a:rPr xmlns:a="http://schemas.openxmlformats.org/drawingml/2006/main" sz="1250" i="1">
                    <a:solidFill>
                      <a:srgbClr val="000000"/>
                    </a:solidFill>
                    <a:latin typeface="Cambria Math" panose="02040503050406030204" pitchFamily="18" charset="0"/>
                  </a:rPr>
                  <m:t>E</m:t>
                </m:r>
                <m:r>
                  <a:rPr xmlns:a="http://schemas.openxmlformats.org/drawingml/2006/main" sz="1250" i="1">
                    <a:solidFill>
                      <a:srgbClr val="000000"/>
                    </a:solidFill>
                    <a:latin typeface="Cambria Math" panose="02040503050406030204" pitchFamily="18" charset="0"/>
                  </a:rPr>
                  <m:t>P</m:t>
                </m:r>
                <m:r>
                  <a:rPr xmlns:a="http://schemas.openxmlformats.org/drawingml/2006/main" sz="1250" i="1">
                    <a:solidFill>
                      <a:srgbClr val="000000"/>
                    </a:solidFill>
                    <a:latin typeface="Cambria Math" panose="02040503050406030204" pitchFamily="18" charset="0"/>
                  </a:rPr>
                  <m:t>=</m:t>
                </m:r>
                <m:f>
                  <m:fPr>
                    <m:ctrlPr>
                      <a:rPr xmlns:a="http://schemas.openxmlformats.org/drawingml/2006/main" sz="1250" i="1">
                        <a:solidFill>
                          <a:srgbClr val="000000"/>
                        </a:solidFill>
                        <a:latin typeface="Cambria Math" panose="02040503050406030204" pitchFamily="18" charset="0"/>
                      </a:rPr>
                    </m:ctrlPr>
                    <m:type m:val="bar"/>
                  </m:fPr>
                  <m:num>
                    <m:nary>
                      <m:naryPr>
                        <m:ctrlPr>
                          <a:rPr xmlns:a="http://schemas.openxmlformats.org/drawingml/2006/main" sz="1250" i="1">
                            <a:solidFill>
                              <a:srgbClr val="000000"/>
                            </a:solidFill>
                            <a:latin typeface="Cambria Math" panose="02040503050406030204" pitchFamily="18" charset="0"/>
                          </a:rPr>
                        </m:ctrlPr>
                        <m:chr m:val="∫"/>
                        <m:limLoc m:val="undOvr"/>
                        <m:grow m:val="0"/>
                        <m:subHide m:val="off"/>
                        <m:supHide m:val="off"/>
                      </m:naryPr>
                      <m:sub>
                        <m:r>
                          <a:rPr xmlns:a="http://schemas.openxmlformats.org/drawingml/2006/main" sz="1250" i="1">
                            <a:solidFill>
                              <a:srgbClr val="000000"/>
                            </a:solidFill>
                            <a:latin typeface="Cambria Math" panose="02040503050406030204" pitchFamily="18" charset="0"/>
                          </a:rPr>
                          <m:t>x</m:t>
                        </m:r>
                        <m:r>
                          <a:rPr xmlns:a="http://schemas.openxmlformats.org/drawingml/2006/main" sz="1250" i="1">
                            <a:solidFill>
                              <a:srgbClr val="000000"/>
                            </a:solidFill>
                            <a:latin typeface="Cambria Math" panose="02040503050406030204" pitchFamily="18" charset="0"/>
                          </a:rPr>
                          <m:t>=</m:t>
                        </m:r>
                        <m:r>
                          <a:rPr xmlns:a="http://schemas.openxmlformats.org/drawingml/2006/main" sz="1250" i="1">
                            <a:solidFill>
                              <a:srgbClr val="000000"/>
                            </a:solidFill>
                            <a:latin typeface="Cambria Math" panose="02040503050406030204" pitchFamily="18" charset="0"/>
                          </a:rPr>
                          <m:t>1</m:t>
                        </m:r>
                      </m:sub>
                      <m:sup>
                        <m:r>
                          <a:rPr xmlns:a="http://schemas.openxmlformats.org/drawingml/2006/main" sz="1250" i="1">
                            <a:solidFill>
                              <a:srgbClr val="000000"/>
                            </a:solidFill>
                            <a:latin typeface="Cambria Math" panose="02040503050406030204" pitchFamily="18" charset="0"/>
                          </a:rPr>
                          <m:t>x</m:t>
                        </m:r>
                        <m:r>
                          <a:rPr xmlns:a="http://schemas.openxmlformats.org/drawingml/2006/main" sz="1250" i="1">
                            <a:solidFill>
                              <a:srgbClr val="000000"/>
                            </a:solidFill>
                            <a:latin typeface="Cambria Math" panose="02040503050406030204" pitchFamily="18" charset="0"/>
                          </a:rPr>
                          <m:t>=</m:t>
                        </m:r>
                        <m:r>
                          <a:rPr xmlns:a="http://schemas.openxmlformats.org/drawingml/2006/main" sz="1250" i="1">
                            <a:solidFill>
                              <a:srgbClr val="000000"/>
                            </a:solidFill>
                            <a:latin typeface="Cambria Math" panose="02040503050406030204" pitchFamily="18" charset="0"/>
                          </a:rPr>
                          <m:t>50</m:t>
                        </m:r>
                      </m:sup>
                      <m:e>
                        <m:r>
                          <a:rPr xmlns:a="http://schemas.openxmlformats.org/drawingml/2006/main" sz="1250" i="1">
                            <a:solidFill>
                              <a:srgbClr val="000000"/>
                            </a:solidFill>
                            <a:latin typeface="Cambria Math" panose="02040503050406030204" pitchFamily="18" charset="0"/>
                          </a:rPr>
                          <m:t>N</m:t>
                        </m:r>
                        <m:r>
                          <a:rPr xmlns:a="http://schemas.openxmlformats.org/drawingml/2006/main" sz="1250" i="1">
                            <a:solidFill>
                              <a:srgbClr val="000000"/>
                            </a:solidFill>
                            <a:latin typeface="Cambria Math" panose="02040503050406030204" pitchFamily="18" charset="0"/>
                          </a:rPr>
                          <m:t>F</m:t>
                        </m:r>
                        <m:d>
                          <m:dPr>
                            <m:ctrlPr>
                              <a:rPr xmlns:a="http://schemas.openxmlformats.org/drawingml/2006/main" sz="1250" i="1">
                                <a:solidFill>
                                  <a:srgbClr val="000000"/>
                                </a:solidFill>
                                <a:latin typeface="Cambria Math" panose="02040503050406030204" pitchFamily="18" charset="0"/>
                              </a:rPr>
                            </m:ctrlPr>
                          </m:dPr>
                          <m:e>
                            <m:r>
                              <a:rPr xmlns:a="http://schemas.openxmlformats.org/drawingml/2006/main" sz="1250" i="1">
                                <a:solidFill>
                                  <a:srgbClr val="000000"/>
                                </a:solidFill>
                                <a:latin typeface="Cambria Math" panose="02040503050406030204" pitchFamily="18" charset="0"/>
                              </a:rPr>
                              <m:t>x</m:t>
                            </m:r>
                          </m:e>
                        </m:d>
                        <m:r>
                          <a:rPr xmlns:a="http://schemas.openxmlformats.org/drawingml/2006/main" sz="1250" i="1">
                            <a:solidFill>
                              <a:srgbClr val="000000"/>
                            </a:solidFill>
                            <a:latin typeface="Cambria Math" panose="02040503050406030204" pitchFamily="18" charset="0"/>
                          </a:rPr>
                          <m:t>I</m:t>
                        </m:r>
                        <m:r>
                          <a:rPr xmlns:a="http://schemas.openxmlformats.org/drawingml/2006/main" sz="1250" i="1">
                            <a:solidFill>
                              <a:srgbClr val="000000"/>
                            </a:solidFill>
                            <a:latin typeface="Cambria Math" panose="02040503050406030204" pitchFamily="18" charset="0"/>
                          </a:rPr>
                          <m:t>H</m:t>
                        </m:r>
                        <m:d>
                          <m:dPr>
                            <m:ctrlPr>
                              <a:rPr xmlns:a="http://schemas.openxmlformats.org/drawingml/2006/main" sz="1250" i="1">
                                <a:solidFill>
                                  <a:srgbClr val="000000"/>
                                </a:solidFill>
                                <a:latin typeface="Cambria Math" panose="02040503050406030204" pitchFamily="18" charset="0"/>
                              </a:rPr>
                            </m:ctrlPr>
                          </m:dPr>
                          <m:e>
                            <m:r>
                              <a:rPr xmlns:a="http://schemas.openxmlformats.org/drawingml/2006/main" sz="1250" i="1">
                                <a:solidFill>
                                  <a:srgbClr val="000000"/>
                                </a:solidFill>
                                <a:latin typeface="Cambria Math" panose="02040503050406030204" pitchFamily="18" charset="0"/>
                              </a:rPr>
                              <m:t>x</m:t>
                            </m:r>
                          </m:e>
                        </m:d>
                        <m:r>
                          <a:rPr xmlns:a="http://schemas.openxmlformats.org/drawingml/2006/main" sz="1250" i="1">
                            <a:solidFill>
                              <a:srgbClr val="000000"/>
                            </a:solidFill>
                            <a:latin typeface="Cambria Math" panose="02040503050406030204" pitchFamily="18" charset="0"/>
                          </a:rPr>
                          <m:t>D</m:t>
                        </m:r>
                        <m:r>
                          <a:rPr xmlns:a="http://schemas.openxmlformats.org/drawingml/2006/main" sz="1250" i="1">
                            <a:solidFill>
                              <a:srgbClr val="000000"/>
                            </a:solidFill>
                            <a:latin typeface="Cambria Math" panose="02040503050406030204" pitchFamily="18" charset="0"/>
                          </a:rPr>
                          <m:t>E</m:t>
                        </m:r>
                        <m:d>
                          <m:dPr>
                            <m:ctrlPr>
                              <a:rPr xmlns:a="http://schemas.openxmlformats.org/drawingml/2006/main" sz="1250" i="1">
                                <a:solidFill>
                                  <a:srgbClr val="000000"/>
                                </a:solidFill>
                                <a:latin typeface="Cambria Math" panose="02040503050406030204" pitchFamily="18" charset="0"/>
                              </a:rPr>
                            </m:ctrlPr>
                          </m:dPr>
                          <m:e>
                            <m:r>
                              <a:rPr xmlns:a="http://schemas.openxmlformats.org/drawingml/2006/main" sz="1250" i="1">
                                <a:solidFill>
                                  <a:srgbClr val="000000"/>
                                </a:solidFill>
                                <a:latin typeface="Cambria Math" panose="02040503050406030204" pitchFamily="18" charset="0"/>
                              </a:rPr>
                              <m:t>x</m:t>
                            </m:r>
                          </m:e>
                        </m:d>
                      </m:e>
                    </m:nary>
                    <m:r>
                      <a:rPr xmlns:a="http://schemas.openxmlformats.org/drawingml/2006/main" sz="1250" i="1">
                        <a:solidFill>
                          <a:srgbClr val="000000"/>
                        </a:solidFill>
                        <a:latin typeface="Cambria Math" panose="02040503050406030204" pitchFamily="18" charset="0"/>
                      </a:rPr>
                      <m:t>⋅</m:t>
                    </m:r>
                    <m:d>
                      <m:dPr>
                        <m:ctrlPr>
                          <a:rPr xmlns:a="http://schemas.openxmlformats.org/drawingml/2006/main" sz="1250" i="1">
                            <a:solidFill>
                              <a:srgbClr val="000000"/>
                            </a:solidFill>
                            <a:latin typeface="Cambria Math" panose="02040503050406030204" pitchFamily="18" charset="0"/>
                          </a:rPr>
                        </m:ctrlPr>
                      </m:dPr>
                      <m:e>
                        <m:f>
                          <m:fPr>
                            <m:ctrlPr>
                              <a:rPr xmlns:a="http://schemas.openxmlformats.org/drawingml/2006/main" sz="1250" i="1">
                                <a:solidFill>
                                  <a:srgbClr val="000000"/>
                                </a:solidFill>
                                <a:latin typeface="Cambria Math" panose="02040503050406030204" pitchFamily="18" charset="0"/>
                              </a:rPr>
                            </m:ctrlPr>
                            <m:type m:val="bar"/>
                          </m:fPr>
                          <m:num>
                            <m:r>
                              <a:rPr xmlns:a="http://schemas.openxmlformats.org/drawingml/2006/main" sz="1250" i="1">
                                <a:solidFill>
                                  <a:srgbClr val="000000"/>
                                </a:solidFill>
                                <a:latin typeface="Cambria Math" panose="02040503050406030204" pitchFamily="18" charset="0"/>
                              </a:rPr>
                              <m:t>1</m:t>
                            </m:r>
                          </m:num>
                          <m:den>
                            <m:r>
                              <a:rPr xmlns:a="http://schemas.openxmlformats.org/drawingml/2006/main" sz="1250" i="1">
                                <a:solidFill>
                                  <a:srgbClr val="000000"/>
                                </a:solidFill>
                                <a:latin typeface="Cambria Math" panose="02040503050406030204" pitchFamily="18" charset="0"/>
                              </a:rPr>
                              <m:t>6</m:t>
                            </m:r>
                          </m:den>
                        </m:f>
                        <m:r>
                          <m:rPr>
                            <m:sty m:val="p"/>
                          </m:rPr>
                          <a:rPr xmlns:a="http://schemas.openxmlformats.org/drawingml/2006/main" sz="1250" i="1">
                            <a:solidFill>
                              <a:srgbClr val="000000"/>
                            </a:solidFill>
                            <a:latin typeface="Cambria Math" panose="02040503050406030204" pitchFamily="18" charset="0"/>
                          </a:rPr>
                          <m:t>π</m:t>
                        </m:r>
                        <m:sSup>
                          <m:e>
                            <m:r>
                              <a:rPr xmlns:a="http://schemas.openxmlformats.org/drawingml/2006/main" sz="1250" i="1">
                                <a:solidFill>
                                  <a:srgbClr val="000000"/>
                                </a:solidFill>
                                <a:latin typeface="Cambria Math" panose="02040503050406030204" pitchFamily="18" charset="0"/>
                              </a:rPr>
                              <m:t>x</m:t>
                            </m:r>
                          </m:e>
                          <m:sup>
                            <m:r>
                              <a:rPr xmlns:a="http://schemas.openxmlformats.org/drawingml/2006/main" sz="1250" i="1">
                                <a:solidFill>
                                  <a:srgbClr val="000000"/>
                                </a:solidFill>
                                <a:latin typeface="Cambria Math" panose="02040503050406030204" pitchFamily="18" charset="0"/>
                              </a:rPr>
                              <m:t>3</m:t>
                            </m:r>
                          </m:sup>
                        </m:sSup>
                      </m:e>
                    </m:d>
                    <m:r>
                      <a:rPr xmlns:a="http://schemas.openxmlformats.org/drawingml/2006/main" sz="1250" i="1">
                        <a:solidFill>
                          <a:srgbClr val="000000"/>
                        </a:solidFill>
                        <a:latin typeface="Cambria Math" panose="02040503050406030204" pitchFamily="18" charset="0"/>
                      </a:rPr>
                      <m:t>d</m:t>
                    </m:r>
                    <m:r>
                      <a:rPr xmlns:a="http://schemas.openxmlformats.org/drawingml/2006/main" sz="1250" i="1">
                        <a:solidFill>
                          <a:srgbClr val="000000"/>
                        </a:solidFill>
                        <a:latin typeface="Cambria Math" panose="02040503050406030204" pitchFamily="18" charset="0"/>
                      </a:rPr>
                      <m:t>x</m:t>
                    </m:r>
                  </m:num>
                  <m:den>
                    <m:nary>
                      <m:naryPr>
                        <m:ctrlPr>
                          <a:rPr xmlns:a="http://schemas.openxmlformats.org/drawingml/2006/main" sz="1250" i="1">
                            <a:solidFill>
                              <a:srgbClr val="000000"/>
                            </a:solidFill>
                            <a:latin typeface="Cambria Math" panose="02040503050406030204" pitchFamily="18" charset="0"/>
                          </a:rPr>
                        </m:ctrlPr>
                        <m:chr m:val="∫"/>
                        <m:limLoc m:val="undOvr"/>
                        <m:grow m:val="0"/>
                        <m:subHide m:val="off"/>
                        <m:supHide m:val="off"/>
                      </m:naryPr>
                      <m:sub>
                        <m:r>
                          <a:rPr xmlns:a="http://schemas.openxmlformats.org/drawingml/2006/main" sz="1250" i="1">
                            <a:solidFill>
                              <a:srgbClr val="000000"/>
                            </a:solidFill>
                            <a:latin typeface="Cambria Math" panose="02040503050406030204" pitchFamily="18" charset="0"/>
                          </a:rPr>
                          <m:t>x</m:t>
                        </m:r>
                        <m:r>
                          <a:rPr xmlns:a="http://schemas.openxmlformats.org/drawingml/2006/main" sz="1250" i="1">
                            <a:solidFill>
                              <a:srgbClr val="000000"/>
                            </a:solidFill>
                            <a:latin typeface="Cambria Math" panose="02040503050406030204" pitchFamily="18" charset="0"/>
                          </a:rPr>
                          <m:t>=</m:t>
                        </m:r>
                        <m:r>
                          <a:rPr xmlns:a="http://schemas.openxmlformats.org/drawingml/2006/main" sz="1250" i="1">
                            <a:solidFill>
                              <a:srgbClr val="000000"/>
                            </a:solidFill>
                            <a:latin typeface="Cambria Math" panose="02040503050406030204" pitchFamily="18" charset="0"/>
                          </a:rPr>
                          <m:t>1</m:t>
                        </m:r>
                      </m:sub>
                      <m:sup>
                        <m:r>
                          <a:rPr xmlns:a="http://schemas.openxmlformats.org/drawingml/2006/main" sz="1250" i="1">
                            <a:solidFill>
                              <a:srgbClr val="000000"/>
                            </a:solidFill>
                            <a:latin typeface="Cambria Math" panose="02040503050406030204" pitchFamily="18" charset="0"/>
                          </a:rPr>
                          <m:t>x</m:t>
                        </m:r>
                        <m:r>
                          <a:rPr xmlns:a="http://schemas.openxmlformats.org/drawingml/2006/main" sz="1250" i="1">
                            <a:solidFill>
                              <a:srgbClr val="000000"/>
                            </a:solidFill>
                            <a:latin typeface="Cambria Math" panose="02040503050406030204" pitchFamily="18" charset="0"/>
                          </a:rPr>
                          <m:t>=</m:t>
                        </m:r>
                        <m:r>
                          <a:rPr xmlns:a="http://schemas.openxmlformats.org/drawingml/2006/main" sz="1250" i="1">
                            <a:solidFill>
                              <a:srgbClr val="000000"/>
                            </a:solidFill>
                            <a:latin typeface="Cambria Math" panose="02040503050406030204" pitchFamily="18" charset="0"/>
                          </a:rPr>
                          <m:t>50</m:t>
                        </m:r>
                      </m:sup>
                      <m:e>
                        <m:r>
                          <a:rPr xmlns:a="http://schemas.openxmlformats.org/drawingml/2006/main" sz="1250" i="1">
                            <a:solidFill>
                              <a:srgbClr val="000000"/>
                            </a:solidFill>
                            <a:latin typeface="Cambria Math" panose="02040503050406030204" pitchFamily="18" charset="0"/>
                          </a:rPr>
                          <m:t>N</m:t>
                        </m:r>
                        <m:r>
                          <a:rPr xmlns:a="http://schemas.openxmlformats.org/drawingml/2006/main" sz="1250" i="1">
                            <a:solidFill>
                              <a:srgbClr val="000000"/>
                            </a:solidFill>
                            <a:latin typeface="Cambria Math" panose="02040503050406030204" pitchFamily="18" charset="0"/>
                          </a:rPr>
                          <m:t>F</m:t>
                        </m:r>
                        <m:d>
                          <m:dPr>
                            <m:ctrlPr>
                              <a:rPr xmlns:a="http://schemas.openxmlformats.org/drawingml/2006/main" sz="1250" i="1">
                                <a:solidFill>
                                  <a:srgbClr val="000000"/>
                                </a:solidFill>
                                <a:latin typeface="Cambria Math" panose="02040503050406030204" pitchFamily="18" charset="0"/>
                              </a:rPr>
                            </m:ctrlPr>
                          </m:dPr>
                          <m:e>
                            <m:r>
                              <a:rPr xmlns:a="http://schemas.openxmlformats.org/drawingml/2006/main" sz="1250" i="1">
                                <a:solidFill>
                                  <a:srgbClr val="000000"/>
                                </a:solidFill>
                                <a:latin typeface="Cambria Math" panose="02040503050406030204" pitchFamily="18" charset="0"/>
                              </a:rPr>
                              <m:t>x</m:t>
                            </m:r>
                          </m:e>
                        </m:d>
                      </m:e>
                    </m:nary>
                    <m:r>
                      <a:rPr xmlns:a="http://schemas.openxmlformats.org/drawingml/2006/main" sz="1250" i="1">
                        <a:solidFill>
                          <a:srgbClr val="000000"/>
                        </a:solidFill>
                        <a:latin typeface="Cambria Math" panose="02040503050406030204" pitchFamily="18" charset="0"/>
                      </a:rPr>
                      <m:t>⋅</m:t>
                    </m:r>
                    <m:d>
                      <m:dPr>
                        <m:ctrlPr>
                          <a:rPr xmlns:a="http://schemas.openxmlformats.org/drawingml/2006/main" sz="1250" i="1">
                            <a:solidFill>
                              <a:srgbClr val="000000"/>
                            </a:solidFill>
                            <a:latin typeface="Cambria Math" panose="02040503050406030204" pitchFamily="18" charset="0"/>
                          </a:rPr>
                        </m:ctrlPr>
                      </m:dPr>
                      <m:e>
                        <m:f>
                          <m:fPr>
                            <m:ctrlPr>
                              <a:rPr xmlns:a="http://schemas.openxmlformats.org/drawingml/2006/main" sz="1250" i="1">
                                <a:solidFill>
                                  <a:srgbClr val="000000"/>
                                </a:solidFill>
                                <a:latin typeface="Cambria Math" panose="02040503050406030204" pitchFamily="18" charset="0"/>
                              </a:rPr>
                            </m:ctrlPr>
                            <m:type m:val="bar"/>
                          </m:fPr>
                          <m:num>
                            <m:r>
                              <a:rPr xmlns:a="http://schemas.openxmlformats.org/drawingml/2006/main" sz="1250" i="1">
                                <a:solidFill>
                                  <a:srgbClr val="000000"/>
                                </a:solidFill>
                                <a:latin typeface="Cambria Math" panose="02040503050406030204" pitchFamily="18" charset="0"/>
                              </a:rPr>
                              <m:t>1</m:t>
                            </m:r>
                          </m:num>
                          <m:den>
                            <m:r>
                              <a:rPr xmlns:a="http://schemas.openxmlformats.org/drawingml/2006/main" sz="1250" i="1">
                                <a:solidFill>
                                  <a:srgbClr val="000000"/>
                                </a:solidFill>
                                <a:latin typeface="Cambria Math" panose="02040503050406030204" pitchFamily="18" charset="0"/>
                              </a:rPr>
                              <m:t>6</m:t>
                            </m:r>
                          </m:den>
                        </m:f>
                        <m:r>
                          <m:rPr>
                            <m:sty m:val="p"/>
                          </m:rPr>
                          <a:rPr xmlns:a="http://schemas.openxmlformats.org/drawingml/2006/main" sz="1250" i="1">
                            <a:solidFill>
                              <a:srgbClr val="000000"/>
                            </a:solidFill>
                            <a:latin typeface="Cambria Math" panose="02040503050406030204" pitchFamily="18" charset="0"/>
                          </a:rPr>
                          <m:t>π</m:t>
                        </m:r>
                        <m:sSup>
                          <m:e>
                            <m:r>
                              <a:rPr xmlns:a="http://schemas.openxmlformats.org/drawingml/2006/main" sz="1250" i="1">
                                <a:solidFill>
                                  <a:srgbClr val="000000"/>
                                </a:solidFill>
                                <a:latin typeface="Cambria Math" panose="02040503050406030204" pitchFamily="18" charset="0"/>
                              </a:rPr>
                              <m:t>x</m:t>
                            </m:r>
                          </m:e>
                          <m:sup>
                            <m:r>
                              <a:rPr xmlns:a="http://schemas.openxmlformats.org/drawingml/2006/main" sz="1250" i="1">
                                <a:solidFill>
                                  <a:srgbClr val="000000"/>
                                </a:solidFill>
                                <a:latin typeface="Cambria Math" panose="02040503050406030204" pitchFamily="18" charset="0"/>
                              </a:rPr>
                              <m:t>3</m:t>
                            </m:r>
                          </m:sup>
                        </m:sSup>
                      </m:e>
                    </m:d>
                    <m:r>
                      <a:rPr xmlns:a="http://schemas.openxmlformats.org/drawingml/2006/main" sz="1250" i="1">
                        <a:solidFill>
                          <a:srgbClr val="000000"/>
                        </a:solidFill>
                        <a:latin typeface="Cambria Math" panose="02040503050406030204" pitchFamily="18" charset="0"/>
                      </a:rPr>
                      <m:t>d</m:t>
                    </m:r>
                    <m:r>
                      <a:rPr xmlns:a="http://schemas.openxmlformats.org/drawingml/2006/main" sz="1250" i="1">
                        <a:solidFill>
                          <a:srgbClr val="000000"/>
                        </a:solidFill>
                        <a:latin typeface="Cambria Math" panose="02040503050406030204" pitchFamily="18" charset="0"/>
                      </a:rPr>
                      <m:t>x</m:t>
                    </m:r>
                  </m:den>
                </m:f>
                <m:r>
                  <a:rPr xmlns:a="http://schemas.openxmlformats.org/drawingml/2006/main" sz="1250" i="1">
                    <a:solidFill>
                      <a:srgbClr val="000000"/>
                    </a:solidFill>
                    <a:latin typeface="Cambria Math" panose="02040503050406030204" pitchFamily="18" charset="0"/>
                  </a:rPr>
                  <m:t/>
                </m:r>
                <m:r>
                  <a:rPr xmlns:a="http://schemas.openxmlformats.org/drawingml/2006/main" sz="1250" i="1">
                    <a:solidFill>
                      <a:srgbClr val="000000"/>
                    </a:solidFill>
                    <a:latin typeface="Cambria Math" panose="02040503050406030204" pitchFamily="18" charset="0"/>
                  </a:rPr>
                  <m:t>×</m:t>
                </m:r>
                <m:r>
                  <a:rPr xmlns:a="http://schemas.openxmlformats.org/drawingml/2006/main" sz="1250" i="1">
                    <a:solidFill>
                      <a:srgbClr val="000000"/>
                    </a:solidFill>
                    <a:latin typeface="Cambria Math" panose="02040503050406030204" pitchFamily="18" charset="0"/>
                  </a:rPr>
                  <m:t>100</m:t>
                </m:r>
                <m:r>
                  <a:rPr xmlns:a="http://schemas.openxmlformats.org/drawingml/2006/main" sz="1250" i="1">
                    <a:solidFill>
                      <a:srgbClr val="000000"/>
                    </a:solidFill>
                    <a:latin typeface="Cambria Math" panose="02040503050406030204" pitchFamily="18" charset="0"/>
                  </a:rPr>
                  <m:t>%</m:t>
                </m:r>
              </m:oMath>
            </a14:m>
            <a:r>
              <a:rPr sz="1200">
                <a:latin typeface="Times New Roman"/>
                <a:ea typeface="Times New Roman"/>
                <a:cs typeface="Times New Roman"/>
                <a:sym typeface="Times New Roman"/>
              </a:rPr>
              <a:t>, </a:t>
            </a:r>
            <a14:m>
              <m:oMath>
                <m:r>
                  <a:rPr xmlns:a="http://schemas.openxmlformats.org/drawingml/2006/main" sz="1100" i="1">
                    <a:solidFill>
                      <a:srgbClr val="000000"/>
                    </a:solidFill>
                    <a:latin typeface="Cambria Math" panose="02040503050406030204" pitchFamily="18" charset="0"/>
                  </a:rPr>
                  <m:t>N</m:t>
                </m:r>
                <m:r>
                  <a:rPr xmlns:a="http://schemas.openxmlformats.org/drawingml/2006/main" sz="1100" i="1">
                    <a:solidFill>
                      <a:srgbClr val="000000"/>
                    </a:solidFill>
                    <a:latin typeface="Cambria Math" panose="02040503050406030204" pitchFamily="18" charset="0"/>
                  </a:rPr>
                  <m:t>F</m:t>
                </m:r>
                <m:d>
                  <m:dPr>
                    <m:ctrlPr>
                      <a:rPr xmlns:a="http://schemas.openxmlformats.org/drawingml/2006/main" sz="1100" i="1">
                        <a:solidFill>
                          <a:srgbClr val="000000"/>
                        </a:solidFill>
                        <a:latin typeface="Cambria Math" panose="02040503050406030204" pitchFamily="18" charset="0"/>
                      </a:rPr>
                    </m:ctrlPr>
                  </m:dPr>
                  <m:e>
                    <m:r>
                      <a:rPr xmlns:a="http://schemas.openxmlformats.org/drawingml/2006/main" sz="1100" i="1">
                        <a:solidFill>
                          <a:srgbClr val="000000"/>
                        </a:solidFill>
                        <a:latin typeface="Cambria Math" panose="02040503050406030204" pitchFamily="18" charset="0"/>
                      </a:rPr>
                      <m:t>x</m:t>
                    </m:r>
                  </m:e>
                </m:d>
                <m:r>
                  <a:rPr xmlns:a="http://schemas.openxmlformats.org/drawingml/2006/main" sz="1100" i="1">
                    <a:solidFill>
                      <a:srgbClr val="000000"/>
                    </a:solidFill>
                    <a:latin typeface="Cambria Math" panose="02040503050406030204" pitchFamily="18" charset="0"/>
                  </a:rPr>
                  <m:t>=</m:t>
                </m:r>
                <m:f>
                  <m:fPr>
                    <m:ctrlPr>
                      <a:rPr xmlns:a="http://schemas.openxmlformats.org/drawingml/2006/main" sz="1100" i="1">
                        <a:solidFill>
                          <a:srgbClr val="000000"/>
                        </a:solidFill>
                        <a:latin typeface="Cambria Math" panose="02040503050406030204" pitchFamily="18" charset="0"/>
                      </a:rPr>
                    </m:ctrlPr>
                    <m:type m:val="bar"/>
                  </m:fPr>
                  <m:num>
                    <m:r>
                      <a:rPr xmlns:a="http://schemas.openxmlformats.org/drawingml/2006/main" sz="1100" i="1">
                        <a:solidFill>
                          <a:srgbClr val="000000"/>
                        </a:solidFill>
                        <a:latin typeface="Cambria Math" panose="02040503050406030204" pitchFamily="18" charset="0"/>
                      </a:rPr>
                      <m:t>0.43</m:t>
                    </m:r>
                  </m:num>
                  <m:den>
                    <m:r>
                      <a:rPr xmlns:a="http://schemas.openxmlformats.org/drawingml/2006/main" sz="1100" i="1">
                        <a:solidFill>
                          <a:srgbClr val="000000"/>
                        </a:solidFill>
                        <a:latin typeface="Cambria Math" panose="02040503050406030204" pitchFamily="18" charset="0"/>
                      </a:rPr>
                      <m:t>0.54</m:t>
                    </m:r>
                    <m:r>
                      <a:rPr xmlns:a="http://schemas.openxmlformats.org/drawingml/2006/main" sz="1100" i="1">
                        <a:solidFill>
                          <a:srgbClr val="000000"/>
                        </a:solidFill>
                        <a:latin typeface="Cambria Math" panose="02040503050406030204" pitchFamily="18" charset="0"/>
                      </a:rPr>
                      <m:t>⋅</m:t>
                    </m:r>
                    <m:rad>
                      <m:radPr>
                        <m:ctrlPr>
                          <a:rPr xmlns:a="http://schemas.openxmlformats.org/drawingml/2006/main" sz="1100" i="1">
                            <a:solidFill>
                              <a:srgbClr val="000000"/>
                            </a:solidFill>
                            <a:latin typeface="Cambria Math" panose="02040503050406030204" pitchFamily="18" charset="0"/>
                          </a:rPr>
                        </m:ctrlPr>
                        <m:degHide m:val="on"/>
                      </m:radPr>
                      <m:deg/>
                      <m:e>
                        <m:r>
                          <a:rPr xmlns:a="http://schemas.openxmlformats.org/drawingml/2006/main" sz="1100" i="1">
                            <a:solidFill>
                              <a:srgbClr val="000000"/>
                            </a:solidFill>
                            <a:latin typeface="Cambria Math" panose="02040503050406030204" pitchFamily="18" charset="0"/>
                          </a:rPr>
                          <m:t>2</m:t>
                        </m:r>
                        <m:r>
                          <m:rPr>
                            <m:sty m:val="p"/>
                          </m:rPr>
                          <a:rPr xmlns:a="http://schemas.openxmlformats.org/drawingml/2006/main" sz="1100" i="1">
                            <a:solidFill>
                              <a:srgbClr val="000000"/>
                            </a:solidFill>
                            <a:latin typeface="Cambria Math" panose="02040503050406030204" pitchFamily="18" charset="0"/>
                          </a:rPr>
                          <m:t>π</m:t>
                        </m:r>
                      </m:e>
                    </m:rad>
                    <m:r>
                      <a:rPr xmlns:a="http://schemas.openxmlformats.org/drawingml/2006/main" sz="1100" i="1">
                        <a:solidFill>
                          <a:srgbClr val="000000"/>
                        </a:solidFill>
                        <a:latin typeface="Cambria Math" panose="02040503050406030204" pitchFamily="18" charset="0"/>
                      </a:rPr>
                      <m:t>x</m:t>
                    </m:r>
                  </m:den>
                </m:f>
                <m:sSup>
                  <m:e>
                    <m:r>
                      <a:rPr xmlns:a="http://schemas.openxmlformats.org/drawingml/2006/main" sz="1100" i="1">
                        <a:solidFill>
                          <a:srgbClr val="000000"/>
                        </a:solidFill>
                        <a:latin typeface="Cambria Math" panose="02040503050406030204" pitchFamily="18" charset="0"/>
                      </a:rPr>
                      <m:t>e</m:t>
                    </m:r>
                  </m:e>
                  <m:sup>
                    <m:r>
                      <a:rPr xmlns:a="http://schemas.openxmlformats.org/drawingml/2006/main" sz="1100" i="1">
                        <a:solidFill>
                          <a:srgbClr val="000000"/>
                        </a:solidFill>
                        <a:latin typeface="Cambria Math" panose="02040503050406030204" pitchFamily="18" charset="0"/>
                      </a:rPr>
                      <m:t>−</m:t>
                    </m:r>
                    <m:f>
                      <m:fPr>
                        <m:ctrlPr>
                          <a:rPr xmlns:a="http://schemas.openxmlformats.org/drawingml/2006/main" sz="1100" i="1">
                            <a:solidFill>
                              <a:srgbClr val="000000"/>
                            </a:solidFill>
                            <a:latin typeface="Cambria Math" panose="02040503050406030204" pitchFamily="18" charset="0"/>
                          </a:rPr>
                        </m:ctrlPr>
                        <m:type m:val="bar"/>
                      </m:fPr>
                      <m:num>
                        <m:r>
                          <a:rPr xmlns:a="http://schemas.openxmlformats.org/drawingml/2006/main" sz="1100" i="1">
                            <a:solidFill>
                              <a:srgbClr val="000000"/>
                            </a:solidFill>
                            <a:latin typeface="Cambria Math" panose="02040503050406030204" pitchFamily="18" charset="0"/>
                          </a:rPr>
                          <m:t>1</m:t>
                        </m:r>
                      </m:num>
                      <m:den>
                        <m:r>
                          <a:rPr xmlns:a="http://schemas.openxmlformats.org/drawingml/2006/main" sz="1100" i="1">
                            <a:solidFill>
                              <a:srgbClr val="000000"/>
                            </a:solidFill>
                            <a:latin typeface="Cambria Math" panose="02040503050406030204" pitchFamily="18" charset="0"/>
                          </a:rPr>
                          <m:t>2</m:t>
                        </m:r>
                      </m:den>
                    </m:f>
                    <m:d>
                      <m:dPr>
                        <m:ctrlPr>
                          <a:rPr xmlns:a="http://schemas.openxmlformats.org/drawingml/2006/main" sz="1100" i="1">
                            <a:solidFill>
                              <a:srgbClr val="000000"/>
                            </a:solidFill>
                            <a:latin typeface="Cambria Math" panose="02040503050406030204" pitchFamily="18" charset="0"/>
                          </a:rPr>
                        </m:ctrlPr>
                      </m:dPr>
                      <m:e>
                        <m:f>
                          <m:fPr>
                            <m:ctrlPr>
                              <a:rPr xmlns:a="http://schemas.openxmlformats.org/drawingml/2006/main" sz="1100" i="1">
                                <a:solidFill>
                                  <a:srgbClr val="000000"/>
                                </a:solidFill>
                                <a:latin typeface="Cambria Math" panose="02040503050406030204" pitchFamily="18" charset="0"/>
                              </a:rPr>
                            </m:ctrlPr>
                            <m:type m:val="bar"/>
                          </m:fPr>
                          <m:num>
                            <m:func>
                              <m:funcPr>
                                <m:ctrlPr>
                                  <a:rPr xmlns:a="http://schemas.openxmlformats.org/drawingml/2006/main" sz="1100" i="1">
                                    <a:solidFill>
                                      <a:srgbClr val="000000"/>
                                    </a:solidFill>
                                    <a:latin typeface="Cambria Math" panose="02040503050406030204" pitchFamily="18" charset="0"/>
                                  </a:rPr>
                                </m:ctrlPr>
                              </m:funcPr>
                              <m:fName>
                                <m:r>
                                  <a:rPr xmlns:a="http://schemas.openxmlformats.org/drawingml/2006/main" sz="1100" i="1">
                                    <a:solidFill>
                                      <a:srgbClr val="000000"/>
                                    </a:solidFill>
                                    <a:latin typeface="Cambria Math" panose="02040503050406030204" pitchFamily="18" charset="0"/>
                                  </a:rPr>
                                  <m:t>log</m:t>
                                </m:r>
                              </m:fName>
                              <m:e>
                                <m:d>
                                  <m:dPr>
                                    <m:ctrlPr>
                                      <a:rPr xmlns:a="http://schemas.openxmlformats.org/drawingml/2006/main" sz="1100" i="1">
                                        <a:solidFill>
                                          <a:srgbClr val="000000"/>
                                        </a:solidFill>
                                        <a:latin typeface="Cambria Math" panose="02040503050406030204" pitchFamily="18" charset="0"/>
                                      </a:rPr>
                                    </m:ctrlPr>
                                  </m:dPr>
                                  <m:e>
                                    <m:r>
                                      <a:rPr xmlns:a="http://schemas.openxmlformats.org/drawingml/2006/main" sz="1100" i="1">
                                        <a:solidFill>
                                          <a:srgbClr val="000000"/>
                                        </a:solidFill>
                                        <a:latin typeface="Cambria Math" panose="02040503050406030204" pitchFamily="18" charset="0"/>
                                      </a:rPr>
                                      <m:t>x</m:t>
                                    </m:r>
                                  </m:e>
                                </m:d>
                              </m:e>
                            </m:func>
                            <m:r>
                              <a:rPr xmlns:a="http://schemas.openxmlformats.org/drawingml/2006/main" sz="1100" i="1">
                                <a:solidFill>
                                  <a:srgbClr val="000000"/>
                                </a:solidFill>
                                <a:latin typeface="Cambria Math" panose="02040503050406030204" pitchFamily="18" charset="0"/>
                              </a:rPr>
                              <m:t>−</m:t>
                            </m:r>
                            <m:func>
                              <m:funcPr>
                                <m:ctrlPr>
                                  <a:rPr xmlns:a="http://schemas.openxmlformats.org/drawingml/2006/main" sz="1100" i="1">
                                    <a:solidFill>
                                      <a:srgbClr val="000000"/>
                                    </a:solidFill>
                                    <a:latin typeface="Cambria Math" panose="02040503050406030204" pitchFamily="18" charset="0"/>
                                  </a:rPr>
                                </m:ctrlPr>
                              </m:funcPr>
                              <m:fName>
                                <m:r>
                                  <a:rPr xmlns:a="http://schemas.openxmlformats.org/drawingml/2006/main" sz="1100" i="1">
                                    <a:solidFill>
                                      <a:srgbClr val="000000"/>
                                    </a:solidFill>
                                    <a:latin typeface="Cambria Math" panose="02040503050406030204" pitchFamily="18" charset="0"/>
                                  </a:rPr>
                                  <m:t>log</m:t>
                                </m:r>
                              </m:fName>
                              <m:e>
                                <m:d>
                                  <m:dPr>
                                    <m:ctrlPr>
                                      <a:rPr xmlns:a="http://schemas.openxmlformats.org/drawingml/2006/main" sz="1100" i="1">
                                        <a:solidFill>
                                          <a:srgbClr val="000000"/>
                                        </a:solidFill>
                                        <a:latin typeface="Cambria Math" panose="02040503050406030204" pitchFamily="18" charset="0"/>
                                      </a:rPr>
                                    </m:ctrlPr>
                                  </m:dPr>
                                  <m:e>
                                    <m:r>
                                      <a:rPr xmlns:a="http://schemas.openxmlformats.org/drawingml/2006/main" sz="1100" i="1">
                                        <a:solidFill>
                                          <a:srgbClr val="000000"/>
                                        </a:solidFill>
                                        <a:latin typeface="Cambria Math" panose="02040503050406030204" pitchFamily="18" charset="0"/>
                                      </a:rPr>
                                      <m:t>13.5</m:t>
                                    </m:r>
                                  </m:e>
                                </m:d>
                              </m:e>
                            </m:func>
                          </m:num>
                          <m:den>
                            <m:r>
                              <a:rPr xmlns:a="http://schemas.openxmlformats.org/drawingml/2006/main" sz="1100" i="1">
                                <a:solidFill>
                                  <a:srgbClr val="000000"/>
                                </a:solidFill>
                                <a:latin typeface="Cambria Math" panose="02040503050406030204" pitchFamily="18" charset="0"/>
                              </a:rPr>
                              <m:t>0.54</m:t>
                            </m:r>
                          </m:den>
                        </m:f>
                      </m:e>
                    </m:d>
                  </m:sup>
                </m:sSup>
              </m:oMath>
            </a14:m>
            <a:endParaRPr sz="1200"/>
          </a:p>
        </p:txBody>
      </p:sp>
      <p:graphicFrame>
        <p:nvGraphicFramePr>
          <p:cNvPr id="244" name="表格"/>
          <p:cNvGraphicFramePr/>
          <p:nvPr/>
        </p:nvGraphicFramePr>
        <p:xfrm>
          <a:off x="3462020" y="3679464"/>
          <a:ext cx="5308601" cy="132080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54355"/>
                <a:gridCol w="471805"/>
                <a:gridCol w="471169"/>
                <a:gridCol w="471169"/>
                <a:gridCol w="471169"/>
                <a:gridCol w="471169"/>
                <a:gridCol w="471169"/>
                <a:gridCol w="471169"/>
                <a:gridCol w="471169"/>
                <a:gridCol w="471805"/>
                <a:gridCol w="471805"/>
              </a:tblGrid>
              <a:tr h="228600">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r>
                        <a:t>1</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r>
                        <a:t>2</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r>
                        <a:t>3</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r>
                        <a:t>5</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r>
                        <a:t>7</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r>
                        <a:t>10</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r>
                        <a:t>15</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r>
                        <a:t>20</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r>
                        <a:t>30</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r>
                        <a:t>50</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r>
              <a:tr h="228600">
                <a:tc>
                  <a:txBody>
                    <a:bodyPr/>
                    <a:lstStyle/>
                    <a:p>
                      <a:pPr algn="ctr" defTabSz="266700">
                        <a:lnSpc>
                          <a:spcPct val="200000"/>
                        </a:lnSpc>
                        <a:defRPr sz="1800"/>
                      </a:pPr>
                      <a:r>
                        <a:rPr b="1" sz="1200">
                          <a:uFill>
                            <a:solidFill>
                              <a:srgbClr val="000000"/>
                            </a:solidFill>
                          </a:uFill>
                          <a:latin typeface="Times New Roman"/>
                          <a:ea typeface="Times New Roman"/>
                          <a:cs typeface="Times New Roman"/>
                          <a:sym typeface="Times New Roman"/>
                        </a:rPr>
                        <a:t>IH(x)</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99.2</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99.2</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99.2</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98.9</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98.5</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98.1</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97.3</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96.4</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52.5</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13.9</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r>
              <a:tr h="228600">
                <a:tc>
                  <a:txBody>
                    <a:bodyPr/>
                    <a:lstStyle/>
                    <a:p>
                      <a:pPr algn="ctr" defTabSz="266700">
                        <a:lnSpc>
                          <a:spcPct val="200000"/>
                        </a:lnSpc>
                        <a:defRPr sz="1800"/>
                      </a:pPr>
                      <a:r>
                        <a:rPr b="1" sz="1200">
                          <a:uFill>
                            <a:solidFill>
                              <a:srgbClr val="000000"/>
                            </a:solidFill>
                          </a:uFill>
                          <a:latin typeface="Times New Roman"/>
                          <a:ea typeface="Times New Roman"/>
                          <a:cs typeface="Times New Roman"/>
                          <a:sym typeface="Times New Roman"/>
                        </a:rPr>
                        <a:t>DE(x)</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6.2</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6.9</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8.5</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19.4</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41.2</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58.2</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51.6</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57.4</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54.4</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45.5</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r>
            </a:tbl>
          </a:graphicData>
        </a:graphic>
      </p:graphicFrame>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46"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247"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248"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249" name="文本框 8"/>
          <p:cNvSpPr txBox="1"/>
          <p:nvPr/>
        </p:nvSpPr>
        <p:spPr>
          <a:xfrm>
            <a:off x="290318" y="1152259"/>
            <a:ext cx="6582537"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Calculation of Inhalability</a:t>
            </a:r>
          </a:p>
        </p:txBody>
      </p:sp>
      <p:sp>
        <p:nvSpPr>
          <p:cNvPr id="250" name=","/>
          <p:cNvSpPr txBox="1"/>
          <p:nvPr/>
        </p:nvSpPr>
        <p:spPr>
          <a:xfrm>
            <a:off x="3008638" y="2364872"/>
            <a:ext cx="6174724" cy="95000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2000"/>
            </a:pPr>
            <a14:m>
              <m:oMath>
                <m:r>
                  <a:rPr xmlns:a="http://schemas.openxmlformats.org/drawingml/2006/main" sz="1250" i="1">
                    <a:solidFill>
                      <a:srgbClr val="000000"/>
                    </a:solidFill>
                    <a:latin typeface="Cambria Math" panose="02040503050406030204" pitchFamily="18" charset="0"/>
                  </a:rPr>
                  <m:t>E</m:t>
                </m:r>
                <m:r>
                  <a:rPr xmlns:a="http://schemas.openxmlformats.org/drawingml/2006/main" sz="1250" i="1">
                    <a:solidFill>
                      <a:srgbClr val="000000"/>
                    </a:solidFill>
                    <a:latin typeface="Cambria Math" panose="02040503050406030204" pitchFamily="18" charset="0"/>
                  </a:rPr>
                  <m:t>P</m:t>
                </m:r>
                <m:r>
                  <a:rPr xmlns:a="http://schemas.openxmlformats.org/drawingml/2006/main" sz="1250" i="1">
                    <a:solidFill>
                      <a:srgbClr val="000000"/>
                    </a:solidFill>
                    <a:latin typeface="Cambria Math" panose="02040503050406030204" pitchFamily="18" charset="0"/>
                  </a:rPr>
                  <m:t>=</m:t>
                </m:r>
                <m:f>
                  <m:fPr>
                    <m:ctrlPr>
                      <a:rPr xmlns:a="http://schemas.openxmlformats.org/drawingml/2006/main" sz="1250" i="1">
                        <a:solidFill>
                          <a:srgbClr val="000000"/>
                        </a:solidFill>
                        <a:latin typeface="Cambria Math" panose="02040503050406030204" pitchFamily="18" charset="0"/>
                      </a:rPr>
                    </m:ctrlPr>
                    <m:type m:val="bar"/>
                  </m:fPr>
                  <m:num>
                    <m:nary>
                      <m:naryPr>
                        <m:ctrlPr>
                          <a:rPr xmlns:a="http://schemas.openxmlformats.org/drawingml/2006/main" sz="1250" i="1">
                            <a:solidFill>
                              <a:srgbClr val="000000"/>
                            </a:solidFill>
                            <a:latin typeface="Cambria Math" panose="02040503050406030204" pitchFamily="18" charset="0"/>
                          </a:rPr>
                        </m:ctrlPr>
                        <m:chr m:val="∫"/>
                        <m:limLoc m:val="undOvr"/>
                        <m:grow m:val="0"/>
                        <m:subHide m:val="off"/>
                        <m:supHide m:val="off"/>
                      </m:naryPr>
                      <m:sub>
                        <m:r>
                          <a:rPr xmlns:a="http://schemas.openxmlformats.org/drawingml/2006/main" sz="1250" i="1">
                            <a:solidFill>
                              <a:srgbClr val="000000"/>
                            </a:solidFill>
                            <a:latin typeface="Cambria Math" panose="02040503050406030204" pitchFamily="18" charset="0"/>
                          </a:rPr>
                          <m:t>x</m:t>
                        </m:r>
                        <m:r>
                          <a:rPr xmlns:a="http://schemas.openxmlformats.org/drawingml/2006/main" sz="1250" i="1">
                            <a:solidFill>
                              <a:srgbClr val="000000"/>
                            </a:solidFill>
                            <a:latin typeface="Cambria Math" panose="02040503050406030204" pitchFamily="18" charset="0"/>
                          </a:rPr>
                          <m:t>=</m:t>
                        </m:r>
                        <m:r>
                          <a:rPr xmlns:a="http://schemas.openxmlformats.org/drawingml/2006/main" sz="1250" i="1">
                            <a:solidFill>
                              <a:srgbClr val="000000"/>
                            </a:solidFill>
                            <a:latin typeface="Cambria Math" panose="02040503050406030204" pitchFamily="18" charset="0"/>
                          </a:rPr>
                          <m:t>1</m:t>
                        </m:r>
                      </m:sub>
                      <m:sup>
                        <m:r>
                          <a:rPr xmlns:a="http://schemas.openxmlformats.org/drawingml/2006/main" sz="1250" i="1">
                            <a:solidFill>
                              <a:srgbClr val="000000"/>
                            </a:solidFill>
                            <a:latin typeface="Cambria Math" panose="02040503050406030204" pitchFamily="18" charset="0"/>
                          </a:rPr>
                          <m:t>x</m:t>
                        </m:r>
                        <m:r>
                          <a:rPr xmlns:a="http://schemas.openxmlformats.org/drawingml/2006/main" sz="1250" i="1">
                            <a:solidFill>
                              <a:srgbClr val="000000"/>
                            </a:solidFill>
                            <a:latin typeface="Cambria Math" panose="02040503050406030204" pitchFamily="18" charset="0"/>
                          </a:rPr>
                          <m:t>=</m:t>
                        </m:r>
                        <m:r>
                          <a:rPr xmlns:a="http://schemas.openxmlformats.org/drawingml/2006/main" sz="1250" i="1">
                            <a:solidFill>
                              <a:srgbClr val="000000"/>
                            </a:solidFill>
                            <a:latin typeface="Cambria Math" panose="02040503050406030204" pitchFamily="18" charset="0"/>
                          </a:rPr>
                          <m:t>50</m:t>
                        </m:r>
                      </m:sup>
                      <m:e>
                        <m:r>
                          <a:rPr xmlns:a="http://schemas.openxmlformats.org/drawingml/2006/main" sz="1250" i="1">
                            <a:solidFill>
                              <a:srgbClr val="000000"/>
                            </a:solidFill>
                            <a:latin typeface="Cambria Math" panose="02040503050406030204" pitchFamily="18" charset="0"/>
                          </a:rPr>
                          <m:t>N</m:t>
                        </m:r>
                        <m:r>
                          <a:rPr xmlns:a="http://schemas.openxmlformats.org/drawingml/2006/main" sz="1250" i="1">
                            <a:solidFill>
                              <a:srgbClr val="000000"/>
                            </a:solidFill>
                            <a:latin typeface="Cambria Math" panose="02040503050406030204" pitchFamily="18" charset="0"/>
                          </a:rPr>
                          <m:t>F</m:t>
                        </m:r>
                        <m:d>
                          <m:dPr>
                            <m:ctrlPr>
                              <a:rPr xmlns:a="http://schemas.openxmlformats.org/drawingml/2006/main" sz="1250" i="1">
                                <a:solidFill>
                                  <a:srgbClr val="000000"/>
                                </a:solidFill>
                                <a:latin typeface="Cambria Math" panose="02040503050406030204" pitchFamily="18" charset="0"/>
                              </a:rPr>
                            </m:ctrlPr>
                          </m:dPr>
                          <m:e>
                            <m:r>
                              <a:rPr xmlns:a="http://schemas.openxmlformats.org/drawingml/2006/main" sz="1250" i="1">
                                <a:solidFill>
                                  <a:srgbClr val="000000"/>
                                </a:solidFill>
                                <a:latin typeface="Cambria Math" panose="02040503050406030204" pitchFamily="18" charset="0"/>
                              </a:rPr>
                              <m:t>x</m:t>
                            </m:r>
                          </m:e>
                        </m:d>
                        <m:r>
                          <a:rPr xmlns:a="http://schemas.openxmlformats.org/drawingml/2006/main" sz="1250" i="1">
                            <a:solidFill>
                              <a:srgbClr val="000000"/>
                            </a:solidFill>
                            <a:latin typeface="Cambria Math" panose="02040503050406030204" pitchFamily="18" charset="0"/>
                          </a:rPr>
                          <m:t>I</m:t>
                        </m:r>
                        <m:r>
                          <a:rPr xmlns:a="http://schemas.openxmlformats.org/drawingml/2006/main" sz="1250" i="1">
                            <a:solidFill>
                              <a:srgbClr val="000000"/>
                            </a:solidFill>
                            <a:latin typeface="Cambria Math" panose="02040503050406030204" pitchFamily="18" charset="0"/>
                          </a:rPr>
                          <m:t>H</m:t>
                        </m:r>
                        <m:d>
                          <m:dPr>
                            <m:ctrlPr>
                              <a:rPr xmlns:a="http://schemas.openxmlformats.org/drawingml/2006/main" sz="1250" i="1">
                                <a:solidFill>
                                  <a:srgbClr val="000000"/>
                                </a:solidFill>
                                <a:latin typeface="Cambria Math" panose="02040503050406030204" pitchFamily="18" charset="0"/>
                              </a:rPr>
                            </m:ctrlPr>
                          </m:dPr>
                          <m:e>
                            <m:r>
                              <a:rPr xmlns:a="http://schemas.openxmlformats.org/drawingml/2006/main" sz="1250" i="1">
                                <a:solidFill>
                                  <a:srgbClr val="000000"/>
                                </a:solidFill>
                                <a:latin typeface="Cambria Math" panose="02040503050406030204" pitchFamily="18" charset="0"/>
                              </a:rPr>
                              <m:t>x</m:t>
                            </m:r>
                          </m:e>
                        </m:d>
                        <m:r>
                          <a:rPr xmlns:a="http://schemas.openxmlformats.org/drawingml/2006/main" sz="1250" i="1">
                            <a:solidFill>
                              <a:srgbClr val="000000"/>
                            </a:solidFill>
                            <a:latin typeface="Cambria Math" panose="02040503050406030204" pitchFamily="18" charset="0"/>
                          </a:rPr>
                          <m:t>D</m:t>
                        </m:r>
                        <m:r>
                          <a:rPr xmlns:a="http://schemas.openxmlformats.org/drawingml/2006/main" sz="1250" i="1">
                            <a:solidFill>
                              <a:srgbClr val="000000"/>
                            </a:solidFill>
                            <a:latin typeface="Cambria Math" panose="02040503050406030204" pitchFamily="18" charset="0"/>
                          </a:rPr>
                          <m:t>E</m:t>
                        </m:r>
                        <m:d>
                          <m:dPr>
                            <m:ctrlPr>
                              <a:rPr xmlns:a="http://schemas.openxmlformats.org/drawingml/2006/main" sz="1250" i="1">
                                <a:solidFill>
                                  <a:srgbClr val="000000"/>
                                </a:solidFill>
                                <a:latin typeface="Cambria Math" panose="02040503050406030204" pitchFamily="18" charset="0"/>
                              </a:rPr>
                            </m:ctrlPr>
                          </m:dPr>
                          <m:e>
                            <m:r>
                              <a:rPr xmlns:a="http://schemas.openxmlformats.org/drawingml/2006/main" sz="1250" i="1">
                                <a:solidFill>
                                  <a:srgbClr val="000000"/>
                                </a:solidFill>
                                <a:latin typeface="Cambria Math" panose="02040503050406030204" pitchFamily="18" charset="0"/>
                              </a:rPr>
                              <m:t>x</m:t>
                            </m:r>
                          </m:e>
                        </m:d>
                      </m:e>
                    </m:nary>
                    <m:r>
                      <a:rPr xmlns:a="http://schemas.openxmlformats.org/drawingml/2006/main" sz="1250" i="1">
                        <a:solidFill>
                          <a:srgbClr val="000000"/>
                        </a:solidFill>
                        <a:latin typeface="Cambria Math" panose="02040503050406030204" pitchFamily="18" charset="0"/>
                      </a:rPr>
                      <m:t>⋅</m:t>
                    </m:r>
                    <m:d>
                      <m:dPr>
                        <m:ctrlPr>
                          <a:rPr xmlns:a="http://schemas.openxmlformats.org/drawingml/2006/main" sz="1250" i="1">
                            <a:solidFill>
                              <a:srgbClr val="000000"/>
                            </a:solidFill>
                            <a:latin typeface="Cambria Math" panose="02040503050406030204" pitchFamily="18" charset="0"/>
                          </a:rPr>
                        </m:ctrlPr>
                      </m:dPr>
                      <m:e>
                        <m:f>
                          <m:fPr>
                            <m:ctrlPr>
                              <a:rPr xmlns:a="http://schemas.openxmlformats.org/drawingml/2006/main" sz="1250" i="1">
                                <a:solidFill>
                                  <a:srgbClr val="000000"/>
                                </a:solidFill>
                                <a:latin typeface="Cambria Math" panose="02040503050406030204" pitchFamily="18" charset="0"/>
                              </a:rPr>
                            </m:ctrlPr>
                            <m:type m:val="bar"/>
                          </m:fPr>
                          <m:num>
                            <m:r>
                              <a:rPr xmlns:a="http://schemas.openxmlformats.org/drawingml/2006/main" sz="1250" i="1">
                                <a:solidFill>
                                  <a:srgbClr val="000000"/>
                                </a:solidFill>
                                <a:latin typeface="Cambria Math" panose="02040503050406030204" pitchFamily="18" charset="0"/>
                              </a:rPr>
                              <m:t>1</m:t>
                            </m:r>
                          </m:num>
                          <m:den>
                            <m:r>
                              <a:rPr xmlns:a="http://schemas.openxmlformats.org/drawingml/2006/main" sz="1250" i="1">
                                <a:solidFill>
                                  <a:srgbClr val="000000"/>
                                </a:solidFill>
                                <a:latin typeface="Cambria Math" panose="02040503050406030204" pitchFamily="18" charset="0"/>
                              </a:rPr>
                              <m:t>6</m:t>
                            </m:r>
                          </m:den>
                        </m:f>
                        <m:r>
                          <m:rPr>
                            <m:sty m:val="p"/>
                          </m:rPr>
                          <a:rPr xmlns:a="http://schemas.openxmlformats.org/drawingml/2006/main" sz="1250" i="1">
                            <a:solidFill>
                              <a:srgbClr val="000000"/>
                            </a:solidFill>
                            <a:latin typeface="Cambria Math" panose="02040503050406030204" pitchFamily="18" charset="0"/>
                          </a:rPr>
                          <m:t>π</m:t>
                        </m:r>
                        <m:sSup>
                          <m:e>
                            <m:r>
                              <a:rPr xmlns:a="http://schemas.openxmlformats.org/drawingml/2006/main" sz="1250" i="1">
                                <a:solidFill>
                                  <a:srgbClr val="000000"/>
                                </a:solidFill>
                                <a:latin typeface="Cambria Math" panose="02040503050406030204" pitchFamily="18" charset="0"/>
                              </a:rPr>
                              <m:t>x</m:t>
                            </m:r>
                          </m:e>
                          <m:sup>
                            <m:r>
                              <a:rPr xmlns:a="http://schemas.openxmlformats.org/drawingml/2006/main" sz="1250" i="1">
                                <a:solidFill>
                                  <a:srgbClr val="000000"/>
                                </a:solidFill>
                                <a:latin typeface="Cambria Math" panose="02040503050406030204" pitchFamily="18" charset="0"/>
                              </a:rPr>
                              <m:t>3</m:t>
                            </m:r>
                          </m:sup>
                        </m:sSup>
                      </m:e>
                    </m:d>
                    <m:r>
                      <a:rPr xmlns:a="http://schemas.openxmlformats.org/drawingml/2006/main" sz="1250" i="1">
                        <a:solidFill>
                          <a:srgbClr val="000000"/>
                        </a:solidFill>
                        <a:latin typeface="Cambria Math" panose="02040503050406030204" pitchFamily="18" charset="0"/>
                      </a:rPr>
                      <m:t>d</m:t>
                    </m:r>
                    <m:r>
                      <a:rPr xmlns:a="http://schemas.openxmlformats.org/drawingml/2006/main" sz="1250" i="1">
                        <a:solidFill>
                          <a:srgbClr val="000000"/>
                        </a:solidFill>
                        <a:latin typeface="Cambria Math" panose="02040503050406030204" pitchFamily="18" charset="0"/>
                      </a:rPr>
                      <m:t>x</m:t>
                    </m:r>
                  </m:num>
                  <m:den>
                    <m:nary>
                      <m:naryPr>
                        <m:ctrlPr>
                          <a:rPr xmlns:a="http://schemas.openxmlformats.org/drawingml/2006/main" sz="1250" i="1">
                            <a:solidFill>
                              <a:srgbClr val="000000"/>
                            </a:solidFill>
                            <a:latin typeface="Cambria Math" panose="02040503050406030204" pitchFamily="18" charset="0"/>
                          </a:rPr>
                        </m:ctrlPr>
                        <m:chr m:val="∫"/>
                        <m:limLoc m:val="undOvr"/>
                        <m:grow m:val="0"/>
                        <m:subHide m:val="off"/>
                        <m:supHide m:val="off"/>
                      </m:naryPr>
                      <m:sub>
                        <m:r>
                          <a:rPr xmlns:a="http://schemas.openxmlformats.org/drawingml/2006/main" sz="1250" i="1">
                            <a:solidFill>
                              <a:srgbClr val="000000"/>
                            </a:solidFill>
                            <a:latin typeface="Cambria Math" panose="02040503050406030204" pitchFamily="18" charset="0"/>
                          </a:rPr>
                          <m:t>x</m:t>
                        </m:r>
                        <m:r>
                          <a:rPr xmlns:a="http://schemas.openxmlformats.org/drawingml/2006/main" sz="1250" i="1">
                            <a:solidFill>
                              <a:srgbClr val="000000"/>
                            </a:solidFill>
                            <a:latin typeface="Cambria Math" panose="02040503050406030204" pitchFamily="18" charset="0"/>
                          </a:rPr>
                          <m:t>=</m:t>
                        </m:r>
                        <m:r>
                          <a:rPr xmlns:a="http://schemas.openxmlformats.org/drawingml/2006/main" sz="1250" i="1">
                            <a:solidFill>
                              <a:srgbClr val="000000"/>
                            </a:solidFill>
                            <a:latin typeface="Cambria Math" panose="02040503050406030204" pitchFamily="18" charset="0"/>
                          </a:rPr>
                          <m:t>1</m:t>
                        </m:r>
                      </m:sub>
                      <m:sup>
                        <m:r>
                          <a:rPr xmlns:a="http://schemas.openxmlformats.org/drawingml/2006/main" sz="1250" i="1">
                            <a:solidFill>
                              <a:srgbClr val="000000"/>
                            </a:solidFill>
                            <a:latin typeface="Cambria Math" panose="02040503050406030204" pitchFamily="18" charset="0"/>
                          </a:rPr>
                          <m:t>x</m:t>
                        </m:r>
                        <m:r>
                          <a:rPr xmlns:a="http://schemas.openxmlformats.org/drawingml/2006/main" sz="1250" i="1">
                            <a:solidFill>
                              <a:srgbClr val="000000"/>
                            </a:solidFill>
                            <a:latin typeface="Cambria Math" panose="02040503050406030204" pitchFamily="18" charset="0"/>
                          </a:rPr>
                          <m:t>=</m:t>
                        </m:r>
                        <m:r>
                          <a:rPr xmlns:a="http://schemas.openxmlformats.org/drawingml/2006/main" sz="1250" i="1">
                            <a:solidFill>
                              <a:srgbClr val="000000"/>
                            </a:solidFill>
                            <a:latin typeface="Cambria Math" panose="02040503050406030204" pitchFamily="18" charset="0"/>
                          </a:rPr>
                          <m:t>50</m:t>
                        </m:r>
                      </m:sup>
                      <m:e>
                        <m:r>
                          <a:rPr xmlns:a="http://schemas.openxmlformats.org/drawingml/2006/main" sz="1250" i="1">
                            <a:solidFill>
                              <a:srgbClr val="000000"/>
                            </a:solidFill>
                            <a:latin typeface="Cambria Math" panose="02040503050406030204" pitchFamily="18" charset="0"/>
                          </a:rPr>
                          <m:t>N</m:t>
                        </m:r>
                        <m:r>
                          <a:rPr xmlns:a="http://schemas.openxmlformats.org/drawingml/2006/main" sz="1250" i="1">
                            <a:solidFill>
                              <a:srgbClr val="000000"/>
                            </a:solidFill>
                            <a:latin typeface="Cambria Math" panose="02040503050406030204" pitchFamily="18" charset="0"/>
                          </a:rPr>
                          <m:t>F</m:t>
                        </m:r>
                        <m:d>
                          <m:dPr>
                            <m:ctrlPr>
                              <a:rPr xmlns:a="http://schemas.openxmlformats.org/drawingml/2006/main" sz="1250" i="1">
                                <a:solidFill>
                                  <a:srgbClr val="000000"/>
                                </a:solidFill>
                                <a:latin typeface="Cambria Math" panose="02040503050406030204" pitchFamily="18" charset="0"/>
                              </a:rPr>
                            </m:ctrlPr>
                          </m:dPr>
                          <m:e>
                            <m:r>
                              <a:rPr xmlns:a="http://schemas.openxmlformats.org/drawingml/2006/main" sz="1250" i="1">
                                <a:solidFill>
                                  <a:srgbClr val="000000"/>
                                </a:solidFill>
                                <a:latin typeface="Cambria Math" panose="02040503050406030204" pitchFamily="18" charset="0"/>
                              </a:rPr>
                              <m:t>x</m:t>
                            </m:r>
                          </m:e>
                        </m:d>
                      </m:e>
                    </m:nary>
                    <m:r>
                      <a:rPr xmlns:a="http://schemas.openxmlformats.org/drawingml/2006/main" sz="1250" i="1">
                        <a:solidFill>
                          <a:srgbClr val="000000"/>
                        </a:solidFill>
                        <a:latin typeface="Cambria Math" panose="02040503050406030204" pitchFamily="18" charset="0"/>
                      </a:rPr>
                      <m:t>⋅</m:t>
                    </m:r>
                    <m:d>
                      <m:dPr>
                        <m:ctrlPr>
                          <a:rPr xmlns:a="http://schemas.openxmlformats.org/drawingml/2006/main" sz="1250" i="1">
                            <a:solidFill>
                              <a:srgbClr val="000000"/>
                            </a:solidFill>
                            <a:latin typeface="Cambria Math" panose="02040503050406030204" pitchFamily="18" charset="0"/>
                          </a:rPr>
                        </m:ctrlPr>
                      </m:dPr>
                      <m:e>
                        <m:f>
                          <m:fPr>
                            <m:ctrlPr>
                              <a:rPr xmlns:a="http://schemas.openxmlformats.org/drawingml/2006/main" sz="1250" i="1">
                                <a:solidFill>
                                  <a:srgbClr val="000000"/>
                                </a:solidFill>
                                <a:latin typeface="Cambria Math" panose="02040503050406030204" pitchFamily="18" charset="0"/>
                              </a:rPr>
                            </m:ctrlPr>
                            <m:type m:val="bar"/>
                          </m:fPr>
                          <m:num>
                            <m:r>
                              <a:rPr xmlns:a="http://schemas.openxmlformats.org/drawingml/2006/main" sz="1250" i="1">
                                <a:solidFill>
                                  <a:srgbClr val="000000"/>
                                </a:solidFill>
                                <a:latin typeface="Cambria Math" panose="02040503050406030204" pitchFamily="18" charset="0"/>
                              </a:rPr>
                              <m:t>1</m:t>
                            </m:r>
                          </m:num>
                          <m:den>
                            <m:r>
                              <a:rPr xmlns:a="http://schemas.openxmlformats.org/drawingml/2006/main" sz="1250" i="1">
                                <a:solidFill>
                                  <a:srgbClr val="000000"/>
                                </a:solidFill>
                                <a:latin typeface="Cambria Math" panose="02040503050406030204" pitchFamily="18" charset="0"/>
                              </a:rPr>
                              <m:t>6</m:t>
                            </m:r>
                          </m:den>
                        </m:f>
                        <m:r>
                          <m:rPr>
                            <m:sty m:val="p"/>
                          </m:rPr>
                          <a:rPr xmlns:a="http://schemas.openxmlformats.org/drawingml/2006/main" sz="1250" i="1">
                            <a:solidFill>
                              <a:srgbClr val="000000"/>
                            </a:solidFill>
                            <a:latin typeface="Cambria Math" panose="02040503050406030204" pitchFamily="18" charset="0"/>
                          </a:rPr>
                          <m:t>π</m:t>
                        </m:r>
                        <m:sSup>
                          <m:e>
                            <m:r>
                              <a:rPr xmlns:a="http://schemas.openxmlformats.org/drawingml/2006/main" sz="1250" i="1">
                                <a:solidFill>
                                  <a:srgbClr val="000000"/>
                                </a:solidFill>
                                <a:latin typeface="Cambria Math" panose="02040503050406030204" pitchFamily="18" charset="0"/>
                              </a:rPr>
                              <m:t>x</m:t>
                            </m:r>
                          </m:e>
                          <m:sup>
                            <m:r>
                              <a:rPr xmlns:a="http://schemas.openxmlformats.org/drawingml/2006/main" sz="1250" i="1">
                                <a:solidFill>
                                  <a:srgbClr val="000000"/>
                                </a:solidFill>
                                <a:latin typeface="Cambria Math" panose="02040503050406030204" pitchFamily="18" charset="0"/>
                              </a:rPr>
                              <m:t>3</m:t>
                            </m:r>
                          </m:sup>
                        </m:sSup>
                      </m:e>
                    </m:d>
                    <m:r>
                      <a:rPr xmlns:a="http://schemas.openxmlformats.org/drawingml/2006/main" sz="1250" i="1">
                        <a:solidFill>
                          <a:srgbClr val="000000"/>
                        </a:solidFill>
                        <a:latin typeface="Cambria Math" panose="02040503050406030204" pitchFamily="18" charset="0"/>
                      </a:rPr>
                      <m:t>d</m:t>
                    </m:r>
                    <m:r>
                      <a:rPr xmlns:a="http://schemas.openxmlformats.org/drawingml/2006/main" sz="1250" i="1">
                        <a:solidFill>
                          <a:srgbClr val="000000"/>
                        </a:solidFill>
                        <a:latin typeface="Cambria Math" panose="02040503050406030204" pitchFamily="18" charset="0"/>
                      </a:rPr>
                      <m:t>x</m:t>
                    </m:r>
                  </m:den>
                </m:f>
                <m:r>
                  <a:rPr xmlns:a="http://schemas.openxmlformats.org/drawingml/2006/main" sz="1250" i="1">
                    <a:solidFill>
                      <a:srgbClr val="000000"/>
                    </a:solidFill>
                    <a:latin typeface="Cambria Math" panose="02040503050406030204" pitchFamily="18" charset="0"/>
                  </a:rPr>
                  <m:t/>
                </m:r>
                <m:r>
                  <a:rPr xmlns:a="http://schemas.openxmlformats.org/drawingml/2006/main" sz="1250" i="1">
                    <a:solidFill>
                      <a:srgbClr val="000000"/>
                    </a:solidFill>
                    <a:latin typeface="Cambria Math" panose="02040503050406030204" pitchFamily="18" charset="0"/>
                  </a:rPr>
                  <m:t>×</m:t>
                </m:r>
                <m:r>
                  <a:rPr xmlns:a="http://schemas.openxmlformats.org/drawingml/2006/main" sz="1250" i="1">
                    <a:solidFill>
                      <a:srgbClr val="000000"/>
                    </a:solidFill>
                    <a:latin typeface="Cambria Math" panose="02040503050406030204" pitchFamily="18" charset="0"/>
                  </a:rPr>
                  <m:t>100</m:t>
                </m:r>
                <m:r>
                  <a:rPr xmlns:a="http://schemas.openxmlformats.org/drawingml/2006/main" sz="1250" i="1">
                    <a:solidFill>
                      <a:srgbClr val="000000"/>
                    </a:solidFill>
                    <a:latin typeface="Cambria Math" panose="02040503050406030204" pitchFamily="18" charset="0"/>
                  </a:rPr>
                  <m:t>%</m:t>
                </m:r>
              </m:oMath>
            </a14:m>
            <a:r>
              <a:rPr sz="1200">
                <a:latin typeface="Times New Roman"/>
                <a:ea typeface="Times New Roman"/>
                <a:cs typeface="Times New Roman"/>
                <a:sym typeface="Times New Roman"/>
              </a:rPr>
              <a:t>, </a:t>
            </a:r>
            <a14:m>
              <m:oMath>
                <m:r>
                  <a:rPr xmlns:a="http://schemas.openxmlformats.org/drawingml/2006/main" sz="1100" i="1">
                    <a:solidFill>
                      <a:srgbClr val="000000"/>
                    </a:solidFill>
                    <a:latin typeface="Cambria Math" panose="02040503050406030204" pitchFamily="18" charset="0"/>
                  </a:rPr>
                  <m:t>N</m:t>
                </m:r>
                <m:r>
                  <a:rPr xmlns:a="http://schemas.openxmlformats.org/drawingml/2006/main" sz="1100" i="1">
                    <a:solidFill>
                      <a:srgbClr val="000000"/>
                    </a:solidFill>
                    <a:latin typeface="Cambria Math" panose="02040503050406030204" pitchFamily="18" charset="0"/>
                  </a:rPr>
                  <m:t>F</m:t>
                </m:r>
                <m:d>
                  <m:dPr>
                    <m:ctrlPr>
                      <a:rPr xmlns:a="http://schemas.openxmlformats.org/drawingml/2006/main" sz="1100" i="1">
                        <a:solidFill>
                          <a:srgbClr val="000000"/>
                        </a:solidFill>
                        <a:latin typeface="Cambria Math" panose="02040503050406030204" pitchFamily="18" charset="0"/>
                      </a:rPr>
                    </m:ctrlPr>
                  </m:dPr>
                  <m:e>
                    <m:r>
                      <a:rPr xmlns:a="http://schemas.openxmlformats.org/drawingml/2006/main" sz="1100" i="1">
                        <a:solidFill>
                          <a:srgbClr val="000000"/>
                        </a:solidFill>
                        <a:latin typeface="Cambria Math" panose="02040503050406030204" pitchFamily="18" charset="0"/>
                      </a:rPr>
                      <m:t>x</m:t>
                    </m:r>
                  </m:e>
                </m:d>
                <m:r>
                  <a:rPr xmlns:a="http://schemas.openxmlformats.org/drawingml/2006/main" sz="1100" i="1">
                    <a:solidFill>
                      <a:srgbClr val="000000"/>
                    </a:solidFill>
                    <a:latin typeface="Cambria Math" panose="02040503050406030204" pitchFamily="18" charset="0"/>
                  </a:rPr>
                  <m:t>=</m:t>
                </m:r>
                <m:f>
                  <m:fPr>
                    <m:ctrlPr>
                      <a:rPr xmlns:a="http://schemas.openxmlformats.org/drawingml/2006/main" sz="1100" i="1">
                        <a:solidFill>
                          <a:srgbClr val="000000"/>
                        </a:solidFill>
                        <a:latin typeface="Cambria Math" panose="02040503050406030204" pitchFamily="18" charset="0"/>
                      </a:rPr>
                    </m:ctrlPr>
                    <m:type m:val="bar"/>
                  </m:fPr>
                  <m:num>
                    <m:r>
                      <a:rPr xmlns:a="http://schemas.openxmlformats.org/drawingml/2006/main" sz="1100" i="1">
                        <a:solidFill>
                          <a:srgbClr val="000000"/>
                        </a:solidFill>
                        <a:latin typeface="Cambria Math" panose="02040503050406030204" pitchFamily="18" charset="0"/>
                      </a:rPr>
                      <m:t>0.43</m:t>
                    </m:r>
                  </m:num>
                  <m:den>
                    <m:r>
                      <a:rPr xmlns:a="http://schemas.openxmlformats.org/drawingml/2006/main" sz="1100" i="1">
                        <a:solidFill>
                          <a:srgbClr val="000000"/>
                        </a:solidFill>
                        <a:latin typeface="Cambria Math" panose="02040503050406030204" pitchFamily="18" charset="0"/>
                      </a:rPr>
                      <m:t>0.54</m:t>
                    </m:r>
                    <m:r>
                      <a:rPr xmlns:a="http://schemas.openxmlformats.org/drawingml/2006/main" sz="1100" i="1">
                        <a:solidFill>
                          <a:srgbClr val="000000"/>
                        </a:solidFill>
                        <a:latin typeface="Cambria Math" panose="02040503050406030204" pitchFamily="18" charset="0"/>
                      </a:rPr>
                      <m:t>⋅</m:t>
                    </m:r>
                    <m:rad>
                      <m:radPr>
                        <m:ctrlPr>
                          <a:rPr xmlns:a="http://schemas.openxmlformats.org/drawingml/2006/main" sz="1100" i="1">
                            <a:solidFill>
                              <a:srgbClr val="000000"/>
                            </a:solidFill>
                            <a:latin typeface="Cambria Math" panose="02040503050406030204" pitchFamily="18" charset="0"/>
                          </a:rPr>
                        </m:ctrlPr>
                        <m:degHide m:val="on"/>
                      </m:radPr>
                      <m:deg/>
                      <m:e>
                        <m:r>
                          <a:rPr xmlns:a="http://schemas.openxmlformats.org/drawingml/2006/main" sz="1100" i="1">
                            <a:solidFill>
                              <a:srgbClr val="000000"/>
                            </a:solidFill>
                            <a:latin typeface="Cambria Math" panose="02040503050406030204" pitchFamily="18" charset="0"/>
                          </a:rPr>
                          <m:t>2</m:t>
                        </m:r>
                        <m:r>
                          <m:rPr>
                            <m:sty m:val="p"/>
                          </m:rPr>
                          <a:rPr xmlns:a="http://schemas.openxmlformats.org/drawingml/2006/main" sz="1100" i="1">
                            <a:solidFill>
                              <a:srgbClr val="000000"/>
                            </a:solidFill>
                            <a:latin typeface="Cambria Math" panose="02040503050406030204" pitchFamily="18" charset="0"/>
                          </a:rPr>
                          <m:t>π</m:t>
                        </m:r>
                      </m:e>
                    </m:rad>
                    <m:r>
                      <a:rPr xmlns:a="http://schemas.openxmlformats.org/drawingml/2006/main" sz="1100" i="1">
                        <a:solidFill>
                          <a:srgbClr val="000000"/>
                        </a:solidFill>
                        <a:latin typeface="Cambria Math" panose="02040503050406030204" pitchFamily="18" charset="0"/>
                      </a:rPr>
                      <m:t>x</m:t>
                    </m:r>
                  </m:den>
                </m:f>
                <m:sSup>
                  <m:e>
                    <m:r>
                      <a:rPr xmlns:a="http://schemas.openxmlformats.org/drawingml/2006/main" sz="1100" i="1">
                        <a:solidFill>
                          <a:srgbClr val="000000"/>
                        </a:solidFill>
                        <a:latin typeface="Cambria Math" panose="02040503050406030204" pitchFamily="18" charset="0"/>
                      </a:rPr>
                      <m:t>e</m:t>
                    </m:r>
                  </m:e>
                  <m:sup>
                    <m:r>
                      <a:rPr xmlns:a="http://schemas.openxmlformats.org/drawingml/2006/main" sz="1100" i="1">
                        <a:solidFill>
                          <a:srgbClr val="000000"/>
                        </a:solidFill>
                        <a:latin typeface="Cambria Math" panose="02040503050406030204" pitchFamily="18" charset="0"/>
                      </a:rPr>
                      <m:t>−</m:t>
                    </m:r>
                    <m:f>
                      <m:fPr>
                        <m:ctrlPr>
                          <a:rPr xmlns:a="http://schemas.openxmlformats.org/drawingml/2006/main" sz="1100" i="1">
                            <a:solidFill>
                              <a:srgbClr val="000000"/>
                            </a:solidFill>
                            <a:latin typeface="Cambria Math" panose="02040503050406030204" pitchFamily="18" charset="0"/>
                          </a:rPr>
                        </m:ctrlPr>
                        <m:type m:val="bar"/>
                      </m:fPr>
                      <m:num>
                        <m:r>
                          <a:rPr xmlns:a="http://schemas.openxmlformats.org/drawingml/2006/main" sz="1100" i="1">
                            <a:solidFill>
                              <a:srgbClr val="000000"/>
                            </a:solidFill>
                            <a:latin typeface="Cambria Math" panose="02040503050406030204" pitchFamily="18" charset="0"/>
                          </a:rPr>
                          <m:t>1</m:t>
                        </m:r>
                      </m:num>
                      <m:den>
                        <m:r>
                          <a:rPr xmlns:a="http://schemas.openxmlformats.org/drawingml/2006/main" sz="1100" i="1">
                            <a:solidFill>
                              <a:srgbClr val="000000"/>
                            </a:solidFill>
                            <a:latin typeface="Cambria Math" panose="02040503050406030204" pitchFamily="18" charset="0"/>
                          </a:rPr>
                          <m:t>2</m:t>
                        </m:r>
                      </m:den>
                    </m:f>
                    <m:d>
                      <m:dPr>
                        <m:ctrlPr>
                          <a:rPr xmlns:a="http://schemas.openxmlformats.org/drawingml/2006/main" sz="1100" i="1">
                            <a:solidFill>
                              <a:srgbClr val="000000"/>
                            </a:solidFill>
                            <a:latin typeface="Cambria Math" panose="02040503050406030204" pitchFamily="18" charset="0"/>
                          </a:rPr>
                        </m:ctrlPr>
                      </m:dPr>
                      <m:e>
                        <m:f>
                          <m:fPr>
                            <m:ctrlPr>
                              <a:rPr xmlns:a="http://schemas.openxmlformats.org/drawingml/2006/main" sz="1100" i="1">
                                <a:solidFill>
                                  <a:srgbClr val="000000"/>
                                </a:solidFill>
                                <a:latin typeface="Cambria Math" panose="02040503050406030204" pitchFamily="18" charset="0"/>
                              </a:rPr>
                            </m:ctrlPr>
                            <m:type m:val="bar"/>
                          </m:fPr>
                          <m:num>
                            <m:func>
                              <m:funcPr>
                                <m:ctrlPr>
                                  <a:rPr xmlns:a="http://schemas.openxmlformats.org/drawingml/2006/main" sz="1100" i="1">
                                    <a:solidFill>
                                      <a:srgbClr val="000000"/>
                                    </a:solidFill>
                                    <a:latin typeface="Cambria Math" panose="02040503050406030204" pitchFamily="18" charset="0"/>
                                  </a:rPr>
                                </m:ctrlPr>
                              </m:funcPr>
                              <m:fName>
                                <m:r>
                                  <a:rPr xmlns:a="http://schemas.openxmlformats.org/drawingml/2006/main" sz="1100" i="1">
                                    <a:solidFill>
                                      <a:srgbClr val="000000"/>
                                    </a:solidFill>
                                    <a:latin typeface="Cambria Math" panose="02040503050406030204" pitchFamily="18" charset="0"/>
                                  </a:rPr>
                                  <m:t>log</m:t>
                                </m:r>
                              </m:fName>
                              <m:e>
                                <m:d>
                                  <m:dPr>
                                    <m:ctrlPr>
                                      <a:rPr xmlns:a="http://schemas.openxmlformats.org/drawingml/2006/main" sz="1100" i="1">
                                        <a:solidFill>
                                          <a:srgbClr val="000000"/>
                                        </a:solidFill>
                                        <a:latin typeface="Cambria Math" panose="02040503050406030204" pitchFamily="18" charset="0"/>
                                      </a:rPr>
                                    </m:ctrlPr>
                                  </m:dPr>
                                  <m:e>
                                    <m:r>
                                      <a:rPr xmlns:a="http://schemas.openxmlformats.org/drawingml/2006/main" sz="1100" i="1">
                                        <a:solidFill>
                                          <a:srgbClr val="000000"/>
                                        </a:solidFill>
                                        <a:latin typeface="Cambria Math" panose="02040503050406030204" pitchFamily="18" charset="0"/>
                                      </a:rPr>
                                      <m:t>x</m:t>
                                    </m:r>
                                  </m:e>
                                </m:d>
                              </m:e>
                            </m:func>
                            <m:r>
                              <a:rPr xmlns:a="http://schemas.openxmlformats.org/drawingml/2006/main" sz="1100" i="1">
                                <a:solidFill>
                                  <a:srgbClr val="000000"/>
                                </a:solidFill>
                                <a:latin typeface="Cambria Math" panose="02040503050406030204" pitchFamily="18" charset="0"/>
                              </a:rPr>
                              <m:t>−</m:t>
                            </m:r>
                            <m:func>
                              <m:funcPr>
                                <m:ctrlPr>
                                  <a:rPr xmlns:a="http://schemas.openxmlformats.org/drawingml/2006/main" sz="1100" i="1">
                                    <a:solidFill>
                                      <a:srgbClr val="000000"/>
                                    </a:solidFill>
                                    <a:latin typeface="Cambria Math" panose="02040503050406030204" pitchFamily="18" charset="0"/>
                                  </a:rPr>
                                </m:ctrlPr>
                              </m:funcPr>
                              <m:fName>
                                <m:r>
                                  <a:rPr xmlns:a="http://schemas.openxmlformats.org/drawingml/2006/main" sz="1100" i="1">
                                    <a:solidFill>
                                      <a:srgbClr val="000000"/>
                                    </a:solidFill>
                                    <a:latin typeface="Cambria Math" panose="02040503050406030204" pitchFamily="18" charset="0"/>
                                  </a:rPr>
                                  <m:t>log</m:t>
                                </m:r>
                              </m:fName>
                              <m:e>
                                <m:d>
                                  <m:dPr>
                                    <m:ctrlPr>
                                      <a:rPr xmlns:a="http://schemas.openxmlformats.org/drawingml/2006/main" sz="1100" i="1">
                                        <a:solidFill>
                                          <a:srgbClr val="000000"/>
                                        </a:solidFill>
                                        <a:latin typeface="Cambria Math" panose="02040503050406030204" pitchFamily="18" charset="0"/>
                                      </a:rPr>
                                    </m:ctrlPr>
                                  </m:dPr>
                                  <m:e>
                                    <m:r>
                                      <a:rPr xmlns:a="http://schemas.openxmlformats.org/drawingml/2006/main" sz="1100" i="1">
                                        <a:solidFill>
                                          <a:srgbClr val="000000"/>
                                        </a:solidFill>
                                        <a:latin typeface="Cambria Math" panose="02040503050406030204" pitchFamily="18" charset="0"/>
                                      </a:rPr>
                                      <m:t>13.5</m:t>
                                    </m:r>
                                  </m:e>
                                </m:d>
                              </m:e>
                            </m:func>
                          </m:num>
                          <m:den>
                            <m:r>
                              <a:rPr xmlns:a="http://schemas.openxmlformats.org/drawingml/2006/main" sz="1100" i="1">
                                <a:solidFill>
                                  <a:srgbClr val="000000"/>
                                </a:solidFill>
                                <a:latin typeface="Cambria Math" panose="02040503050406030204" pitchFamily="18" charset="0"/>
                              </a:rPr>
                              <m:t>0.54</m:t>
                            </m:r>
                          </m:den>
                        </m:f>
                      </m:e>
                    </m:d>
                  </m:sup>
                </m:sSup>
              </m:oMath>
            </a14:m>
            <a:endParaRPr sz="1200"/>
          </a:p>
        </p:txBody>
      </p:sp>
      <p:graphicFrame>
        <p:nvGraphicFramePr>
          <p:cNvPr id="251" name="表格"/>
          <p:cNvGraphicFramePr/>
          <p:nvPr/>
        </p:nvGraphicFramePr>
        <p:xfrm>
          <a:off x="3462020" y="3679464"/>
          <a:ext cx="5308601" cy="132080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54355"/>
                <a:gridCol w="471805"/>
                <a:gridCol w="471169"/>
                <a:gridCol w="471169"/>
                <a:gridCol w="471169"/>
                <a:gridCol w="471169"/>
                <a:gridCol w="471169"/>
                <a:gridCol w="471169"/>
                <a:gridCol w="471169"/>
                <a:gridCol w="471805"/>
                <a:gridCol w="471805"/>
              </a:tblGrid>
              <a:tr h="228600">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r>
                        <a:t>1</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r>
                        <a:t>2</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r>
                        <a:t>3</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r>
                        <a:t>5</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r>
                        <a:t>7</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r>
                        <a:t>10</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r>
                        <a:t>15</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r>
                        <a:t>20</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r>
                        <a:t>30</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b="1">
                          <a:uFill>
                            <a:solidFill>
                              <a:srgbClr val="000000"/>
                            </a:solidFill>
                          </a:uFill>
                          <a:latin typeface="Times New Roman"/>
                          <a:ea typeface="Times New Roman"/>
                          <a:cs typeface="Times New Roman"/>
                          <a:sym typeface="Times New Roman"/>
                        </a:defRPr>
                      </a:pPr>
                      <a:r>
                        <a:t>50</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r>
              <a:tr h="228600">
                <a:tc>
                  <a:txBody>
                    <a:bodyPr/>
                    <a:lstStyle/>
                    <a:p>
                      <a:pPr algn="ctr" defTabSz="266700">
                        <a:lnSpc>
                          <a:spcPct val="200000"/>
                        </a:lnSpc>
                        <a:defRPr sz="1800"/>
                      </a:pPr>
                      <a:r>
                        <a:rPr b="1" sz="1200">
                          <a:uFill>
                            <a:solidFill>
                              <a:srgbClr val="000000"/>
                            </a:solidFill>
                          </a:uFill>
                          <a:latin typeface="Times New Roman"/>
                          <a:ea typeface="Times New Roman"/>
                          <a:cs typeface="Times New Roman"/>
                          <a:sym typeface="Times New Roman"/>
                        </a:rPr>
                        <a:t>IH(x)</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99.2</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99.2</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99.2</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98.9</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98.5</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98.1</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97.3</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96.4</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52.5</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13.9</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solidFill>
                      <a:srgbClr val="F1F1F1"/>
                    </a:solidFill>
                  </a:tcPr>
                </a:tc>
              </a:tr>
              <a:tr h="228600">
                <a:tc>
                  <a:txBody>
                    <a:bodyPr/>
                    <a:lstStyle/>
                    <a:p>
                      <a:pPr algn="ctr" defTabSz="266700">
                        <a:lnSpc>
                          <a:spcPct val="200000"/>
                        </a:lnSpc>
                        <a:defRPr sz="1800"/>
                      </a:pPr>
                      <a:r>
                        <a:rPr b="1" sz="1200">
                          <a:uFill>
                            <a:solidFill>
                              <a:srgbClr val="000000"/>
                            </a:solidFill>
                          </a:uFill>
                          <a:latin typeface="Times New Roman"/>
                          <a:ea typeface="Times New Roman"/>
                          <a:cs typeface="Times New Roman"/>
                          <a:sym typeface="Times New Roman"/>
                        </a:rPr>
                        <a:t>DE(x)</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6.2</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6.9</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8.5</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19.4</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41.2</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58.2</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51.6</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57.4</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54.4</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c>
                  <a:txBody>
                    <a:bodyPr/>
                    <a:lstStyle/>
                    <a:p>
                      <a:pPr algn="ctr" defTabSz="266700">
                        <a:lnSpc>
                          <a:spcPct val="200000"/>
                        </a:lnSpc>
                        <a:defRPr>
                          <a:uFill>
                            <a:solidFill>
                              <a:srgbClr val="000000"/>
                            </a:solidFill>
                          </a:uFill>
                          <a:latin typeface="Times New Roman"/>
                          <a:ea typeface="Times New Roman"/>
                          <a:cs typeface="Times New Roman"/>
                          <a:sym typeface="Times New Roman"/>
                        </a:defRPr>
                      </a:pPr>
                      <a:r>
                        <a:t>45.5</a:t>
                      </a:r>
                    </a:p>
                  </a:txBody>
                  <a:tcPr marL="50800" marR="50800" marT="50800" marB="50800" anchor="t" anchorCtr="0" horzOverflow="overflow">
                    <a:lnL w="6350">
                      <a:solidFill>
                        <a:srgbClr val="BEBEBE"/>
                      </a:solidFill>
                      <a:miter lim="400000"/>
                    </a:lnL>
                    <a:lnR w="6350">
                      <a:solidFill>
                        <a:srgbClr val="BEBEBE"/>
                      </a:solidFill>
                      <a:miter lim="400000"/>
                    </a:lnR>
                    <a:lnT w="6350">
                      <a:solidFill>
                        <a:srgbClr val="BEBEBE"/>
                      </a:solidFill>
                      <a:miter lim="400000"/>
                    </a:lnT>
                    <a:lnB w="6350">
                      <a:solidFill>
                        <a:srgbClr val="BEBEBE"/>
                      </a:solidFill>
                      <a:miter lim="400000"/>
                    </a:lnB>
                    <a:noFill/>
                  </a:tcPr>
                </a:tc>
              </a:tr>
            </a:tbl>
          </a:graphicData>
        </a:graphic>
      </p:graphicFrame>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53"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254" name="文本框 21"/>
          <p:cNvSpPr txBox="1"/>
          <p:nvPr/>
        </p:nvSpPr>
        <p:spPr>
          <a:xfrm>
            <a:off x="1008288" y="574843"/>
            <a:ext cx="10175424" cy="929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 — Two Methods to Interpret the Data of IH(x) and DE(x) from the Previous Paper</a:t>
            </a:r>
          </a:p>
        </p:txBody>
      </p:sp>
      <p:sp>
        <p:nvSpPr>
          <p:cNvPr id="255" name="stack-of-papers_156"/>
          <p:cNvSpPr/>
          <p:nvPr/>
        </p:nvSpPr>
        <p:spPr>
          <a:xfrm>
            <a:off x="352882" y="542026"/>
            <a:ext cx="609686" cy="5272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52" y="13361"/>
                </a:moveTo>
                <a:lnTo>
                  <a:pt x="21600" y="14628"/>
                </a:lnTo>
                <a:lnTo>
                  <a:pt x="10828" y="21600"/>
                </a:lnTo>
                <a:lnTo>
                  <a:pt x="0" y="14628"/>
                </a:lnTo>
                <a:lnTo>
                  <a:pt x="1248" y="13417"/>
                </a:lnTo>
                <a:lnTo>
                  <a:pt x="10828" y="19353"/>
                </a:lnTo>
                <a:close/>
                <a:moveTo>
                  <a:pt x="1248" y="9561"/>
                </a:moveTo>
                <a:lnTo>
                  <a:pt x="10828" y="15488"/>
                </a:lnTo>
                <a:lnTo>
                  <a:pt x="20352" y="9561"/>
                </a:lnTo>
                <a:lnTo>
                  <a:pt x="21600" y="10828"/>
                </a:lnTo>
                <a:lnTo>
                  <a:pt x="10828" y="17790"/>
                </a:lnTo>
                <a:lnTo>
                  <a:pt x="0" y="10828"/>
                </a:lnTo>
                <a:close/>
                <a:moveTo>
                  <a:pt x="10828" y="0"/>
                </a:moveTo>
                <a:lnTo>
                  <a:pt x="21600" y="6963"/>
                </a:lnTo>
                <a:lnTo>
                  <a:pt x="10828" y="13935"/>
                </a:lnTo>
                <a:lnTo>
                  <a:pt x="0" y="6963"/>
                </a:ln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256" name="文本框 14"/>
          <p:cNvSpPr txBox="1"/>
          <p:nvPr/>
        </p:nvSpPr>
        <p:spPr>
          <a:xfrm>
            <a:off x="4082313" y="2018493"/>
            <a:ext cx="6192204"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vl1pPr>
          </a:lstStyle>
          <a:p>
            <a:pPr/>
            <a:r>
              <a:t>Mathematical Regression (Cubic Polynomial)</a:t>
            </a:r>
          </a:p>
        </p:txBody>
      </p:sp>
      <p:grpSp>
        <p:nvGrpSpPr>
          <p:cNvPr id="259" name="矩形: 圆角 4"/>
          <p:cNvGrpSpPr/>
          <p:nvPr/>
        </p:nvGrpSpPr>
        <p:grpSpPr>
          <a:xfrm>
            <a:off x="1913063" y="2055468"/>
            <a:ext cx="1985170" cy="527296"/>
            <a:chOff x="0" y="0"/>
            <a:chExt cx="1985168" cy="527294"/>
          </a:xfrm>
        </p:grpSpPr>
        <p:sp>
          <p:nvSpPr>
            <p:cNvPr id="257" name="圆角矩形"/>
            <p:cNvSpPr/>
            <p:nvPr/>
          </p:nvSpPr>
          <p:spPr>
            <a:xfrm>
              <a:off x="0" y="0"/>
              <a:ext cx="1985169" cy="527295"/>
            </a:xfrm>
            <a:prstGeom prst="roundRect">
              <a:avLst>
                <a:gd name="adj" fmla="val 16667"/>
              </a:avLst>
            </a:prstGeom>
            <a:solidFill>
              <a:srgbClr val="D0CECE"/>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58" name="Method 1"/>
            <p:cNvSpPr txBox="1"/>
            <p:nvPr/>
          </p:nvSpPr>
          <p:spPr>
            <a:xfrm>
              <a:off x="71460" y="89433"/>
              <a:ext cx="1842250" cy="3484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FFFFFF"/>
                  </a:solidFill>
                  <a:latin typeface="Times New Roman"/>
                  <a:ea typeface="Times New Roman"/>
                  <a:cs typeface="Times New Roman"/>
                  <a:sym typeface="Times New Roman"/>
                </a:defRPr>
              </a:lvl1pPr>
            </a:lstStyle>
            <a:p>
              <a:pPr/>
              <a:r>
                <a:t>Method 1</a:t>
              </a:r>
            </a:p>
          </p:txBody>
        </p:sp>
      </p:grpSp>
      <p:grpSp>
        <p:nvGrpSpPr>
          <p:cNvPr id="262" name="矩形: 圆角 15"/>
          <p:cNvGrpSpPr/>
          <p:nvPr/>
        </p:nvGrpSpPr>
        <p:grpSpPr>
          <a:xfrm>
            <a:off x="1913063" y="2917766"/>
            <a:ext cx="1985170" cy="527296"/>
            <a:chOff x="0" y="0"/>
            <a:chExt cx="1985168" cy="527294"/>
          </a:xfrm>
        </p:grpSpPr>
        <p:sp>
          <p:nvSpPr>
            <p:cNvPr id="260" name="圆角矩形"/>
            <p:cNvSpPr/>
            <p:nvPr/>
          </p:nvSpPr>
          <p:spPr>
            <a:xfrm>
              <a:off x="0" y="0"/>
              <a:ext cx="1985169" cy="527295"/>
            </a:xfrm>
            <a:prstGeom prst="roundRect">
              <a:avLst>
                <a:gd name="adj" fmla="val 16667"/>
              </a:avLst>
            </a:prstGeom>
            <a:solidFill>
              <a:srgbClr val="D0CECE"/>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61" name="Method 2"/>
            <p:cNvSpPr txBox="1"/>
            <p:nvPr/>
          </p:nvSpPr>
          <p:spPr>
            <a:xfrm>
              <a:off x="71460" y="89433"/>
              <a:ext cx="1842250" cy="3484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FFFFFF"/>
                  </a:solidFill>
                  <a:latin typeface="Times New Roman"/>
                  <a:ea typeface="Times New Roman"/>
                  <a:cs typeface="Times New Roman"/>
                  <a:sym typeface="Times New Roman"/>
                </a:defRPr>
              </a:lvl1pPr>
            </a:lstStyle>
            <a:p>
              <a:pPr/>
              <a:r>
                <a:t>Method 2</a:t>
              </a:r>
            </a:p>
          </p:txBody>
        </p:sp>
      </p:grpSp>
      <p:sp>
        <p:nvSpPr>
          <p:cNvPr id="263" name="文本框 17"/>
          <p:cNvSpPr txBox="1"/>
          <p:nvPr/>
        </p:nvSpPr>
        <p:spPr>
          <a:xfrm>
            <a:off x="4082313" y="2992243"/>
            <a:ext cx="6008572"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vl1pPr>
          </a:lstStyle>
          <a:p>
            <a:pPr/>
            <a:r>
              <a:t>Python Regression (Coding)</a:t>
            </a:r>
          </a:p>
        </p:txBody>
      </p:sp>
      <p:pic>
        <p:nvPicPr>
          <p:cNvPr id="264" name="图片 23" descr="图片 23"/>
          <p:cNvPicPr>
            <a:picLocks noChangeAspect="1"/>
          </p:cNvPicPr>
          <p:nvPr/>
        </p:nvPicPr>
        <p:blipFill>
          <a:blip r:embed="rId2">
            <a:extLst/>
          </a:blip>
          <a:stretch>
            <a:fillRect/>
          </a:stretch>
        </p:blipFill>
        <p:spPr>
          <a:xfrm>
            <a:off x="0" y="4698779"/>
            <a:ext cx="12192000" cy="220144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66"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267"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268"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269" name="文本框 8"/>
          <p:cNvSpPr txBox="1"/>
          <p:nvPr/>
        </p:nvSpPr>
        <p:spPr>
          <a:xfrm>
            <a:off x="290318" y="1152259"/>
            <a:ext cx="1124231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Mathematical Regression — Analysis of the Original Data</a:t>
            </a:r>
          </a:p>
        </p:txBody>
      </p:sp>
      <p:pic>
        <p:nvPicPr>
          <p:cNvPr id="270" name="截屏2021-12-27 下午9.56.27.png" descr="截屏2021-12-27 下午9.56.27.png"/>
          <p:cNvPicPr>
            <a:picLocks noChangeAspect="1"/>
          </p:cNvPicPr>
          <p:nvPr/>
        </p:nvPicPr>
        <p:blipFill>
          <a:blip r:embed="rId2">
            <a:extLst/>
          </a:blip>
          <a:stretch>
            <a:fillRect/>
          </a:stretch>
        </p:blipFill>
        <p:spPr>
          <a:xfrm>
            <a:off x="2711476" y="1905583"/>
            <a:ext cx="3346967" cy="4502170"/>
          </a:xfrm>
          <a:prstGeom prst="rect">
            <a:avLst/>
          </a:prstGeom>
          <a:ln w="12700">
            <a:miter lim="400000"/>
          </a:ln>
        </p:spPr>
      </p:pic>
      <p:pic>
        <p:nvPicPr>
          <p:cNvPr id="271" name="截屏2021-12-27 下午9.56.41.png" descr="截屏2021-12-27 下午9.56.41.png"/>
          <p:cNvPicPr>
            <a:picLocks noChangeAspect="1"/>
          </p:cNvPicPr>
          <p:nvPr/>
        </p:nvPicPr>
        <p:blipFill>
          <a:blip r:embed="rId3">
            <a:extLst/>
          </a:blip>
          <a:stretch>
            <a:fillRect/>
          </a:stretch>
        </p:blipFill>
        <p:spPr>
          <a:xfrm>
            <a:off x="6057434" y="1901375"/>
            <a:ext cx="3346967" cy="4510585"/>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73"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274"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275"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276" name="文本框 8"/>
          <p:cNvSpPr txBox="1"/>
          <p:nvPr/>
        </p:nvSpPr>
        <p:spPr>
          <a:xfrm>
            <a:off x="290318" y="1152259"/>
            <a:ext cx="1124231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Mathematical Regression — Analysis of the Original Data — IH(x)</a:t>
            </a:r>
          </a:p>
        </p:txBody>
      </p:sp>
      <p:sp>
        <p:nvSpPr>
          <p:cNvPr id="277" name="文本"/>
          <p:cNvSpPr txBox="1"/>
          <p:nvPr/>
        </p:nvSpPr>
        <p:spPr>
          <a:xfrm>
            <a:off x="2152161" y="1843864"/>
            <a:ext cx="7887678" cy="129959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2000"/>
            </a:pPr>
            <a14:m>
              <m:oMathPara>
                <m:oMathParaPr>
                  <m:jc m:val="center"/>
                </m:oMathParaPr>
                <m:oMath>
                  <m:r>
                    <a:rPr xmlns:a="http://schemas.openxmlformats.org/drawingml/2006/main" sz="2050" i="1">
                      <a:solidFill>
                        <a:srgbClr val="000000"/>
                      </a:solidFill>
                      <a:latin typeface="Cambria Math" panose="02040503050406030204" pitchFamily="18" charset="0"/>
                    </a:rPr>
                    <m:t>4402407.2</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16430524693</m:t>
                  </m:r>
                  <m:r>
                    <a:rPr xmlns:a="http://schemas.openxmlformats.org/drawingml/2006/main" sz="2050" i="1">
                      <a:solidFill>
                        <a:srgbClr val="000000"/>
                      </a:solidFill>
                      <a:latin typeface="Cambria Math" panose="02040503050406030204" pitchFamily="18" charset="0"/>
                    </a:rPr>
                    <m:t>a</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337999581</m:t>
                  </m:r>
                  <m:r>
                    <a:rPr xmlns:a="http://schemas.openxmlformats.org/drawingml/2006/main" sz="2050" i="1">
                      <a:solidFill>
                        <a:srgbClr val="000000"/>
                      </a:solidFill>
                      <a:latin typeface="Cambria Math" panose="02040503050406030204" pitchFamily="18" charset="0"/>
                    </a:rPr>
                    <m:t>b</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7283749</m:t>
                  </m:r>
                  <m:r>
                    <a:rPr xmlns:a="http://schemas.openxmlformats.org/drawingml/2006/main" sz="2050" i="1">
                      <a:solidFill>
                        <a:srgbClr val="000000"/>
                      </a:solidFill>
                      <a:latin typeface="Cambria Math" panose="02040503050406030204" pitchFamily="18" charset="0"/>
                    </a:rPr>
                    <m:t>c</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164879</m:t>
                  </m:r>
                  <m:r>
                    <a:rPr xmlns:a="http://schemas.openxmlformats.org/drawingml/2006/main" sz="2050" i="1">
                      <a:solidFill>
                        <a:srgbClr val="000000"/>
                      </a:solidFill>
                      <a:latin typeface="Cambria Math" panose="02040503050406030204" pitchFamily="18" charset="0"/>
                    </a:rPr>
                    <m:t>d</m:t>
                  </m:r>
                </m:oMath>
              </m:oMathPara>
            </a14:m>
            <a:endParaRPr>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2050" i="1">
                      <a:solidFill>
                        <a:srgbClr val="000000"/>
                      </a:solidFill>
                      <a:latin typeface="Cambria Math" panose="02040503050406030204" pitchFamily="18" charset="0"/>
                    </a:rPr>
                    <m:t>60950.3</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337999581</m:t>
                  </m:r>
                  <m:r>
                    <a:rPr xmlns:a="http://schemas.openxmlformats.org/drawingml/2006/main" sz="2050" i="1">
                      <a:solidFill>
                        <a:srgbClr val="000000"/>
                      </a:solidFill>
                      <a:latin typeface="Cambria Math" panose="02040503050406030204" pitchFamily="18" charset="0"/>
                    </a:rPr>
                    <m:t>a</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7283749</m:t>
                  </m:r>
                  <m:r>
                    <a:rPr xmlns:a="http://schemas.openxmlformats.org/drawingml/2006/main" sz="2050" i="1">
                      <a:solidFill>
                        <a:srgbClr val="000000"/>
                      </a:solidFill>
                      <a:latin typeface="Cambria Math" panose="02040503050406030204" pitchFamily="18" charset="0"/>
                    </a:rPr>
                    <m:t>b</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164879</m:t>
                  </m:r>
                  <m:r>
                    <a:rPr xmlns:a="http://schemas.openxmlformats.org/drawingml/2006/main" sz="2050" i="1">
                      <a:solidFill>
                        <a:srgbClr val="000000"/>
                      </a:solidFill>
                      <a:latin typeface="Cambria Math" panose="02040503050406030204" pitchFamily="18" charset="0"/>
                    </a:rPr>
                    <m:t>c</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4213</m:t>
                  </m:r>
                  <m:r>
                    <a:rPr xmlns:a="http://schemas.openxmlformats.org/drawingml/2006/main" sz="2050" i="1">
                      <a:solidFill>
                        <a:srgbClr val="000000"/>
                      </a:solidFill>
                      <a:latin typeface="Cambria Math" panose="02040503050406030204" pitchFamily="18" charset="0"/>
                    </a:rPr>
                    <m:t>d</m:t>
                  </m:r>
                </m:oMath>
              </m:oMathPara>
            </a14:m>
            <a:endParaRPr>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2050" i="1">
                      <a:solidFill>
                        <a:srgbClr val="000000"/>
                      </a:solidFill>
                      <a:latin typeface="Cambria Math" panose="02040503050406030204" pitchFamily="18" charset="0"/>
                    </a:rPr>
                    <m:t>8417.7</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7283749</m:t>
                  </m:r>
                  <m:r>
                    <a:rPr xmlns:a="http://schemas.openxmlformats.org/drawingml/2006/main" sz="2050" i="1">
                      <a:solidFill>
                        <a:srgbClr val="000000"/>
                      </a:solidFill>
                      <a:latin typeface="Cambria Math" panose="02040503050406030204" pitchFamily="18" charset="0"/>
                    </a:rPr>
                    <m:t>a</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164879</m:t>
                  </m:r>
                  <m:r>
                    <a:rPr xmlns:a="http://schemas.openxmlformats.org/drawingml/2006/main" sz="2050" i="1">
                      <a:solidFill>
                        <a:srgbClr val="000000"/>
                      </a:solidFill>
                      <a:latin typeface="Cambria Math" panose="02040503050406030204" pitchFamily="18" charset="0"/>
                    </a:rPr>
                    <m:t>b</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4213</m:t>
                  </m:r>
                  <m:r>
                    <a:rPr xmlns:a="http://schemas.openxmlformats.org/drawingml/2006/main" sz="2050" i="1">
                      <a:solidFill>
                        <a:srgbClr val="000000"/>
                      </a:solidFill>
                      <a:latin typeface="Cambria Math" panose="02040503050406030204" pitchFamily="18" charset="0"/>
                    </a:rPr>
                    <m:t>c</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143</m:t>
                  </m:r>
                  <m:r>
                    <a:rPr xmlns:a="http://schemas.openxmlformats.org/drawingml/2006/main" sz="2050" i="1">
                      <a:solidFill>
                        <a:srgbClr val="000000"/>
                      </a:solidFill>
                      <a:latin typeface="Cambria Math" panose="02040503050406030204" pitchFamily="18" charset="0"/>
                    </a:rPr>
                    <m:t>d</m:t>
                  </m:r>
                </m:oMath>
              </m:oMathPara>
            </a14:m>
            <a:endParaRPr>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2050" i="1">
                      <a:solidFill>
                        <a:srgbClr val="000000"/>
                      </a:solidFill>
                      <a:latin typeface="Cambria Math" panose="02040503050406030204" pitchFamily="18" charset="0"/>
                    </a:rPr>
                    <m:t>853.2</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164879</m:t>
                  </m:r>
                  <m:r>
                    <a:rPr xmlns:a="http://schemas.openxmlformats.org/drawingml/2006/main" sz="2050" i="1">
                      <a:solidFill>
                        <a:srgbClr val="000000"/>
                      </a:solidFill>
                      <a:latin typeface="Cambria Math" panose="02040503050406030204" pitchFamily="18" charset="0"/>
                    </a:rPr>
                    <m:t>a</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4213</m:t>
                  </m:r>
                  <m:r>
                    <a:rPr xmlns:a="http://schemas.openxmlformats.org/drawingml/2006/main" sz="2050" i="1">
                      <a:solidFill>
                        <a:srgbClr val="000000"/>
                      </a:solidFill>
                      <a:latin typeface="Cambria Math" panose="02040503050406030204" pitchFamily="18" charset="0"/>
                    </a:rPr>
                    <m:t>b</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143</m:t>
                  </m:r>
                  <m:r>
                    <a:rPr xmlns:a="http://schemas.openxmlformats.org/drawingml/2006/main" sz="2050" i="1">
                      <a:solidFill>
                        <a:srgbClr val="000000"/>
                      </a:solidFill>
                      <a:latin typeface="Cambria Math" panose="02040503050406030204" pitchFamily="18" charset="0"/>
                    </a:rPr>
                    <m:t>c</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10</m:t>
                  </m:r>
                  <m:r>
                    <a:rPr xmlns:a="http://schemas.openxmlformats.org/drawingml/2006/main" sz="2050" i="1">
                      <a:solidFill>
                        <a:srgbClr val="000000"/>
                      </a:solidFill>
                      <a:latin typeface="Cambria Math" panose="02040503050406030204" pitchFamily="18" charset="0"/>
                    </a:rPr>
                    <m:t>d</m:t>
                  </m:r>
                </m:oMath>
              </m:oMathPara>
            </a14:m>
          </a:p>
        </p:txBody>
      </p:sp>
      <p:sp>
        <p:nvSpPr>
          <p:cNvPr id="278" name="线条"/>
          <p:cNvSpPr/>
          <p:nvPr/>
        </p:nvSpPr>
        <p:spPr>
          <a:xfrm>
            <a:off x="6095999" y="3413674"/>
            <a:ext cx="1" cy="824642"/>
          </a:xfrm>
          <a:prstGeom prst="line">
            <a:avLst/>
          </a:prstGeom>
          <a:ln w="12700">
            <a:solidFill>
              <a:schemeClr val="accent1"/>
            </a:solidFill>
            <a:miter/>
            <a:tailEnd type="triangle"/>
          </a:ln>
        </p:spPr>
        <p:txBody>
          <a:bodyPr lIns="45719" rIns="45719"/>
          <a:lstStyle/>
          <a:p>
            <a:pPr/>
          </a:p>
        </p:txBody>
      </p:sp>
      <p:sp>
        <p:nvSpPr>
          <p:cNvPr id="279" name="文本"/>
          <p:cNvSpPr txBox="1"/>
          <p:nvPr/>
        </p:nvSpPr>
        <p:spPr>
          <a:xfrm>
            <a:off x="530142" y="4508529"/>
            <a:ext cx="11131716" cy="7001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2000"/>
            </a:pPr>
            <a14:m>
              <m:oMathPara>
                <m:oMathParaPr>
                  <m:jc m:val="center"/>
                </m:oMathParaPr>
                <m:oMath>
                  <m:r>
                    <a:rPr xmlns:a="http://schemas.openxmlformats.org/drawingml/2006/main" sz="2050" i="1">
                      <a:solidFill>
                        <a:srgbClr val="000000"/>
                      </a:solidFill>
                      <a:latin typeface="Cambria Math" panose="02040503050406030204" pitchFamily="18" charset="0"/>
                    </a:rPr>
                    <m:t>a</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0.000002269469</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b</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0.0345421987348</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c</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0.072701192567</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100.949673567</m:t>
                  </m:r>
                </m:oMath>
              </m:oMathPara>
            </a14:m>
            <a:endParaRPr>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2050" i="1">
                      <a:solidFill>
                        <a:srgbClr val="000000"/>
                      </a:solidFill>
                      <a:latin typeface="Cambria Math" panose="02040503050406030204" pitchFamily="18" charset="0"/>
                    </a:rPr>
                    <m:t>I</m:t>
                  </m:r>
                  <m:r>
                    <a:rPr xmlns:a="http://schemas.openxmlformats.org/drawingml/2006/main" sz="2050" i="1">
                      <a:solidFill>
                        <a:srgbClr val="000000"/>
                      </a:solidFill>
                      <a:latin typeface="Cambria Math" panose="02040503050406030204" pitchFamily="18" charset="0"/>
                    </a:rPr>
                    <m:t>H</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2.27</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6</m:t>
                      </m:r>
                    </m:sup>
                  </m:s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3</m:t>
                      </m:r>
                    </m:sup>
                  </m:s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3.45</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2</m:t>
                      </m:r>
                    </m:sup>
                  </m:sSup>
                  <m:sSup>
                    <m:e>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2</m:t>
                      </m:r>
                    </m:sup>
                  </m:sSup>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7.27</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2</m:t>
                      </m:r>
                    </m:sup>
                  </m:s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100.95</m:t>
                  </m:r>
                </m:oMath>
              </m:oMathPara>
            </a14: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81"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282"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283"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284" name="文本框 8"/>
          <p:cNvSpPr txBox="1"/>
          <p:nvPr/>
        </p:nvSpPr>
        <p:spPr>
          <a:xfrm>
            <a:off x="290318" y="1152259"/>
            <a:ext cx="1124231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Mathematical Regression — Analysis of the Original Data — IH(x)</a:t>
            </a:r>
          </a:p>
        </p:txBody>
      </p:sp>
      <p:sp>
        <p:nvSpPr>
          <p:cNvPr id="285" name="文本"/>
          <p:cNvSpPr txBox="1"/>
          <p:nvPr/>
        </p:nvSpPr>
        <p:spPr>
          <a:xfrm>
            <a:off x="2152161" y="1843864"/>
            <a:ext cx="7887678" cy="129959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2000"/>
            </a:pPr>
            <a14:m>
              <m:oMathPara>
                <m:oMathParaPr>
                  <m:jc m:val="center"/>
                </m:oMathParaPr>
                <m:oMath>
                  <m:r>
                    <a:rPr xmlns:a="http://schemas.openxmlformats.org/drawingml/2006/main" sz="2050" i="1">
                      <a:solidFill>
                        <a:srgbClr val="000000"/>
                      </a:solidFill>
                      <a:latin typeface="Cambria Math" panose="02040503050406030204" pitchFamily="18" charset="0"/>
                    </a:rPr>
                    <m:t>7864706.5</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16430524693</m:t>
                  </m:r>
                  <m:r>
                    <a:rPr xmlns:a="http://schemas.openxmlformats.org/drawingml/2006/main" sz="2050" i="1">
                      <a:solidFill>
                        <a:srgbClr val="000000"/>
                      </a:solidFill>
                      <a:latin typeface="Cambria Math" panose="02040503050406030204" pitchFamily="18" charset="0"/>
                    </a:rPr>
                    <m:t>a</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337999581</m:t>
                  </m:r>
                  <m:r>
                    <a:rPr xmlns:a="http://schemas.openxmlformats.org/drawingml/2006/main" sz="2050" i="1">
                      <a:solidFill>
                        <a:srgbClr val="000000"/>
                      </a:solidFill>
                      <a:latin typeface="Cambria Math" panose="02040503050406030204" pitchFamily="18" charset="0"/>
                    </a:rPr>
                    <m:t>b</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7283749</m:t>
                  </m:r>
                  <m:r>
                    <a:rPr xmlns:a="http://schemas.openxmlformats.org/drawingml/2006/main" sz="2050" i="1">
                      <a:solidFill>
                        <a:srgbClr val="000000"/>
                      </a:solidFill>
                      <a:latin typeface="Cambria Math" panose="02040503050406030204" pitchFamily="18" charset="0"/>
                    </a:rPr>
                    <m:t>c</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164879</m:t>
                  </m:r>
                  <m:r>
                    <a:rPr xmlns:a="http://schemas.openxmlformats.org/drawingml/2006/main" sz="2050" i="1">
                      <a:solidFill>
                        <a:srgbClr val="000000"/>
                      </a:solidFill>
                      <a:latin typeface="Cambria Math" panose="02040503050406030204" pitchFamily="18" charset="0"/>
                    </a:rPr>
                    <m:t>d</m:t>
                  </m:r>
                </m:oMath>
              </m:oMathPara>
            </a14:m>
            <a:endParaRPr>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2050" i="1">
                      <a:solidFill>
                        <a:srgbClr val="000000"/>
                      </a:solidFill>
                      <a:latin typeface="Cambria Math" panose="02040503050406030204" pitchFamily="18" charset="0"/>
                    </a:rPr>
                    <m:t>205714.1</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337999581</m:t>
                  </m:r>
                  <m:r>
                    <a:rPr xmlns:a="http://schemas.openxmlformats.org/drawingml/2006/main" sz="2050" i="1">
                      <a:solidFill>
                        <a:srgbClr val="000000"/>
                      </a:solidFill>
                      <a:latin typeface="Cambria Math" panose="02040503050406030204" pitchFamily="18" charset="0"/>
                    </a:rPr>
                    <m:t>a</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7283749</m:t>
                  </m:r>
                  <m:r>
                    <a:rPr xmlns:a="http://schemas.openxmlformats.org/drawingml/2006/main" sz="2050" i="1">
                      <a:solidFill>
                        <a:srgbClr val="000000"/>
                      </a:solidFill>
                      <a:latin typeface="Cambria Math" panose="02040503050406030204" pitchFamily="18" charset="0"/>
                    </a:rPr>
                    <m:t>b</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164879</m:t>
                  </m:r>
                  <m:r>
                    <a:rPr xmlns:a="http://schemas.openxmlformats.org/drawingml/2006/main" sz="2050" i="1">
                      <a:solidFill>
                        <a:srgbClr val="000000"/>
                      </a:solidFill>
                      <a:latin typeface="Cambria Math" panose="02040503050406030204" pitchFamily="18" charset="0"/>
                    </a:rPr>
                    <m:t>c</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4213</m:t>
                  </m:r>
                  <m:r>
                    <a:rPr xmlns:a="http://schemas.openxmlformats.org/drawingml/2006/main" sz="2050" i="1">
                      <a:solidFill>
                        <a:srgbClr val="000000"/>
                      </a:solidFill>
                      <a:latin typeface="Cambria Math" panose="02040503050406030204" pitchFamily="18" charset="0"/>
                    </a:rPr>
                    <m:t>d</m:t>
                  </m:r>
                </m:oMath>
              </m:oMathPara>
            </a14:m>
            <a:endParaRPr>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2050" i="1">
                      <a:solidFill>
                        <a:srgbClr val="000000"/>
                      </a:solidFill>
                      <a:latin typeface="Cambria Math" panose="02040503050406030204" pitchFamily="18" charset="0"/>
                    </a:rPr>
                    <m:t>6841.9</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7283749</m:t>
                  </m:r>
                  <m:r>
                    <a:rPr xmlns:a="http://schemas.openxmlformats.org/drawingml/2006/main" sz="2050" i="1">
                      <a:solidFill>
                        <a:srgbClr val="000000"/>
                      </a:solidFill>
                      <a:latin typeface="Cambria Math" panose="02040503050406030204" pitchFamily="18" charset="0"/>
                    </a:rPr>
                    <m:t>a</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164879</m:t>
                  </m:r>
                  <m:r>
                    <a:rPr xmlns:a="http://schemas.openxmlformats.org/drawingml/2006/main" sz="2050" i="1">
                      <a:solidFill>
                        <a:srgbClr val="000000"/>
                      </a:solidFill>
                      <a:latin typeface="Cambria Math" panose="02040503050406030204" pitchFamily="18" charset="0"/>
                    </a:rPr>
                    <m:t>b</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4213</m:t>
                  </m:r>
                  <m:r>
                    <a:rPr xmlns:a="http://schemas.openxmlformats.org/drawingml/2006/main" sz="2050" i="1">
                      <a:solidFill>
                        <a:srgbClr val="000000"/>
                      </a:solidFill>
                      <a:latin typeface="Cambria Math" panose="02040503050406030204" pitchFamily="18" charset="0"/>
                    </a:rPr>
                    <m:t>c</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143</m:t>
                  </m:r>
                  <m:r>
                    <a:rPr xmlns:a="http://schemas.openxmlformats.org/drawingml/2006/main" sz="2050" i="1">
                      <a:solidFill>
                        <a:srgbClr val="000000"/>
                      </a:solidFill>
                      <a:latin typeface="Cambria Math" panose="02040503050406030204" pitchFamily="18" charset="0"/>
                    </a:rPr>
                    <m:t>d</m:t>
                  </m:r>
                </m:oMath>
              </m:oMathPara>
            </a14:m>
            <a:endParaRPr>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2050" i="1">
                      <a:solidFill>
                        <a:srgbClr val="000000"/>
                      </a:solidFill>
                      <a:latin typeface="Cambria Math" panose="02040503050406030204" pitchFamily="18" charset="0"/>
                    </a:rPr>
                    <m:t>349.4</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164879</m:t>
                  </m:r>
                  <m:r>
                    <a:rPr xmlns:a="http://schemas.openxmlformats.org/drawingml/2006/main" sz="2050" i="1">
                      <a:solidFill>
                        <a:srgbClr val="000000"/>
                      </a:solidFill>
                      <a:latin typeface="Cambria Math" panose="02040503050406030204" pitchFamily="18" charset="0"/>
                    </a:rPr>
                    <m:t>a</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4213</m:t>
                  </m:r>
                  <m:r>
                    <a:rPr xmlns:a="http://schemas.openxmlformats.org/drawingml/2006/main" sz="2050" i="1">
                      <a:solidFill>
                        <a:srgbClr val="000000"/>
                      </a:solidFill>
                      <a:latin typeface="Cambria Math" panose="02040503050406030204" pitchFamily="18" charset="0"/>
                    </a:rPr>
                    <m:t>b</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143</m:t>
                  </m:r>
                  <m:r>
                    <a:rPr xmlns:a="http://schemas.openxmlformats.org/drawingml/2006/main" sz="2050" i="1">
                      <a:solidFill>
                        <a:srgbClr val="000000"/>
                      </a:solidFill>
                      <a:latin typeface="Cambria Math" panose="02040503050406030204" pitchFamily="18" charset="0"/>
                    </a:rPr>
                    <m:t>c</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10</m:t>
                  </m:r>
                </m:oMath>
              </m:oMathPara>
            </a14:m>
          </a:p>
        </p:txBody>
      </p:sp>
      <p:sp>
        <p:nvSpPr>
          <p:cNvPr id="286" name="线条"/>
          <p:cNvSpPr/>
          <p:nvPr/>
        </p:nvSpPr>
        <p:spPr>
          <a:xfrm>
            <a:off x="6095999" y="3413674"/>
            <a:ext cx="1" cy="824642"/>
          </a:xfrm>
          <a:prstGeom prst="line">
            <a:avLst/>
          </a:prstGeom>
          <a:ln w="12700">
            <a:solidFill>
              <a:schemeClr val="accent1"/>
            </a:solidFill>
            <a:miter/>
            <a:tailEnd type="triangle"/>
          </a:ln>
        </p:spPr>
        <p:txBody>
          <a:bodyPr lIns="45719" rIns="45719"/>
          <a:lstStyle/>
          <a:p>
            <a:pPr/>
          </a:p>
        </p:txBody>
      </p:sp>
      <p:sp>
        <p:nvSpPr>
          <p:cNvPr id="287" name="文本"/>
          <p:cNvSpPr txBox="1"/>
          <p:nvPr/>
        </p:nvSpPr>
        <p:spPr>
          <a:xfrm>
            <a:off x="912292" y="4508529"/>
            <a:ext cx="10367416" cy="7001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2000"/>
            </a:pPr>
            <a14:m>
              <m:oMathPara>
                <m:oMathParaPr>
                  <m:jc m:val="center"/>
                </m:oMathParaPr>
                <m:oMath>
                  <m:r>
                    <a:rPr xmlns:a="http://schemas.openxmlformats.org/drawingml/2006/main" sz="2050" i="1">
                      <a:solidFill>
                        <a:srgbClr val="000000"/>
                      </a:solidFill>
                      <a:latin typeface="Cambria Math" panose="02040503050406030204" pitchFamily="18" charset="0"/>
                    </a:rPr>
                    <m:t>a</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0.000086597085</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b</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0.060782201405</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c</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3.9819729492</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5.02313199152</m:t>
                  </m:r>
                </m:oMath>
              </m:oMathPara>
            </a14:m>
            <a:endParaRPr>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E</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8.66</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5</m:t>
                      </m:r>
                    </m:sup>
                  </m:s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3</m:t>
                      </m:r>
                    </m:sup>
                  </m:s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6.08</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2</m:t>
                      </m:r>
                    </m:sup>
                  </m:sSup>
                  <m:sSup>
                    <m:e>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2</m:t>
                      </m:r>
                    </m:sup>
                  </m:sSup>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3.982</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5.02</m:t>
                  </m:r>
                </m:oMath>
              </m:oMathPara>
            </a14:m>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89"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290"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291"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292" name="文本框 8"/>
          <p:cNvSpPr txBox="1"/>
          <p:nvPr/>
        </p:nvSpPr>
        <p:spPr>
          <a:xfrm>
            <a:off x="290318" y="1152259"/>
            <a:ext cx="1124231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Mathematical Regression — Result of Analysis of the Original Data</a:t>
            </a:r>
          </a:p>
        </p:txBody>
      </p:sp>
      <p:sp>
        <p:nvSpPr>
          <p:cNvPr id="293" name="文本"/>
          <p:cNvSpPr txBox="1"/>
          <p:nvPr/>
        </p:nvSpPr>
        <p:spPr>
          <a:xfrm>
            <a:off x="2941916" y="2461566"/>
            <a:ext cx="6308168" cy="69012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2000"/>
            </a:pPr>
            <a14:m>
              <m:oMathPara>
                <m:oMathParaPr>
                  <m:jc m:val="center"/>
                </m:oMathParaPr>
                <m:oMath>
                  <m:r>
                    <a:rPr xmlns:a="http://schemas.openxmlformats.org/drawingml/2006/main" sz="2050" i="1">
                      <a:solidFill>
                        <a:srgbClr val="000000"/>
                      </a:solidFill>
                      <a:latin typeface="Cambria Math" panose="02040503050406030204" pitchFamily="18" charset="0"/>
                    </a:rPr>
                    <m:t>I</m:t>
                  </m:r>
                  <m:r>
                    <a:rPr xmlns:a="http://schemas.openxmlformats.org/drawingml/2006/main" sz="2050" i="1">
                      <a:solidFill>
                        <a:srgbClr val="000000"/>
                      </a:solidFill>
                      <a:latin typeface="Cambria Math" panose="02040503050406030204" pitchFamily="18" charset="0"/>
                    </a:rPr>
                    <m:t>H</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0.00000227</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3</m:t>
                      </m:r>
                    </m:sup>
                  </m:s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0.0345</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2</m:t>
                      </m:r>
                    </m:sup>
                  </m:s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0.0727</m:t>
                  </m:r>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100.950</m:t>
                  </m:r>
                </m:oMath>
              </m:oMathPara>
            </a14:m>
            <a:endParaRPr>
              <a:uFill>
                <a:solidFill>
                  <a:srgbClr val="000000"/>
                </a:solidFill>
              </a:uFill>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E</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0.0000866</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3</m:t>
                      </m:r>
                    </m:sup>
                  </m:s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0.0608</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2</m:t>
                      </m:r>
                    </m:sup>
                  </m:s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3.982</m:t>
                  </m:r>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5.023</m:t>
                  </m:r>
                </m:oMath>
              </m:oMathPara>
            </a14:m>
          </a:p>
        </p:txBody>
      </p:sp>
      <p:sp>
        <p:nvSpPr>
          <p:cNvPr id="294" name="线条"/>
          <p:cNvSpPr/>
          <p:nvPr/>
        </p:nvSpPr>
        <p:spPr>
          <a:xfrm>
            <a:off x="6095999" y="3589663"/>
            <a:ext cx="1" cy="421393"/>
          </a:xfrm>
          <a:prstGeom prst="line">
            <a:avLst/>
          </a:prstGeom>
          <a:ln w="12700">
            <a:solidFill>
              <a:schemeClr val="accent1"/>
            </a:solidFill>
            <a:miter/>
            <a:tailEnd type="triangle"/>
          </a:ln>
        </p:spPr>
        <p:txBody>
          <a:bodyPr lIns="45719" rIns="45719"/>
          <a:lstStyle/>
          <a:p>
            <a:pPr/>
          </a:p>
        </p:txBody>
      </p:sp>
      <p:sp>
        <p:nvSpPr>
          <p:cNvPr id="295" name="文本"/>
          <p:cNvSpPr txBox="1"/>
          <p:nvPr/>
        </p:nvSpPr>
        <p:spPr>
          <a:xfrm>
            <a:off x="3157037" y="4449029"/>
            <a:ext cx="5877926" cy="72187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sz="2000"/>
            </a:lvl1pPr>
          </a:lstStyle>
          <a:p>
            <a:pPr/>
            <a14:m>
              <m:oMathPara>
                <m:oMathParaPr>
                  <m:jc m:val="center"/>
                </m:oMathParaPr>
                <m:oMath>
                  <m:r>
                    <a:rPr xmlns:a="http://schemas.openxmlformats.org/drawingml/2006/main" sz="2050" i="1">
                      <a:solidFill>
                        <a:srgbClr val="000000"/>
                      </a:solidFill>
                      <a:latin typeface="Cambria Math" panose="02040503050406030204" pitchFamily="18" charset="0"/>
                    </a:rPr>
                    <m:t>E</m:t>
                  </m:r>
                  <m:r>
                    <a:rPr xmlns:a="http://schemas.openxmlformats.org/drawingml/2006/main" sz="2050" i="1">
                      <a:solidFill>
                        <a:srgbClr val="000000"/>
                      </a:solidFill>
                      <a:latin typeface="Cambria Math" panose="02040503050406030204" pitchFamily="18" charset="0"/>
                    </a:rPr>
                    <m:t>P</m:t>
                  </m:r>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16800648.29</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6</m:t>
                          </m:r>
                        </m:sup>
                      </m:sSup>
                    </m:num>
                    <m:den>
                      <m:r>
                        <a:rPr xmlns:a="http://schemas.openxmlformats.org/drawingml/2006/main" sz="2050" i="1">
                          <a:solidFill>
                            <a:srgbClr val="000000"/>
                          </a:solidFill>
                          <a:latin typeface="Cambria Math" panose="02040503050406030204" pitchFamily="18" charset="0"/>
                        </a:rPr>
                        <m:t>4727.11034395</m:t>
                      </m:r>
                    </m:den>
                  </m:f>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100</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3.553</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3.6</m:t>
                  </m:r>
                  <m:r>
                    <a:rPr xmlns:a="http://schemas.openxmlformats.org/drawingml/2006/main" sz="2050" i="1">
                      <a:solidFill>
                        <a:srgbClr val="000000"/>
                      </a:solidFill>
                      <a:latin typeface="Cambria Math" panose="02040503050406030204" pitchFamily="18" charset="0"/>
                    </a:rPr>
                    <m:t>%</m:t>
                  </m:r>
                </m:oMath>
              </m:oMathPara>
            </a14: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97"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298"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299"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300" name="文本框 8"/>
          <p:cNvSpPr txBox="1"/>
          <p:nvPr/>
        </p:nvSpPr>
        <p:spPr>
          <a:xfrm>
            <a:off x="290318" y="1152259"/>
            <a:ext cx="1124231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Mathematical Regression — Result of Analysis of the Original Data</a:t>
            </a:r>
          </a:p>
        </p:txBody>
      </p:sp>
      <p:sp>
        <p:nvSpPr>
          <p:cNvPr id="301" name="文本"/>
          <p:cNvSpPr txBox="1"/>
          <p:nvPr/>
        </p:nvSpPr>
        <p:spPr>
          <a:xfrm>
            <a:off x="2252281" y="2963375"/>
            <a:ext cx="7687438" cy="2150873"/>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266700">
              <a:lnSpc>
                <a:spcPct val="200000"/>
              </a:lnSpc>
              <a:defRPr sz="2000">
                <a:uFill>
                  <a:solidFill>
                    <a:srgbClr val="000000"/>
                  </a:solidFill>
                </a:uFill>
                <a:latin typeface="Calibri"/>
                <a:ea typeface="Calibri"/>
                <a:cs typeface="Calibri"/>
                <a:sym typeface="Calibri"/>
              </a:defRPr>
            </a:pPr>
            <a14:m>
              <m:oMathPara>
                <m:oMathParaPr>
                  <m:jc m:val="center"/>
                </m:oMathParaPr>
                <m:oMath>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I</m:t>
                  </m:r>
                  <m:r>
                    <a:rPr xmlns:a="http://schemas.openxmlformats.org/drawingml/2006/main" sz="2050" i="1">
                      <a:solidFill>
                        <a:srgbClr val="000000"/>
                      </a:solidFill>
                      <a:latin typeface="Cambria Math" panose="02040503050406030204" pitchFamily="18" charset="0"/>
                    </a:rPr>
                    <m:t>H</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99.2</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I</m:t>
                  </m:r>
                  <m:r>
                    <a:rPr xmlns:a="http://schemas.openxmlformats.org/drawingml/2006/main" sz="2050" i="1">
                      <a:solidFill>
                        <a:srgbClr val="000000"/>
                      </a:solidFill>
                      <a:latin typeface="Cambria Math" panose="02040503050406030204" pitchFamily="18" charset="0"/>
                    </a:rPr>
                    <m:t>H</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E</m:t>
                      </m:r>
                      <m:r>
                        <a:rPr xmlns:a="http://schemas.openxmlformats.org/drawingml/2006/main" sz="2050" i="1">
                          <a:solidFill>
                            <a:srgbClr val="000000"/>
                          </a:solidFill>
                          <a:latin typeface="Cambria Math" panose="02040503050406030204" pitchFamily="18" charset="0"/>
                        </a:rPr>
                        <m:t>P</m:t>
                      </m:r>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95.675424</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95.68</m:t>
                  </m:r>
                  <m:r>
                    <a:rPr xmlns:a="http://schemas.openxmlformats.org/drawingml/2006/main" sz="2050" i="1">
                      <a:solidFill>
                        <a:srgbClr val="000000"/>
                      </a:solidFill>
                      <a:latin typeface="Cambria Math" panose="02040503050406030204" pitchFamily="18" charset="0"/>
                    </a:rPr>
                    <m:t>%</m:t>
                  </m:r>
                </m:oMath>
              </m:oMathPara>
            </a14:m>
            <a:endParaRPr>
              <a:latin typeface="Times New Roman"/>
              <a:ea typeface="Times New Roman"/>
              <a:cs typeface="Times New Roman"/>
              <a:sym typeface="Times New Roman"/>
            </a:endParaRPr>
          </a:p>
          <a:p>
            <a:pPr algn="ctr" defTabSz="266700">
              <a:lnSpc>
                <a:spcPct val="200000"/>
              </a:lnSpc>
              <a:defRPr sz="2000">
                <a:uFill>
                  <a:solidFill>
                    <a:srgbClr val="000000"/>
                  </a:solidFill>
                </a:uFill>
                <a:latin typeface="Calibri"/>
                <a:ea typeface="Calibri"/>
                <a:cs typeface="Calibri"/>
                <a:sym typeface="Calibri"/>
              </a:defRPr>
            </a:pPr>
            <a14:m>
              <m:oMathPara>
                <m:oMathParaPr>
                  <m:jc m:val="center"/>
                </m:oMathParaPr>
                <m:oMath>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5</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I</m:t>
                  </m:r>
                  <m:r>
                    <a:rPr xmlns:a="http://schemas.openxmlformats.org/drawingml/2006/main" sz="2050" i="1">
                      <a:solidFill>
                        <a:srgbClr val="000000"/>
                      </a:solidFill>
                      <a:latin typeface="Cambria Math" panose="02040503050406030204" pitchFamily="18" charset="0"/>
                    </a:rPr>
                    <m:t>H</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98.8</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I</m:t>
                  </m:r>
                  <m:r>
                    <a:rPr xmlns:a="http://schemas.openxmlformats.org/drawingml/2006/main" sz="2050" i="1">
                      <a:solidFill>
                        <a:srgbClr val="000000"/>
                      </a:solidFill>
                      <a:latin typeface="Cambria Math" panose="02040503050406030204" pitchFamily="18" charset="0"/>
                    </a:rPr>
                    <m:t>H</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E</m:t>
                      </m:r>
                      <m:r>
                        <a:rPr xmlns:a="http://schemas.openxmlformats.org/drawingml/2006/main" sz="2050" i="1">
                          <a:solidFill>
                            <a:srgbClr val="000000"/>
                          </a:solidFill>
                          <a:latin typeface="Cambria Math" panose="02040503050406030204" pitchFamily="18" charset="0"/>
                        </a:rPr>
                        <m:t>P</m:t>
                      </m:r>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95.386083</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95.39</m:t>
                  </m:r>
                  <m:r>
                    <a:rPr xmlns:a="http://schemas.openxmlformats.org/drawingml/2006/main" sz="2050" i="1">
                      <a:solidFill>
                        <a:srgbClr val="000000"/>
                      </a:solidFill>
                      <a:latin typeface="Cambria Math" panose="02040503050406030204" pitchFamily="18" charset="0"/>
                    </a:rPr>
                    <m:t>%</m:t>
                  </m:r>
                </m:oMath>
              </m:oMathPara>
            </a14:m>
            <a:endParaRPr>
              <a:latin typeface="Times New Roman"/>
              <a:ea typeface="Times New Roman"/>
              <a:cs typeface="Times New Roman"/>
              <a:sym typeface="Times New Roman"/>
            </a:endParaRPr>
          </a:p>
          <a:p>
            <a:pPr algn="ctr" defTabSz="266700">
              <a:lnSpc>
                <a:spcPct val="200000"/>
              </a:lnSpc>
              <a:defRPr sz="2000">
                <a:uFill>
                  <a:solidFill>
                    <a:srgbClr val="000000"/>
                  </a:solidFill>
                </a:uFill>
                <a:latin typeface="Calibri"/>
                <a:ea typeface="Calibri"/>
                <a:cs typeface="Calibri"/>
                <a:sym typeface="Calibri"/>
              </a:defRPr>
            </a:pPr>
            <a14:m>
              <m:oMathPara>
                <m:oMathParaPr>
                  <m:jc m:val="center"/>
                </m:oMathParaPr>
                <m:oMath>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10</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I</m:t>
                  </m:r>
                  <m:r>
                    <a:rPr xmlns:a="http://schemas.openxmlformats.org/drawingml/2006/main" sz="2050" i="1">
                      <a:solidFill>
                        <a:srgbClr val="000000"/>
                      </a:solidFill>
                      <a:latin typeface="Cambria Math" panose="02040503050406030204" pitchFamily="18" charset="0"/>
                    </a:rPr>
                    <m:t>H</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98.1</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I</m:t>
                  </m:r>
                  <m:r>
                    <a:rPr xmlns:a="http://schemas.openxmlformats.org/drawingml/2006/main" sz="2050" i="1">
                      <a:solidFill>
                        <a:srgbClr val="000000"/>
                      </a:solidFill>
                      <a:latin typeface="Cambria Math" panose="02040503050406030204" pitchFamily="18" charset="0"/>
                    </a:rPr>
                    <m:t>H</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E</m:t>
                      </m:r>
                      <m:r>
                        <a:rPr xmlns:a="http://schemas.openxmlformats.org/drawingml/2006/main" sz="2050" i="1">
                          <a:solidFill>
                            <a:srgbClr val="000000"/>
                          </a:solidFill>
                          <a:latin typeface="Cambria Math" panose="02040503050406030204" pitchFamily="18" charset="0"/>
                        </a:rPr>
                        <m:t>P</m:t>
                      </m:r>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94.614507</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94.61</m:t>
                  </m:r>
                  <m:r>
                    <a:rPr xmlns:a="http://schemas.openxmlformats.org/drawingml/2006/main" sz="2050" i="1">
                      <a:solidFill>
                        <a:srgbClr val="000000"/>
                      </a:solidFill>
                      <a:latin typeface="Cambria Math" panose="02040503050406030204" pitchFamily="18" charset="0"/>
                    </a:rPr>
                    <m:t>%</m:t>
                  </m:r>
                </m:oMath>
              </m:oMathPara>
            </a14:m>
            <a:endParaRPr>
              <a:latin typeface="Times New Roman"/>
              <a:ea typeface="Times New Roman"/>
              <a:cs typeface="Times New Roman"/>
              <a:sym typeface="Times New Roman"/>
            </a:endParaRPr>
          </a:p>
          <a:p>
            <a:pPr algn="ctr" defTabSz="266700">
              <a:lnSpc>
                <a:spcPct val="200000"/>
              </a:lnSpc>
              <a:defRPr sz="2000">
                <a:uFill>
                  <a:solidFill>
                    <a:srgbClr val="000000"/>
                  </a:solidFill>
                </a:uFill>
                <a:latin typeface="Calibri"/>
                <a:ea typeface="Calibri"/>
                <a:cs typeface="Calibri"/>
                <a:sym typeface="Calibri"/>
              </a:defRPr>
            </a:pPr>
            <a14:m>
              <m:oMathPara>
                <m:oMathParaPr>
                  <m:jc m:val="center"/>
                </m:oMathParaPr>
                <m:oMath>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50</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I</m:t>
                  </m:r>
                  <m:r>
                    <a:rPr xmlns:a="http://schemas.openxmlformats.org/drawingml/2006/main" sz="2050" i="1">
                      <a:solidFill>
                        <a:srgbClr val="000000"/>
                      </a:solidFill>
                      <a:latin typeface="Cambria Math" panose="02040503050406030204" pitchFamily="18" charset="0"/>
                    </a:rPr>
                    <m:t>H</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13.9</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I</m:t>
                  </m:r>
                  <m:r>
                    <a:rPr xmlns:a="http://schemas.openxmlformats.org/drawingml/2006/main" sz="2050" i="1">
                      <a:solidFill>
                        <a:srgbClr val="000000"/>
                      </a:solidFill>
                      <a:latin typeface="Cambria Math" panose="02040503050406030204" pitchFamily="18" charset="0"/>
                    </a:rPr>
                    <m:t>H</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E</m:t>
                      </m:r>
                      <m:r>
                        <a:rPr xmlns:a="http://schemas.openxmlformats.org/drawingml/2006/main" sz="2050" i="1">
                          <a:solidFill>
                            <a:srgbClr val="000000"/>
                          </a:solidFill>
                          <a:latin typeface="Cambria Math" panose="02040503050406030204" pitchFamily="18" charset="0"/>
                        </a:rPr>
                        <m:t>P</m:t>
                      </m:r>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13.406133</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13.41</m:t>
                  </m:r>
                  <m:r>
                    <a:rPr xmlns:a="http://schemas.openxmlformats.org/drawingml/2006/main" sz="2050" i="1">
                      <a:solidFill>
                        <a:srgbClr val="000000"/>
                      </a:solidFill>
                      <a:latin typeface="Cambria Math" panose="02040503050406030204" pitchFamily="18" charset="0"/>
                    </a:rPr>
                    <m:t>%</m:t>
                  </m:r>
                </m:oMath>
              </m:oMathPara>
            </a14:m>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03"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304"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305"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306" name="文本框 8"/>
          <p:cNvSpPr txBox="1"/>
          <p:nvPr/>
        </p:nvSpPr>
        <p:spPr>
          <a:xfrm>
            <a:off x="290318" y="1152259"/>
            <a:ext cx="1124231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Coding Regression — Result of Analysis of the Original Data</a:t>
            </a:r>
          </a:p>
        </p:txBody>
      </p:sp>
      <p:pic>
        <p:nvPicPr>
          <p:cNvPr id="307" name="图表, 折线图描述已自动生成" descr="图表, 折线图描述已自动生成"/>
          <p:cNvPicPr>
            <a:picLocks noChangeAspect="1"/>
          </p:cNvPicPr>
          <p:nvPr/>
        </p:nvPicPr>
        <p:blipFill>
          <a:blip r:embed="rId2">
            <a:extLst/>
          </a:blip>
          <a:stretch>
            <a:fillRect/>
          </a:stretch>
        </p:blipFill>
        <p:spPr>
          <a:xfrm>
            <a:off x="1153166" y="2285162"/>
            <a:ext cx="9885668" cy="3740749"/>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08"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109" name="virus_195890"/>
          <p:cNvSpPr/>
          <p:nvPr/>
        </p:nvSpPr>
        <p:spPr>
          <a:xfrm>
            <a:off x="220534" y="574846"/>
            <a:ext cx="609686" cy="6087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36" y="11174"/>
                </a:moveTo>
                <a:cubicBezTo>
                  <a:pt x="12978" y="11174"/>
                  <a:pt x="13498" y="11695"/>
                  <a:pt x="13498" y="12336"/>
                </a:cubicBezTo>
                <a:cubicBezTo>
                  <a:pt x="13498" y="12978"/>
                  <a:pt x="12978" y="13498"/>
                  <a:pt x="12336" y="13498"/>
                </a:cubicBezTo>
                <a:cubicBezTo>
                  <a:pt x="11695" y="13498"/>
                  <a:pt x="11175" y="12978"/>
                  <a:pt x="11175" y="12336"/>
                </a:cubicBezTo>
                <a:cubicBezTo>
                  <a:pt x="11175" y="11695"/>
                  <a:pt x="11695" y="11174"/>
                  <a:pt x="12336" y="11174"/>
                </a:cubicBezTo>
                <a:close/>
                <a:moveTo>
                  <a:pt x="9262" y="7584"/>
                </a:moveTo>
                <a:cubicBezTo>
                  <a:pt x="10301" y="7584"/>
                  <a:pt x="11142" y="8426"/>
                  <a:pt x="11142" y="9465"/>
                </a:cubicBezTo>
                <a:cubicBezTo>
                  <a:pt x="11142" y="10503"/>
                  <a:pt x="10301" y="11345"/>
                  <a:pt x="9262" y="11345"/>
                </a:cubicBezTo>
                <a:cubicBezTo>
                  <a:pt x="8224" y="11345"/>
                  <a:pt x="7382" y="10503"/>
                  <a:pt x="7382" y="9465"/>
                </a:cubicBezTo>
                <a:cubicBezTo>
                  <a:pt x="7382" y="8426"/>
                  <a:pt x="8224" y="7584"/>
                  <a:pt x="9262" y="7584"/>
                </a:cubicBezTo>
                <a:close/>
                <a:moveTo>
                  <a:pt x="10798" y="5420"/>
                </a:moveTo>
                <a:cubicBezTo>
                  <a:pt x="7834" y="5420"/>
                  <a:pt x="5420" y="7834"/>
                  <a:pt x="5420" y="10798"/>
                </a:cubicBezTo>
                <a:cubicBezTo>
                  <a:pt x="5420" y="13766"/>
                  <a:pt x="7834" y="16180"/>
                  <a:pt x="10798" y="16180"/>
                </a:cubicBezTo>
                <a:cubicBezTo>
                  <a:pt x="13766" y="16180"/>
                  <a:pt x="16180" y="13766"/>
                  <a:pt x="16180" y="10798"/>
                </a:cubicBezTo>
                <a:cubicBezTo>
                  <a:pt x="16180" y="7834"/>
                  <a:pt x="13766" y="5420"/>
                  <a:pt x="10798" y="5420"/>
                </a:cubicBezTo>
                <a:close/>
                <a:moveTo>
                  <a:pt x="9599" y="0"/>
                </a:moveTo>
                <a:lnTo>
                  <a:pt x="12001" y="0"/>
                </a:lnTo>
                <a:cubicBezTo>
                  <a:pt x="12472" y="0"/>
                  <a:pt x="12855" y="383"/>
                  <a:pt x="12855" y="854"/>
                </a:cubicBezTo>
                <a:cubicBezTo>
                  <a:pt x="12855" y="1326"/>
                  <a:pt x="12472" y="1705"/>
                  <a:pt x="12001" y="1705"/>
                </a:cubicBezTo>
                <a:lnTo>
                  <a:pt x="11653" y="1705"/>
                </a:lnTo>
                <a:lnTo>
                  <a:pt x="11653" y="3765"/>
                </a:lnTo>
                <a:cubicBezTo>
                  <a:pt x="12969" y="3923"/>
                  <a:pt x="14174" y="4445"/>
                  <a:pt x="15168" y="5224"/>
                </a:cubicBezTo>
                <a:lnTo>
                  <a:pt x="16626" y="3765"/>
                </a:lnTo>
                <a:lnTo>
                  <a:pt x="16380" y="3521"/>
                </a:lnTo>
                <a:cubicBezTo>
                  <a:pt x="16047" y="3186"/>
                  <a:pt x="16047" y="2648"/>
                  <a:pt x="16380" y="2313"/>
                </a:cubicBezTo>
                <a:cubicBezTo>
                  <a:pt x="16712" y="1981"/>
                  <a:pt x="17253" y="1981"/>
                  <a:pt x="17585" y="2313"/>
                </a:cubicBezTo>
                <a:lnTo>
                  <a:pt x="18854" y="3582"/>
                </a:lnTo>
                <a:lnTo>
                  <a:pt x="18879" y="3607"/>
                </a:lnTo>
                <a:lnTo>
                  <a:pt x="19104" y="3828"/>
                </a:lnTo>
                <a:lnTo>
                  <a:pt x="19116" y="3844"/>
                </a:lnTo>
                <a:lnTo>
                  <a:pt x="19123" y="3850"/>
                </a:lnTo>
                <a:lnTo>
                  <a:pt x="19142" y="3869"/>
                </a:lnTo>
                <a:lnTo>
                  <a:pt x="19132" y="3860"/>
                </a:lnTo>
                <a:lnTo>
                  <a:pt x="19151" y="3876"/>
                </a:lnTo>
                <a:lnTo>
                  <a:pt x="19164" y="3892"/>
                </a:lnTo>
                <a:lnTo>
                  <a:pt x="19284" y="4012"/>
                </a:lnTo>
                <a:cubicBezTo>
                  <a:pt x="19619" y="4347"/>
                  <a:pt x="19619" y="4885"/>
                  <a:pt x="19284" y="5220"/>
                </a:cubicBezTo>
                <a:cubicBezTo>
                  <a:pt x="18952" y="5553"/>
                  <a:pt x="18411" y="5553"/>
                  <a:pt x="18079" y="5220"/>
                </a:cubicBezTo>
                <a:lnTo>
                  <a:pt x="17832" y="4974"/>
                </a:lnTo>
                <a:lnTo>
                  <a:pt x="16376" y="6432"/>
                </a:lnTo>
                <a:cubicBezTo>
                  <a:pt x="17155" y="7423"/>
                  <a:pt x="17677" y="8631"/>
                  <a:pt x="17835" y="9947"/>
                </a:cubicBezTo>
                <a:lnTo>
                  <a:pt x="19891" y="9947"/>
                </a:lnTo>
                <a:lnTo>
                  <a:pt x="19891" y="9599"/>
                </a:lnTo>
                <a:cubicBezTo>
                  <a:pt x="19891" y="9128"/>
                  <a:pt x="20274" y="8745"/>
                  <a:pt x="20746" y="8745"/>
                </a:cubicBezTo>
                <a:cubicBezTo>
                  <a:pt x="21217" y="8745"/>
                  <a:pt x="21600" y="9128"/>
                  <a:pt x="21600" y="9599"/>
                </a:cubicBezTo>
                <a:lnTo>
                  <a:pt x="21600" y="12001"/>
                </a:lnTo>
                <a:cubicBezTo>
                  <a:pt x="21600" y="12472"/>
                  <a:pt x="21217" y="12855"/>
                  <a:pt x="20746" y="12855"/>
                </a:cubicBezTo>
                <a:cubicBezTo>
                  <a:pt x="20274" y="12855"/>
                  <a:pt x="19891" y="12472"/>
                  <a:pt x="19891" y="12001"/>
                </a:cubicBezTo>
                <a:lnTo>
                  <a:pt x="19891" y="11653"/>
                </a:lnTo>
                <a:lnTo>
                  <a:pt x="17835" y="11653"/>
                </a:lnTo>
                <a:cubicBezTo>
                  <a:pt x="17677" y="12969"/>
                  <a:pt x="17155" y="14174"/>
                  <a:pt x="16376" y="15168"/>
                </a:cubicBezTo>
                <a:lnTo>
                  <a:pt x="17832" y="16626"/>
                </a:lnTo>
                <a:lnTo>
                  <a:pt x="18079" y="16380"/>
                </a:lnTo>
                <a:cubicBezTo>
                  <a:pt x="18411" y="16047"/>
                  <a:pt x="18952" y="16047"/>
                  <a:pt x="19284" y="16380"/>
                </a:cubicBezTo>
                <a:cubicBezTo>
                  <a:pt x="19619" y="16712"/>
                  <a:pt x="19619" y="17253"/>
                  <a:pt x="19284" y="17585"/>
                </a:cubicBezTo>
                <a:cubicBezTo>
                  <a:pt x="18227" y="18645"/>
                  <a:pt x="18430" y="18442"/>
                  <a:pt x="18449" y="18423"/>
                </a:cubicBezTo>
                <a:cubicBezTo>
                  <a:pt x="18433" y="18439"/>
                  <a:pt x="18281" y="18591"/>
                  <a:pt x="17585" y="19284"/>
                </a:cubicBezTo>
                <a:cubicBezTo>
                  <a:pt x="17253" y="19619"/>
                  <a:pt x="16712" y="19619"/>
                  <a:pt x="16380" y="19284"/>
                </a:cubicBezTo>
                <a:cubicBezTo>
                  <a:pt x="16047" y="18952"/>
                  <a:pt x="16047" y="18411"/>
                  <a:pt x="16380" y="18079"/>
                </a:cubicBezTo>
                <a:lnTo>
                  <a:pt x="16626" y="17832"/>
                </a:lnTo>
                <a:lnTo>
                  <a:pt x="15168" y="16376"/>
                </a:lnTo>
                <a:cubicBezTo>
                  <a:pt x="14174" y="17155"/>
                  <a:pt x="12969" y="17677"/>
                  <a:pt x="11653" y="17835"/>
                </a:cubicBezTo>
                <a:lnTo>
                  <a:pt x="11653" y="19892"/>
                </a:lnTo>
                <a:lnTo>
                  <a:pt x="12001" y="19892"/>
                </a:lnTo>
                <a:cubicBezTo>
                  <a:pt x="12472" y="19892"/>
                  <a:pt x="12855" y="20274"/>
                  <a:pt x="12855" y="20746"/>
                </a:cubicBezTo>
                <a:cubicBezTo>
                  <a:pt x="12855" y="21217"/>
                  <a:pt x="12472" y="21600"/>
                  <a:pt x="12001" y="21600"/>
                </a:cubicBezTo>
                <a:lnTo>
                  <a:pt x="9599" y="21600"/>
                </a:lnTo>
                <a:cubicBezTo>
                  <a:pt x="9128" y="21600"/>
                  <a:pt x="8745" y="21217"/>
                  <a:pt x="8745" y="20746"/>
                </a:cubicBezTo>
                <a:cubicBezTo>
                  <a:pt x="8745" y="20274"/>
                  <a:pt x="9128" y="19892"/>
                  <a:pt x="9599" y="19892"/>
                </a:cubicBezTo>
                <a:lnTo>
                  <a:pt x="9947" y="19892"/>
                </a:lnTo>
                <a:lnTo>
                  <a:pt x="9947" y="17835"/>
                </a:lnTo>
                <a:cubicBezTo>
                  <a:pt x="8631" y="17677"/>
                  <a:pt x="7423" y="17155"/>
                  <a:pt x="6432" y="16376"/>
                </a:cubicBezTo>
                <a:lnTo>
                  <a:pt x="4974" y="17832"/>
                </a:lnTo>
                <a:lnTo>
                  <a:pt x="5220" y="18079"/>
                </a:lnTo>
                <a:cubicBezTo>
                  <a:pt x="5553" y="18411"/>
                  <a:pt x="5553" y="18952"/>
                  <a:pt x="5220" y="19284"/>
                </a:cubicBezTo>
                <a:cubicBezTo>
                  <a:pt x="4885" y="19619"/>
                  <a:pt x="4347" y="19619"/>
                  <a:pt x="4012" y="19284"/>
                </a:cubicBezTo>
                <a:lnTo>
                  <a:pt x="2746" y="18018"/>
                </a:lnTo>
                <a:lnTo>
                  <a:pt x="2436" y="17708"/>
                </a:lnTo>
                <a:lnTo>
                  <a:pt x="2313" y="17585"/>
                </a:lnTo>
                <a:cubicBezTo>
                  <a:pt x="1981" y="17253"/>
                  <a:pt x="1981" y="16712"/>
                  <a:pt x="2313" y="16380"/>
                </a:cubicBezTo>
                <a:cubicBezTo>
                  <a:pt x="2648" y="16047"/>
                  <a:pt x="3186" y="16047"/>
                  <a:pt x="3521" y="16380"/>
                </a:cubicBezTo>
                <a:lnTo>
                  <a:pt x="3765" y="16626"/>
                </a:lnTo>
                <a:lnTo>
                  <a:pt x="5224" y="15168"/>
                </a:lnTo>
                <a:cubicBezTo>
                  <a:pt x="4445" y="14174"/>
                  <a:pt x="3923" y="12969"/>
                  <a:pt x="3765" y="11653"/>
                </a:cubicBezTo>
                <a:lnTo>
                  <a:pt x="1705" y="11653"/>
                </a:lnTo>
                <a:lnTo>
                  <a:pt x="1705" y="12001"/>
                </a:lnTo>
                <a:cubicBezTo>
                  <a:pt x="1705" y="12472"/>
                  <a:pt x="1326" y="12855"/>
                  <a:pt x="854" y="12855"/>
                </a:cubicBezTo>
                <a:cubicBezTo>
                  <a:pt x="383" y="12855"/>
                  <a:pt x="0" y="12472"/>
                  <a:pt x="0" y="12001"/>
                </a:cubicBezTo>
                <a:lnTo>
                  <a:pt x="0" y="9599"/>
                </a:lnTo>
                <a:cubicBezTo>
                  <a:pt x="0" y="9128"/>
                  <a:pt x="383" y="8745"/>
                  <a:pt x="854" y="8745"/>
                </a:cubicBezTo>
                <a:cubicBezTo>
                  <a:pt x="1326" y="8745"/>
                  <a:pt x="1705" y="9128"/>
                  <a:pt x="1705" y="9599"/>
                </a:cubicBezTo>
                <a:lnTo>
                  <a:pt x="1705" y="9947"/>
                </a:lnTo>
                <a:lnTo>
                  <a:pt x="3765" y="9947"/>
                </a:lnTo>
                <a:cubicBezTo>
                  <a:pt x="3923" y="8631"/>
                  <a:pt x="4445" y="7423"/>
                  <a:pt x="5224" y="6432"/>
                </a:cubicBezTo>
                <a:lnTo>
                  <a:pt x="3765" y="4974"/>
                </a:lnTo>
                <a:lnTo>
                  <a:pt x="3521" y="5220"/>
                </a:lnTo>
                <a:cubicBezTo>
                  <a:pt x="3186" y="5553"/>
                  <a:pt x="2648" y="5553"/>
                  <a:pt x="2313" y="5220"/>
                </a:cubicBezTo>
                <a:cubicBezTo>
                  <a:pt x="1981" y="4885"/>
                  <a:pt x="1981" y="4347"/>
                  <a:pt x="2313" y="4012"/>
                </a:cubicBezTo>
                <a:lnTo>
                  <a:pt x="3784" y="2544"/>
                </a:lnTo>
                <a:lnTo>
                  <a:pt x="4012" y="2313"/>
                </a:lnTo>
                <a:cubicBezTo>
                  <a:pt x="4347" y="1981"/>
                  <a:pt x="4885" y="1981"/>
                  <a:pt x="5220" y="2313"/>
                </a:cubicBezTo>
                <a:cubicBezTo>
                  <a:pt x="5553" y="2648"/>
                  <a:pt x="5553" y="3186"/>
                  <a:pt x="5220" y="3521"/>
                </a:cubicBezTo>
                <a:lnTo>
                  <a:pt x="4974" y="3765"/>
                </a:lnTo>
                <a:lnTo>
                  <a:pt x="6432" y="5224"/>
                </a:lnTo>
                <a:cubicBezTo>
                  <a:pt x="7423" y="4445"/>
                  <a:pt x="8631" y="3923"/>
                  <a:pt x="9947" y="3765"/>
                </a:cubicBezTo>
                <a:lnTo>
                  <a:pt x="9947" y="1705"/>
                </a:lnTo>
                <a:lnTo>
                  <a:pt x="9599" y="1705"/>
                </a:lnTo>
                <a:cubicBezTo>
                  <a:pt x="9128" y="1705"/>
                  <a:pt x="8745" y="1326"/>
                  <a:pt x="8745" y="854"/>
                </a:cubicBezTo>
                <a:cubicBezTo>
                  <a:pt x="8745" y="383"/>
                  <a:pt x="9128" y="0"/>
                  <a:pt x="9599"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110" name="文本框 21"/>
          <p:cNvSpPr txBox="1"/>
          <p:nvPr/>
        </p:nvSpPr>
        <p:spPr>
          <a:xfrm>
            <a:off x="900003" y="648395"/>
            <a:ext cx="3245235"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CORONAVIRUS</a:t>
            </a:r>
          </a:p>
        </p:txBody>
      </p:sp>
      <p:pic>
        <p:nvPicPr>
          <p:cNvPr id="111" name="图片 3" descr="图片 3"/>
          <p:cNvPicPr>
            <a:picLocks noChangeAspect="1"/>
          </p:cNvPicPr>
          <p:nvPr/>
        </p:nvPicPr>
        <p:blipFill>
          <a:blip r:embed="rId2">
            <a:extLst/>
          </a:blip>
          <a:srcRect l="17775" t="0" r="18017" b="0"/>
          <a:stretch>
            <a:fillRect/>
          </a:stretch>
        </p:blipFill>
        <p:spPr>
          <a:xfrm>
            <a:off x="830219" y="1935579"/>
            <a:ext cx="4259181" cy="3731295"/>
          </a:xfrm>
          <a:prstGeom prst="rect">
            <a:avLst/>
          </a:prstGeom>
          <a:ln w="12700">
            <a:miter lim="400000"/>
          </a:ln>
        </p:spPr>
      </p:pic>
      <p:pic>
        <p:nvPicPr>
          <p:cNvPr id="112" name="图片 5" descr="图片 5"/>
          <p:cNvPicPr>
            <a:picLocks noChangeAspect="1"/>
          </p:cNvPicPr>
          <p:nvPr/>
        </p:nvPicPr>
        <p:blipFill>
          <a:blip r:embed="rId3">
            <a:extLst/>
          </a:blip>
          <a:stretch>
            <a:fillRect/>
          </a:stretch>
        </p:blipFill>
        <p:spPr>
          <a:xfrm>
            <a:off x="5399506" y="1602873"/>
            <a:ext cx="6350001" cy="40640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09"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310"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311"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312" name="文本框 8"/>
          <p:cNvSpPr txBox="1"/>
          <p:nvPr/>
        </p:nvSpPr>
        <p:spPr>
          <a:xfrm>
            <a:off x="290318" y="1152259"/>
            <a:ext cx="1124231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Mathematical Regression — Result of Analysis of the Original Data</a:t>
            </a:r>
          </a:p>
        </p:txBody>
      </p:sp>
      <p:sp>
        <p:nvSpPr>
          <p:cNvPr id="313" name="文本"/>
          <p:cNvSpPr txBox="1"/>
          <p:nvPr/>
        </p:nvSpPr>
        <p:spPr>
          <a:xfrm>
            <a:off x="2967911" y="2377835"/>
            <a:ext cx="6256178" cy="778743"/>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2000"/>
            </a:pPr>
            <a14:m>
              <m:oMathPara>
                <m:oMathParaPr>
                  <m:jc m:val="center"/>
                </m:oMathParaPr>
                <m:oMath>
                  <m:r>
                    <a:rPr xmlns:a="http://schemas.openxmlformats.org/drawingml/2006/main" sz="2050" i="1">
                      <a:solidFill>
                        <a:srgbClr val="000000"/>
                      </a:solidFill>
                      <a:latin typeface="Cambria Math" panose="02040503050406030204" pitchFamily="18" charset="0"/>
                    </a:rPr>
                    <m:t>I</m:t>
                  </m:r>
                  <m:r>
                    <a:rPr xmlns:a="http://schemas.openxmlformats.org/drawingml/2006/main" sz="2050" i="1">
                      <a:solidFill>
                        <a:srgbClr val="000000"/>
                      </a:solidFill>
                      <a:latin typeface="Cambria Math" panose="02040503050406030204" pitchFamily="18" charset="0"/>
                    </a:rPr>
                    <m:t>H</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0.0273</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2</m:t>
                          </m:r>
                        </m:sup>
                      </m:s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0.434</m:t>
                      </m:r>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103.177</m:t>
                      </m:r>
                    </m:e>
                  </m:d>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6</m:t>
                      </m:r>
                    </m:sup>
                  </m:s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100</m:t>
                  </m:r>
                  <m:r>
                    <a:rPr xmlns:a="http://schemas.openxmlformats.org/drawingml/2006/main" sz="2050" i="1">
                      <a:solidFill>
                        <a:srgbClr val="000000"/>
                      </a:solidFill>
                      <a:latin typeface="Cambria Math" panose="02040503050406030204" pitchFamily="18" charset="0"/>
                    </a:rPr>
                    <m:t>%</m:t>
                  </m:r>
                </m:oMath>
              </m:oMathPara>
            </a14:m>
            <a:endParaRPr>
              <a:uFill>
                <a:solidFill>
                  <a:srgbClr val="000000"/>
                </a:solidFill>
              </a:uFill>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E</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0.0527</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2</m:t>
                          </m:r>
                        </m:sup>
                      </m:s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3.387</m:t>
                      </m:r>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8.867</m:t>
                      </m:r>
                    </m:e>
                  </m:d>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6</m:t>
                      </m:r>
                    </m:sup>
                  </m:s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100</m:t>
                  </m:r>
                  <m:r>
                    <a:rPr xmlns:a="http://schemas.openxmlformats.org/drawingml/2006/main" sz="2050" i="1">
                      <a:solidFill>
                        <a:srgbClr val="000000"/>
                      </a:solidFill>
                      <a:latin typeface="Cambria Math" panose="02040503050406030204" pitchFamily="18" charset="0"/>
                    </a:rPr>
                    <m:t>%</m:t>
                  </m:r>
                </m:oMath>
              </m:oMathPara>
            </a14:m>
          </a:p>
        </p:txBody>
      </p:sp>
      <p:sp>
        <p:nvSpPr>
          <p:cNvPr id="314" name="线条"/>
          <p:cNvSpPr/>
          <p:nvPr/>
        </p:nvSpPr>
        <p:spPr>
          <a:xfrm>
            <a:off x="6095999" y="3589663"/>
            <a:ext cx="1" cy="421393"/>
          </a:xfrm>
          <a:prstGeom prst="line">
            <a:avLst/>
          </a:prstGeom>
          <a:ln w="12700">
            <a:solidFill>
              <a:schemeClr val="accent1"/>
            </a:solidFill>
            <a:miter/>
            <a:tailEnd type="triangle"/>
          </a:ln>
        </p:spPr>
        <p:txBody>
          <a:bodyPr lIns="45719" rIns="45719"/>
          <a:lstStyle/>
          <a:p>
            <a:pPr/>
          </a:p>
        </p:txBody>
      </p:sp>
      <p:sp>
        <p:nvSpPr>
          <p:cNvPr id="315" name="文本"/>
          <p:cNvSpPr txBox="1"/>
          <p:nvPr/>
        </p:nvSpPr>
        <p:spPr>
          <a:xfrm>
            <a:off x="4521911" y="4617273"/>
            <a:ext cx="3148178" cy="385388"/>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sz="2000"/>
            </a:lvl1pPr>
          </a:lstStyle>
          <a:p>
            <a:pPr/>
            <a14:m>
              <m:oMathPara>
                <m:oMathParaPr>
                  <m:jc m:val="center"/>
                </m:oMathParaPr>
                <m:oMath>
                  <m:r>
                    <a:rPr xmlns:a="http://schemas.openxmlformats.org/drawingml/2006/main" sz="2050" i="1">
                      <a:solidFill>
                        <a:srgbClr val="000000"/>
                      </a:solidFill>
                      <a:latin typeface="Cambria Math" panose="02040503050406030204" pitchFamily="18" charset="0"/>
                    </a:rPr>
                    <m:t>E</m:t>
                  </m:r>
                  <m:r>
                    <a:rPr xmlns:a="http://schemas.openxmlformats.org/drawingml/2006/main" sz="2050" i="1">
                      <a:solidFill>
                        <a:srgbClr val="000000"/>
                      </a:solidFill>
                      <a:latin typeface="Cambria Math" panose="02040503050406030204" pitchFamily="18" charset="0"/>
                    </a:rPr>
                    <m:t>P</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0.301176</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0.30</m:t>
                  </m:r>
                  <m:r>
                    <a:rPr xmlns:a="http://schemas.openxmlformats.org/drawingml/2006/main" sz="2050" i="1">
                      <a:solidFill>
                        <a:srgbClr val="000000"/>
                      </a:solidFill>
                      <a:latin typeface="Cambria Math" panose="02040503050406030204" pitchFamily="18" charset="0"/>
                    </a:rPr>
                    <m:t>%</m:t>
                  </m:r>
                </m:oMath>
              </m:oMathPara>
            </a14:m>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17"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318"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319"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320" name="文本框 8"/>
          <p:cNvSpPr txBox="1"/>
          <p:nvPr/>
        </p:nvSpPr>
        <p:spPr>
          <a:xfrm>
            <a:off x="290318" y="1152259"/>
            <a:ext cx="1124231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Mathematical Regression — Result of Analysis of the Original Data</a:t>
            </a:r>
          </a:p>
        </p:txBody>
      </p:sp>
      <p:sp>
        <p:nvSpPr>
          <p:cNvPr id="321" name="文本"/>
          <p:cNvSpPr txBox="1"/>
          <p:nvPr/>
        </p:nvSpPr>
        <p:spPr>
          <a:xfrm>
            <a:off x="2384998" y="2963375"/>
            <a:ext cx="7422004" cy="2150873"/>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266700">
              <a:lnSpc>
                <a:spcPct val="200000"/>
              </a:lnSpc>
              <a:defRPr sz="2000">
                <a:uFill>
                  <a:solidFill>
                    <a:srgbClr val="000000"/>
                  </a:solidFill>
                </a:uFill>
                <a:latin typeface="Calibri"/>
                <a:ea typeface="Calibri"/>
                <a:cs typeface="Calibri"/>
                <a:sym typeface="Calibri"/>
              </a:defRPr>
            </a:pPr>
            <a14:m>
              <m:oMathPara>
                <m:oMathParaPr>
                  <m:jc m:val="center"/>
                </m:oMathParaPr>
                <m:oMath>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I</m:t>
                  </m:r>
                  <m:r>
                    <a:rPr xmlns:a="http://schemas.openxmlformats.org/drawingml/2006/main" sz="2050" i="1">
                      <a:solidFill>
                        <a:srgbClr val="000000"/>
                      </a:solidFill>
                      <a:latin typeface="Cambria Math" panose="02040503050406030204" pitchFamily="18" charset="0"/>
                    </a:rPr>
                    <m:t>H</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99.2</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I</m:t>
                  </m:r>
                  <m:r>
                    <a:rPr xmlns:a="http://schemas.openxmlformats.org/drawingml/2006/main" sz="2050" i="1">
                      <a:solidFill>
                        <a:srgbClr val="000000"/>
                      </a:solidFill>
                      <a:latin typeface="Cambria Math" panose="02040503050406030204" pitchFamily="18" charset="0"/>
                    </a:rPr>
                    <m:t>H</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E</m:t>
                      </m:r>
                      <m:r>
                        <a:rPr xmlns:a="http://schemas.openxmlformats.org/drawingml/2006/main" sz="2050" i="1">
                          <a:solidFill>
                            <a:srgbClr val="000000"/>
                          </a:solidFill>
                          <a:latin typeface="Cambria Math" panose="02040503050406030204" pitchFamily="18" charset="0"/>
                        </a:rPr>
                        <m:t>P</m:t>
                      </m:r>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98.9024</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98.90</m:t>
                  </m:r>
                  <m:r>
                    <a:rPr xmlns:a="http://schemas.openxmlformats.org/drawingml/2006/main" sz="2050" i="1">
                      <a:solidFill>
                        <a:srgbClr val="000000"/>
                      </a:solidFill>
                      <a:latin typeface="Cambria Math" panose="02040503050406030204" pitchFamily="18" charset="0"/>
                    </a:rPr>
                    <m:t>%</m:t>
                  </m:r>
                </m:oMath>
              </m:oMathPara>
            </a14:m>
            <a:endParaRPr>
              <a:latin typeface="Times New Roman"/>
              <a:ea typeface="Times New Roman"/>
              <a:cs typeface="Times New Roman"/>
              <a:sym typeface="Times New Roman"/>
            </a:endParaRPr>
          </a:p>
          <a:p>
            <a:pPr algn="ctr" defTabSz="266700">
              <a:lnSpc>
                <a:spcPct val="200000"/>
              </a:lnSpc>
              <a:defRPr sz="2000">
                <a:uFill>
                  <a:solidFill>
                    <a:srgbClr val="000000"/>
                  </a:solidFill>
                </a:uFill>
                <a:latin typeface="Calibri"/>
                <a:ea typeface="Calibri"/>
                <a:cs typeface="Calibri"/>
                <a:sym typeface="Calibri"/>
              </a:defRPr>
            </a:pPr>
            <a14:m>
              <m:oMathPara>
                <m:oMathParaPr>
                  <m:jc m:val="center"/>
                </m:oMathParaPr>
                <m:oMath>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5</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I</m:t>
                  </m:r>
                  <m:r>
                    <a:rPr xmlns:a="http://schemas.openxmlformats.org/drawingml/2006/main" sz="2050" i="1">
                      <a:solidFill>
                        <a:srgbClr val="000000"/>
                      </a:solidFill>
                      <a:latin typeface="Cambria Math" panose="02040503050406030204" pitchFamily="18" charset="0"/>
                    </a:rPr>
                    <m:t>H</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98.9</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I</m:t>
                  </m:r>
                  <m:r>
                    <a:rPr xmlns:a="http://schemas.openxmlformats.org/drawingml/2006/main" sz="2050" i="1">
                      <a:solidFill>
                        <a:srgbClr val="000000"/>
                      </a:solidFill>
                      <a:latin typeface="Cambria Math" panose="02040503050406030204" pitchFamily="18" charset="0"/>
                    </a:rPr>
                    <m:t>H</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E</m:t>
                      </m:r>
                      <m:r>
                        <a:rPr xmlns:a="http://schemas.openxmlformats.org/drawingml/2006/main" sz="2050" i="1">
                          <a:solidFill>
                            <a:srgbClr val="000000"/>
                          </a:solidFill>
                          <a:latin typeface="Cambria Math" panose="02040503050406030204" pitchFamily="18" charset="0"/>
                        </a:rPr>
                        <m:t>P</m:t>
                      </m:r>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98.6033</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98.60</m:t>
                  </m:r>
                  <m:r>
                    <a:rPr xmlns:a="http://schemas.openxmlformats.org/drawingml/2006/main" sz="2050" i="1">
                      <a:solidFill>
                        <a:srgbClr val="000000"/>
                      </a:solidFill>
                      <a:latin typeface="Cambria Math" panose="02040503050406030204" pitchFamily="18" charset="0"/>
                    </a:rPr>
                    <m:t>%</m:t>
                  </m:r>
                </m:oMath>
              </m:oMathPara>
            </a14:m>
            <a:endParaRPr>
              <a:latin typeface="Times New Roman"/>
              <a:ea typeface="Times New Roman"/>
              <a:cs typeface="Times New Roman"/>
              <a:sym typeface="Times New Roman"/>
            </a:endParaRPr>
          </a:p>
          <a:p>
            <a:pPr algn="ctr" defTabSz="266700">
              <a:lnSpc>
                <a:spcPct val="200000"/>
              </a:lnSpc>
              <a:defRPr sz="2000">
                <a:uFill>
                  <a:solidFill>
                    <a:srgbClr val="000000"/>
                  </a:solidFill>
                </a:uFill>
                <a:latin typeface="Calibri"/>
                <a:ea typeface="Calibri"/>
                <a:cs typeface="Calibri"/>
                <a:sym typeface="Calibri"/>
              </a:defRPr>
            </a:pPr>
            <a14:m>
              <m:oMathPara>
                <m:oMathParaPr>
                  <m:jc m:val="center"/>
                </m:oMathParaPr>
                <m:oMath>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10</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I</m:t>
                  </m:r>
                  <m:r>
                    <a:rPr xmlns:a="http://schemas.openxmlformats.org/drawingml/2006/main" sz="2050" i="1">
                      <a:solidFill>
                        <a:srgbClr val="000000"/>
                      </a:solidFill>
                      <a:latin typeface="Cambria Math" panose="02040503050406030204" pitchFamily="18" charset="0"/>
                    </a:rPr>
                    <m:t>H</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98.1</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I</m:t>
                  </m:r>
                  <m:r>
                    <a:rPr xmlns:a="http://schemas.openxmlformats.org/drawingml/2006/main" sz="2050" i="1">
                      <a:solidFill>
                        <a:srgbClr val="000000"/>
                      </a:solidFill>
                      <a:latin typeface="Cambria Math" panose="02040503050406030204" pitchFamily="18" charset="0"/>
                    </a:rPr>
                    <m:t>H</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E</m:t>
                      </m:r>
                      <m:r>
                        <a:rPr xmlns:a="http://schemas.openxmlformats.org/drawingml/2006/main" sz="2050" i="1">
                          <a:solidFill>
                            <a:srgbClr val="000000"/>
                          </a:solidFill>
                          <a:latin typeface="Cambria Math" panose="02040503050406030204" pitchFamily="18" charset="0"/>
                        </a:rPr>
                        <m:t>P</m:t>
                      </m:r>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97.8057</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97.81</m:t>
                  </m:r>
                  <m:r>
                    <a:rPr xmlns:a="http://schemas.openxmlformats.org/drawingml/2006/main" sz="2050" i="1">
                      <a:solidFill>
                        <a:srgbClr val="000000"/>
                      </a:solidFill>
                      <a:latin typeface="Cambria Math" panose="02040503050406030204" pitchFamily="18" charset="0"/>
                    </a:rPr>
                    <m:t>%</m:t>
                  </m:r>
                </m:oMath>
              </m:oMathPara>
            </a14:m>
            <a:endParaRPr>
              <a:latin typeface="Times New Roman"/>
              <a:ea typeface="Times New Roman"/>
              <a:cs typeface="Times New Roman"/>
              <a:sym typeface="Times New Roman"/>
            </a:endParaRPr>
          </a:p>
          <a:p>
            <a:pPr algn="ctr" defTabSz="266700">
              <a:lnSpc>
                <a:spcPct val="200000"/>
              </a:lnSpc>
              <a:defRPr sz="2000">
                <a:uFill>
                  <a:solidFill>
                    <a:srgbClr val="000000"/>
                  </a:solidFill>
                </a:uFill>
                <a:latin typeface="Calibri"/>
                <a:ea typeface="Calibri"/>
                <a:cs typeface="Calibri"/>
                <a:sym typeface="Calibri"/>
              </a:defRPr>
            </a:pPr>
            <a14:m>
              <m:oMathPara>
                <m:oMathParaPr>
                  <m:jc m:val="center"/>
                </m:oMathParaPr>
                <m:oMath>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50</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I</m:t>
                  </m:r>
                  <m:r>
                    <a:rPr xmlns:a="http://schemas.openxmlformats.org/drawingml/2006/main" sz="2050" i="1">
                      <a:solidFill>
                        <a:srgbClr val="000000"/>
                      </a:solidFill>
                      <a:latin typeface="Cambria Math" panose="02040503050406030204" pitchFamily="18" charset="0"/>
                    </a:rPr>
                    <m:t>H</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13.9</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I</m:t>
                  </m:r>
                  <m:r>
                    <a:rPr xmlns:a="http://schemas.openxmlformats.org/drawingml/2006/main" sz="2050" i="1">
                      <a:solidFill>
                        <a:srgbClr val="000000"/>
                      </a:solidFill>
                      <a:latin typeface="Cambria Math" panose="02040503050406030204" pitchFamily="18" charset="0"/>
                    </a:rPr>
                    <m:t>H</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x</m:t>
                      </m:r>
                    </m:e>
                  </m:d>
                  <m:r>
                    <a:rPr xmlns:a="http://schemas.openxmlformats.org/drawingml/2006/main" sz="2050" i="1">
                      <a:solidFill>
                        <a:srgbClr val="000000"/>
                      </a:solidFill>
                      <a:latin typeface="Cambria Math" panose="02040503050406030204" pitchFamily="18" charset="0"/>
                    </a:rPr>
                    <m:t>⋅</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E</m:t>
                      </m:r>
                      <m:r>
                        <a:rPr xmlns:a="http://schemas.openxmlformats.org/drawingml/2006/main" sz="2050" i="1">
                          <a:solidFill>
                            <a:srgbClr val="000000"/>
                          </a:solidFill>
                          <a:latin typeface="Cambria Math" panose="02040503050406030204" pitchFamily="18" charset="0"/>
                        </a:rPr>
                        <m:t>P</m:t>
                      </m:r>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13.8583</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13.86</m:t>
                  </m:r>
                  <m:r>
                    <a:rPr xmlns:a="http://schemas.openxmlformats.org/drawingml/2006/main" sz="2050" i="1">
                      <a:solidFill>
                        <a:srgbClr val="000000"/>
                      </a:solidFill>
                      <a:latin typeface="Cambria Math" panose="02040503050406030204" pitchFamily="18" charset="0"/>
                    </a:rPr>
                    <m:t>%</m:t>
                  </m:r>
                </m:oMath>
              </m:oMathPara>
            </a14:m>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23"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324"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325"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326" name="文本框 8"/>
          <p:cNvSpPr txBox="1"/>
          <p:nvPr/>
        </p:nvSpPr>
        <p:spPr>
          <a:xfrm>
            <a:off x="290318" y="1152259"/>
            <a:ext cx="6582537" cy="7642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Velocity of Pathogen-Containing Mucosalivary Droplets after Entering the Respiratory Airway </a:t>
            </a:r>
          </a:p>
        </p:txBody>
      </p:sp>
      <p:sp>
        <p:nvSpPr>
          <p:cNvPr id="327" name=",   =&gt;"/>
          <p:cNvSpPr txBox="1"/>
          <p:nvPr/>
        </p:nvSpPr>
        <p:spPr>
          <a:xfrm>
            <a:off x="967057" y="2431317"/>
            <a:ext cx="10257885" cy="817120"/>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2000"/>
            </a:pPr>
            <a14:m>
              <m:oMath>
                <m:r>
                  <a:rPr xmlns:a="http://schemas.openxmlformats.org/drawingml/2006/main" sz="2100" i="1">
                    <a:solidFill>
                      <a:srgbClr val="000000"/>
                    </a:solidFill>
                    <a:latin typeface="Cambria Math" panose="02040503050406030204" pitchFamily="18" charset="0"/>
                  </a:rPr>
                  <m:t>F</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m</m:t>
                </m:r>
                <m:r>
                  <a:rPr xmlns:a="http://schemas.openxmlformats.org/drawingml/2006/main" sz="2100" i="1">
                    <a:solidFill>
                      <a:srgbClr val="000000"/>
                    </a:solidFill>
                    <a:latin typeface="Cambria Math" panose="02040503050406030204" pitchFamily="18" charset="0"/>
                  </a:rPr>
                  <m:t>a</m:t>
                </m:r>
              </m:oMath>
            </a14:m>
            <a:r>
              <a:rPr>
                <a:uFill>
                  <a:solidFill>
                    <a:srgbClr val="000000"/>
                  </a:solidFill>
                </a:uFill>
                <a:latin typeface="Times New Roman"/>
                <a:ea typeface="Times New Roman"/>
                <a:cs typeface="Times New Roman"/>
                <a:sym typeface="Times New Roman"/>
              </a:rPr>
              <a:t>, </a:t>
            </a:r>
            <a14:m>
              <m:oMath>
                <m:r>
                  <a:rPr xmlns:a="http://schemas.openxmlformats.org/drawingml/2006/main" sz="2050" i="1">
                    <a:solidFill>
                      <a:srgbClr val="000000"/>
                    </a:solidFill>
                    <a:latin typeface="Cambria Math" panose="02040503050406030204" pitchFamily="18" charset="0"/>
                  </a:rPr>
                  <m:t>m</m:t>
                </m:r>
                <m:r>
                  <a:rPr xmlns:a="http://schemas.openxmlformats.org/drawingml/2006/main" sz="2050" i="1">
                    <a:solidFill>
                      <a:srgbClr val="000000"/>
                    </a:solidFill>
                    <a:latin typeface="Cambria Math" panose="02040503050406030204" pitchFamily="18" charset="0"/>
                  </a:rPr>
                  <m:t>=</m:t>
                </m:r>
                <m:r>
                  <m:rPr>
                    <m:sty m:val="p"/>
                  </m:rPr>
                  <a:rPr xmlns:a="http://schemas.openxmlformats.org/drawingml/2006/main" sz="2050" i="1">
                    <a:solidFill>
                      <a:srgbClr val="000000"/>
                    </a:solidFill>
                    <a:latin typeface="Cambria Math" panose="02040503050406030204" pitchFamily="18" charset="0"/>
                  </a:rPr>
                  <m:t>ρ</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3</m:t>
                    </m:r>
                  </m:num>
                  <m:den>
                    <m:r>
                      <a:rPr xmlns:a="http://schemas.openxmlformats.org/drawingml/2006/main" sz="2050" i="1">
                        <a:solidFill>
                          <a:srgbClr val="000000"/>
                        </a:solidFill>
                        <a:latin typeface="Cambria Math" panose="02040503050406030204" pitchFamily="18" charset="0"/>
                      </a:rPr>
                      <m:t>4</m:t>
                    </m:r>
                  </m:den>
                </m:f>
                <m:r>
                  <m:rPr>
                    <m:sty m:val="p"/>
                  </m:rPr>
                  <a:rPr xmlns:a="http://schemas.openxmlformats.org/drawingml/2006/main" sz="2050" i="1">
                    <a:solidFill>
                      <a:srgbClr val="000000"/>
                    </a:solidFill>
                    <a:latin typeface="Cambria Math" panose="02040503050406030204" pitchFamily="18" charset="0"/>
                  </a:rPr>
                  <m:t>π</m:t>
                </m:r>
                <m:sSup>
                  <m:e>
                    <m:d>
                      <m:dPr>
                        <m:ctrlPr>
                          <a:rPr xmlns:a="http://schemas.openxmlformats.org/drawingml/2006/main" sz="2050" i="1">
                            <a:solidFill>
                              <a:srgbClr val="000000"/>
                            </a:solidFill>
                            <a:latin typeface="Cambria Math" panose="02040503050406030204" pitchFamily="18" charset="0"/>
                          </a:rPr>
                        </m:ctrlPr>
                      </m:dPr>
                      <m:e>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x</m:t>
                            </m:r>
                          </m:num>
                          <m:den>
                            <m:r>
                              <a:rPr xmlns:a="http://schemas.openxmlformats.org/drawingml/2006/main" sz="2050" i="1">
                                <a:solidFill>
                                  <a:srgbClr val="000000"/>
                                </a:solidFill>
                                <a:latin typeface="Cambria Math" panose="02040503050406030204" pitchFamily="18" charset="0"/>
                              </a:rPr>
                              <m:t>2</m:t>
                            </m:r>
                          </m:den>
                        </m:f>
                      </m:e>
                    </m:d>
                  </m:e>
                  <m:sup>
                    <m:r>
                      <a:rPr xmlns:a="http://schemas.openxmlformats.org/drawingml/2006/main" sz="2050" i="1">
                        <a:solidFill>
                          <a:srgbClr val="000000"/>
                        </a:solidFill>
                        <a:latin typeface="Cambria Math" panose="02040503050406030204" pitchFamily="18" charset="0"/>
                      </a:rPr>
                      <m:t>3</m:t>
                    </m:r>
                  </m:sup>
                </m:sSup>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1</m:t>
                    </m:r>
                  </m:num>
                  <m:den>
                    <m:r>
                      <a:rPr xmlns:a="http://schemas.openxmlformats.org/drawingml/2006/main" sz="2050" i="1">
                        <a:solidFill>
                          <a:srgbClr val="000000"/>
                        </a:solidFill>
                        <a:latin typeface="Cambria Math" panose="02040503050406030204" pitchFamily="18" charset="0"/>
                      </a:rPr>
                      <m:t>6</m:t>
                    </m:r>
                  </m:den>
                </m:f>
                <m:r>
                  <m:rPr>
                    <m:sty m:val="p"/>
                  </m:rPr>
                  <a:rPr xmlns:a="http://schemas.openxmlformats.org/drawingml/2006/main" sz="2050" i="1">
                    <a:solidFill>
                      <a:srgbClr val="000000"/>
                    </a:solidFill>
                    <a:latin typeface="Cambria Math" panose="02040503050406030204" pitchFamily="18" charset="0"/>
                  </a:rPr>
                  <m:t>π</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3</m:t>
                    </m:r>
                  </m:sup>
                </m:sSup>
              </m:oMath>
            </a14:m>
            <a:r>
              <a:rPr>
                <a:uFill>
                  <a:solidFill>
                    <a:srgbClr val="000000"/>
                  </a:solidFill>
                </a:uFill>
                <a:latin typeface="Times New Roman"/>
                <a:ea typeface="Times New Roman"/>
                <a:cs typeface="Times New Roman"/>
                <a:sym typeface="Times New Roman"/>
              </a:rPr>
              <a:t> =&gt; </a:t>
            </a:r>
            <a14:m>
              <m:oMath>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1</m:t>
                    </m:r>
                  </m:num>
                  <m:den>
                    <m:r>
                      <a:rPr xmlns:a="http://schemas.openxmlformats.org/drawingml/2006/main" sz="2050" i="1">
                        <a:solidFill>
                          <a:srgbClr val="000000"/>
                        </a:solidFill>
                        <a:latin typeface="Cambria Math" panose="02040503050406030204" pitchFamily="18" charset="0"/>
                      </a:rPr>
                      <m:t>6</m:t>
                    </m:r>
                  </m:den>
                </m:f>
                <m:r>
                  <m:rPr>
                    <m:sty m:val="p"/>
                  </m:rPr>
                  <a:rPr xmlns:a="http://schemas.openxmlformats.org/drawingml/2006/main" sz="2050" i="1">
                    <a:solidFill>
                      <a:srgbClr val="000000"/>
                    </a:solidFill>
                    <a:latin typeface="Cambria Math" panose="02040503050406030204" pitchFamily="18" charset="0"/>
                  </a:rPr>
                  <m:t>ρ</m:t>
                </m:r>
                <m:r>
                  <m:rPr>
                    <m:sty m:val="p"/>
                  </m:rPr>
                  <a:rPr xmlns:a="http://schemas.openxmlformats.org/drawingml/2006/main" sz="2050" i="1">
                    <a:solidFill>
                      <a:srgbClr val="000000"/>
                    </a:solidFill>
                    <a:latin typeface="Cambria Math" panose="02040503050406030204" pitchFamily="18" charset="0"/>
                  </a:rPr>
                  <m:t>π</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3</m:t>
                    </m:r>
                  </m:sup>
                </m:sSup>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d</m:t>
                    </m:r>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p</m:t>
                        </m:r>
                      </m:sub>
                    </m:sSub>
                  </m:num>
                  <m:den>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t</m:t>
                    </m:r>
                  </m:den>
                </m:f>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6</m:t>
                    </m:r>
                    <m:r>
                      <m:rPr>
                        <m:sty m:val="p"/>
                      </m:rPr>
                      <a:rPr xmlns:a="http://schemas.openxmlformats.org/drawingml/2006/main" sz="2050" i="1">
                        <a:solidFill>
                          <a:srgbClr val="000000"/>
                        </a:solidFill>
                        <a:latin typeface="Cambria Math" panose="02040503050406030204" pitchFamily="18" charset="0"/>
                      </a:rPr>
                      <m:t>π</m:t>
                    </m:r>
                    <m:r>
                      <m:rPr>
                        <m:sty m:val="p"/>
                      </m:rPr>
                      <a:rPr xmlns:a="http://schemas.openxmlformats.org/drawingml/2006/main" sz="2050" i="1">
                        <a:solidFill>
                          <a:srgbClr val="000000"/>
                        </a:solidFill>
                        <a:latin typeface="Cambria Math" panose="02040503050406030204" pitchFamily="18" charset="0"/>
                      </a:rPr>
                      <m:t>η</m:t>
                    </m:r>
                    <m:r>
                      <a:rPr xmlns:a="http://schemas.openxmlformats.org/drawingml/2006/main" sz="2050" i="1">
                        <a:solidFill>
                          <a:srgbClr val="000000"/>
                        </a:solidFill>
                        <a:latin typeface="Cambria Math" panose="02040503050406030204" pitchFamily="18" charset="0"/>
                      </a:rPr>
                      <m:t>x</m:t>
                    </m:r>
                  </m:num>
                  <m:den>
                    <m:r>
                      <a:rPr xmlns:a="http://schemas.openxmlformats.org/drawingml/2006/main" sz="2050" i="1">
                        <a:solidFill>
                          <a:srgbClr val="000000"/>
                        </a:solidFill>
                        <a:latin typeface="Cambria Math" panose="02040503050406030204" pitchFamily="18" charset="0"/>
                      </a:rPr>
                      <m:t>2</m:t>
                    </m:r>
                  </m:den>
                </m:f>
                <m:d>
                  <m:dPr>
                    <m:ctrlPr>
                      <a:rPr xmlns:a="http://schemas.openxmlformats.org/drawingml/2006/main" sz="2050" i="1">
                        <a:solidFill>
                          <a:srgbClr val="000000"/>
                        </a:solidFill>
                        <a:latin typeface="Cambria Math" panose="02040503050406030204" pitchFamily="18" charset="0"/>
                      </a:rPr>
                    </m:ctrlPr>
                  </m:dPr>
                  <m:e>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a</m:t>
                        </m:r>
                      </m:sub>
                    </m:sSub>
                    <m:r>
                      <a:rPr xmlns:a="http://schemas.openxmlformats.org/drawingml/2006/main" sz="2050" i="1">
                        <a:solidFill>
                          <a:srgbClr val="000000"/>
                        </a:solidFill>
                        <a:latin typeface="Cambria Math" panose="02040503050406030204" pitchFamily="18" charset="0"/>
                      </a:rPr>
                      <m:t>−</m:t>
                    </m:r>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p</m:t>
                        </m:r>
                      </m:sub>
                    </m:sSub>
                  </m:e>
                </m:d>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d</m:t>
                    </m:r>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p</m:t>
                        </m:r>
                      </m:sub>
                    </m:sSub>
                  </m:num>
                  <m:den>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t</m:t>
                    </m:r>
                  </m:den>
                </m:f>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18</m:t>
                    </m:r>
                    <m:r>
                      <m:rPr>
                        <m:sty m:val="p"/>
                      </m:rPr>
                      <a:rPr xmlns:a="http://schemas.openxmlformats.org/drawingml/2006/main" sz="2050" i="1">
                        <a:solidFill>
                          <a:srgbClr val="000000"/>
                        </a:solidFill>
                        <a:latin typeface="Cambria Math" panose="02040503050406030204" pitchFamily="18" charset="0"/>
                      </a:rPr>
                      <m:t>η</m:t>
                    </m:r>
                  </m:num>
                  <m:den>
                    <m:r>
                      <m:rPr>
                        <m:sty m:val="p"/>
                      </m:rPr>
                      <a:rPr xmlns:a="http://schemas.openxmlformats.org/drawingml/2006/main" sz="2050" i="1">
                        <a:solidFill>
                          <a:srgbClr val="000000"/>
                        </a:solidFill>
                        <a:latin typeface="Cambria Math" panose="02040503050406030204" pitchFamily="18" charset="0"/>
                      </a:rPr>
                      <m:t>ρ</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2</m:t>
                        </m:r>
                      </m:sup>
                    </m:sSup>
                  </m:den>
                </m:f>
                <m:d>
                  <m:dPr>
                    <m:ctrlPr>
                      <a:rPr xmlns:a="http://schemas.openxmlformats.org/drawingml/2006/main" sz="2050" i="1">
                        <a:solidFill>
                          <a:srgbClr val="000000"/>
                        </a:solidFill>
                        <a:latin typeface="Cambria Math" panose="02040503050406030204" pitchFamily="18" charset="0"/>
                      </a:rPr>
                    </m:ctrlPr>
                  </m:dPr>
                  <m:e>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a</m:t>
                        </m:r>
                      </m:sub>
                    </m:sSub>
                    <m:r>
                      <a:rPr xmlns:a="http://schemas.openxmlformats.org/drawingml/2006/main" sz="2050" i="1">
                        <a:solidFill>
                          <a:srgbClr val="000000"/>
                        </a:solidFill>
                        <a:latin typeface="Cambria Math" panose="02040503050406030204" pitchFamily="18" charset="0"/>
                      </a:rPr>
                      <m:t>−</m:t>
                    </m:r>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p</m:t>
                        </m:r>
                      </m:sub>
                    </m:sSub>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g</m:t>
                </m:r>
              </m:oMath>
            </a14:m>
          </a:p>
        </p:txBody>
      </p:sp>
      <p:sp>
        <p:nvSpPr>
          <p:cNvPr id="328" name="=&gt;  ,"/>
          <p:cNvSpPr txBox="1"/>
          <p:nvPr/>
        </p:nvSpPr>
        <p:spPr>
          <a:xfrm>
            <a:off x="2513837" y="3263244"/>
            <a:ext cx="7164326" cy="1651252"/>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2000"/>
            </a:pPr>
            <a14:m>
              <m:oMath>
                <m:sSub>
                  <m:e>
                    <m:r>
                      <a:rPr xmlns:a="http://schemas.openxmlformats.org/drawingml/2006/main" sz="2100" i="1">
                        <a:solidFill>
                          <a:srgbClr val="000000"/>
                        </a:solidFill>
                        <a:latin typeface="Cambria Math" panose="02040503050406030204" pitchFamily="18" charset="0"/>
                      </a:rPr>
                      <m:t>C</m:t>
                    </m:r>
                  </m:e>
                  <m:sub>
                    <m:r>
                      <a:rPr xmlns:a="http://schemas.openxmlformats.org/drawingml/2006/main" sz="2100" i="1">
                        <a:solidFill>
                          <a:srgbClr val="000000"/>
                        </a:solidFill>
                        <a:latin typeface="Cambria Math" panose="02040503050406030204" pitchFamily="18" charset="0"/>
                      </a:rPr>
                      <m:t>c</m:t>
                    </m:r>
                  </m:sub>
                </m:sSub>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1</m:t>
                </m:r>
                <m:r>
                  <a:rPr xmlns:a="http://schemas.openxmlformats.org/drawingml/2006/main" sz="2100" i="1">
                    <a:solidFill>
                      <a:srgbClr val="000000"/>
                    </a:solidFill>
                    <a:latin typeface="Cambria Math" panose="02040503050406030204" pitchFamily="18" charset="0"/>
                  </a:rPr>
                  <m:t>+</m:t>
                </m:r>
                <m:f>
                  <m:fPr>
                    <m:ctrlPr>
                      <a:rPr xmlns:a="http://schemas.openxmlformats.org/drawingml/2006/main" sz="2100" i="1">
                        <a:solidFill>
                          <a:srgbClr val="000000"/>
                        </a:solidFill>
                        <a:latin typeface="Cambria Math" panose="02040503050406030204" pitchFamily="18" charset="0"/>
                      </a:rPr>
                    </m:ctrlPr>
                    <m:type m:val="bar"/>
                  </m:fPr>
                  <m:num>
                    <m:r>
                      <a:rPr xmlns:a="http://schemas.openxmlformats.org/drawingml/2006/main" sz="2100" i="1">
                        <a:solidFill>
                          <a:srgbClr val="000000"/>
                        </a:solidFill>
                        <a:latin typeface="Cambria Math" panose="02040503050406030204" pitchFamily="18" charset="0"/>
                      </a:rPr>
                      <m:t>2</m:t>
                    </m:r>
                    <m:r>
                      <m:rPr>
                        <m:sty m:val="p"/>
                      </m:rPr>
                      <a:rPr xmlns:a="http://schemas.openxmlformats.org/drawingml/2006/main" sz="2100" i="1">
                        <a:solidFill>
                          <a:srgbClr val="000000"/>
                        </a:solidFill>
                        <a:latin typeface="Cambria Math" panose="02040503050406030204" pitchFamily="18" charset="0"/>
                      </a:rPr>
                      <m:t>λ</m:t>
                    </m:r>
                  </m:num>
                  <m:den>
                    <m:r>
                      <a:rPr xmlns:a="http://schemas.openxmlformats.org/drawingml/2006/main" sz="2100" i="1">
                        <a:solidFill>
                          <a:srgbClr val="000000"/>
                        </a:solidFill>
                        <a:latin typeface="Cambria Math" panose="02040503050406030204" pitchFamily="18" charset="0"/>
                      </a:rPr>
                      <m:t>x</m:t>
                    </m:r>
                  </m:den>
                </m:f>
                <m:d>
                  <m:dPr>
                    <m:ctrlPr>
                      <a:rPr xmlns:a="http://schemas.openxmlformats.org/drawingml/2006/main" sz="2100" i="1">
                        <a:solidFill>
                          <a:srgbClr val="000000"/>
                        </a:solidFill>
                        <a:latin typeface="Cambria Math" panose="02040503050406030204" pitchFamily="18" charset="0"/>
                      </a:rPr>
                    </m:ctrlPr>
                  </m:dPr>
                  <m:e>
                    <m:r>
                      <a:rPr xmlns:a="http://schemas.openxmlformats.org/drawingml/2006/main" sz="2100" i="1">
                        <a:solidFill>
                          <a:srgbClr val="000000"/>
                        </a:solidFill>
                        <a:latin typeface="Cambria Math" panose="02040503050406030204" pitchFamily="18" charset="0"/>
                      </a:rPr>
                      <m:t>1.257</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0.4</m:t>
                    </m:r>
                    <m:sSup>
                      <m:e>
                        <m:r>
                          <a:rPr xmlns:a="http://schemas.openxmlformats.org/drawingml/2006/main" sz="2100" i="1">
                            <a:solidFill>
                              <a:srgbClr val="000000"/>
                            </a:solidFill>
                            <a:latin typeface="Cambria Math" panose="02040503050406030204" pitchFamily="18" charset="0"/>
                          </a:rPr>
                          <m:t>e</m:t>
                        </m:r>
                      </m:e>
                      <m:sup>
                        <m:r>
                          <a:rPr xmlns:a="http://schemas.openxmlformats.org/drawingml/2006/main" sz="2100" i="1">
                            <a:solidFill>
                              <a:srgbClr val="000000"/>
                            </a:solidFill>
                            <a:latin typeface="Cambria Math" panose="02040503050406030204" pitchFamily="18" charset="0"/>
                          </a:rPr>
                          <m:t>−</m:t>
                        </m:r>
                        <m:f>
                          <m:fPr>
                            <m:ctrlPr>
                              <a:rPr xmlns:a="http://schemas.openxmlformats.org/drawingml/2006/main" sz="2100" i="1">
                                <a:solidFill>
                                  <a:srgbClr val="000000"/>
                                </a:solidFill>
                                <a:latin typeface="Cambria Math" panose="02040503050406030204" pitchFamily="18" charset="0"/>
                              </a:rPr>
                            </m:ctrlPr>
                            <m:type m:val="bar"/>
                          </m:fPr>
                          <m:num>
                            <m:r>
                              <a:rPr xmlns:a="http://schemas.openxmlformats.org/drawingml/2006/main" sz="2100" i="1">
                                <a:solidFill>
                                  <a:srgbClr val="000000"/>
                                </a:solidFill>
                                <a:latin typeface="Cambria Math" panose="02040503050406030204" pitchFamily="18" charset="0"/>
                              </a:rPr>
                              <m:t>1.1</m:t>
                            </m:r>
                            <m:r>
                              <a:rPr xmlns:a="http://schemas.openxmlformats.org/drawingml/2006/main" sz="2100" i="1">
                                <a:solidFill>
                                  <a:srgbClr val="000000"/>
                                </a:solidFill>
                                <a:latin typeface="Cambria Math" panose="02040503050406030204" pitchFamily="18" charset="0"/>
                              </a:rPr>
                              <m:t>x</m:t>
                            </m:r>
                          </m:num>
                          <m:den>
                            <m:r>
                              <a:rPr xmlns:a="http://schemas.openxmlformats.org/drawingml/2006/main" sz="2100" i="1">
                                <a:solidFill>
                                  <a:srgbClr val="000000"/>
                                </a:solidFill>
                                <a:latin typeface="Cambria Math" panose="02040503050406030204" pitchFamily="18" charset="0"/>
                              </a:rPr>
                              <m:t>2</m:t>
                            </m:r>
                            <m:r>
                              <m:rPr>
                                <m:sty m:val="p"/>
                              </m:rPr>
                              <a:rPr xmlns:a="http://schemas.openxmlformats.org/drawingml/2006/main" sz="2100" i="1">
                                <a:solidFill>
                                  <a:srgbClr val="000000"/>
                                </a:solidFill>
                                <a:latin typeface="Cambria Math" panose="02040503050406030204" pitchFamily="18" charset="0"/>
                              </a:rPr>
                              <m:t>λ</m:t>
                            </m:r>
                          </m:den>
                        </m:f>
                      </m:sup>
                    </m:sSup>
                  </m:e>
                </m:d>
              </m:oMath>
            </a14:m>
            <a:r>
              <a:rPr>
                <a:latin typeface="Times New Roman"/>
                <a:ea typeface="Times New Roman"/>
                <a:cs typeface="Times New Roman"/>
                <a:sym typeface="Times New Roman"/>
              </a:rPr>
              <a:t> =&gt; </a:t>
            </a:r>
            <a14:m>
              <m:oMath>
                <m:f>
                  <m:fPr>
                    <m:ctrlPr>
                      <a:rPr xmlns:a="http://schemas.openxmlformats.org/drawingml/2006/main" sz="2100" i="1">
                        <a:solidFill>
                          <a:srgbClr val="000000"/>
                        </a:solidFill>
                        <a:latin typeface="Cambria Math" panose="02040503050406030204" pitchFamily="18" charset="0"/>
                      </a:rPr>
                    </m:ctrlPr>
                    <m:type m:val="bar"/>
                  </m:fPr>
                  <m:num>
                    <m:r>
                      <a:rPr xmlns:a="http://schemas.openxmlformats.org/drawingml/2006/main" sz="2100" i="1">
                        <a:solidFill>
                          <a:srgbClr val="000000"/>
                        </a:solidFill>
                        <a:latin typeface="Cambria Math" panose="02040503050406030204" pitchFamily="18" charset="0"/>
                      </a:rPr>
                      <m:t>d</m:t>
                    </m:r>
                    <m:sSub>
                      <m:e>
                        <m:r>
                          <a:rPr xmlns:a="http://schemas.openxmlformats.org/drawingml/2006/main" sz="2100" i="1">
                            <a:solidFill>
                              <a:srgbClr val="000000"/>
                            </a:solidFill>
                            <a:latin typeface="Cambria Math" panose="02040503050406030204" pitchFamily="18" charset="0"/>
                          </a:rPr>
                          <m:t>v</m:t>
                        </m:r>
                      </m:e>
                      <m:sub>
                        <m:r>
                          <a:rPr xmlns:a="http://schemas.openxmlformats.org/drawingml/2006/main" sz="2100" i="1">
                            <a:solidFill>
                              <a:srgbClr val="000000"/>
                            </a:solidFill>
                            <a:latin typeface="Cambria Math" panose="02040503050406030204" pitchFamily="18" charset="0"/>
                          </a:rPr>
                          <m:t>p</m:t>
                        </m:r>
                      </m:sub>
                    </m:sSub>
                  </m:num>
                  <m:den>
                    <m:r>
                      <a:rPr xmlns:a="http://schemas.openxmlformats.org/drawingml/2006/main" sz="2100" i="1">
                        <a:solidFill>
                          <a:srgbClr val="000000"/>
                        </a:solidFill>
                        <a:latin typeface="Cambria Math" panose="02040503050406030204" pitchFamily="18" charset="0"/>
                      </a:rPr>
                      <m:t>d</m:t>
                    </m:r>
                    <m:r>
                      <a:rPr xmlns:a="http://schemas.openxmlformats.org/drawingml/2006/main" sz="2100" i="1">
                        <a:solidFill>
                          <a:srgbClr val="000000"/>
                        </a:solidFill>
                        <a:latin typeface="Cambria Math" panose="02040503050406030204" pitchFamily="18" charset="0"/>
                      </a:rPr>
                      <m:t>t</m:t>
                    </m:r>
                  </m:den>
                </m:f>
                <m:r>
                  <a:rPr xmlns:a="http://schemas.openxmlformats.org/drawingml/2006/main" sz="2100" i="1">
                    <a:solidFill>
                      <a:srgbClr val="000000"/>
                    </a:solidFill>
                    <a:latin typeface="Cambria Math" panose="02040503050406030204" pitchFamily="18" charset="0"/>
                  </a:rPr>
                  <m:t>=</m:t>
                </m:r>
                <m:f>
                  <m:fPr>
                    <m:ctrlPr>
                      <a:rPr xmlns:a="http://schemas.openxmlformats.org/drawingml/2006/main" sz="2100" i="1">
                        <a:solidFill>
                          <a:srgbClr val="000000"/>
                        </a:solidFill>
                        <a:latin typeface="Cambria Math" panose="02040503050406030204" pitchFamily="18" charset="0"/>
                      </a:rPr>
                    </m:ctrlPr>
                    <m:type m:val="bar"/>
                  </m:fPr>
                  <m:num>
                    <m:r>
                      <a:rPr xmlns:a="http://schemas.openxmlformats.org/drawingml/2006/main" sz="2100" i="1">
                        <a:solidFill>
                          <a:srgbClr val="000000"/>
                        </a:solidFill>
                        <a:latin typeface="Cambria Math" panose="02040503050406030204" pitchFamily="18" charset="0"/>
                      </a:rPr>
                      <m:t>18</m:t>
                    </m:r>
                    <m:r>
                      <m:rPr>
                        <m:sty m:val="p"/>
                      </m:rPr>
                      <a:rPr xmlns:a="http://schemas.openxmlformats.org/drawingml/2006/main" sz="2100" i="1">
                        <a:solidFill>
                          <a:srgbClr val="000000"/>
                        </a:solidFill>
                        <a:latin typeface="Cambria Math" panose="02040503050406030204" pitchFamily="18" charset="0"/>
                      </a:rPr>
                      <m:t>η</m:t>
                    </m:r>
                  </m:num>
                  <m:den>
                    <m:r>
                      <m:rPr>
                        <m:sty m:val="p"/>
                      </m:rPr>
                      <a:rPr xmlns:a="http://schemas.openxmlformats.org/drawingml/2006/main" sz="2100" i="1">
                        <a:solidFill>
                          <a:srgbClr val="000000"/>
                        </a:solidFill>
                        <a:latin typeface="Cambria Math" panose="02040503050406030204" pitchFamily="18" charset="0"/>
                      </a:rPr>
                      <m:t>ρ</m:t>
                    </m:r>
                    <m:sSup>
                      <m:e>
                        <m:r>
                          <a:rPr xmlns:a="http://schemas.openxmlformats.org/drawingml/2006/main" sz="2100" i="1">
                            <a:solidFill>
                              <a:srgbClr val="000000"/>
                            </a:solidFill>
                            <a:latin typeface="Cambria Math" panose="02040503050406030204" pitchFamily="18" charset="0"/>
                          </a:rPr>
                          <m:t>x</m:t>
                        </m:r>
                      </m:e>
                      <m:sup>
                        <m:r>
                          <a:rPr xmlns:a="http://schemas.openxmlformats.org/drawingml/2006/main" sz="2100" i="1">
                            <a:solidFill>
                              <a:srgbClr val="000000"/>
                            </a:solidFill>
                            <a:latin typeface="Cambria Math" panose="02040503050406030204" pitchFamily="18" charset="0"/>
                          </a:rPr>
                          <m:t>2</m:t>
                        </m:r>
                      </m:sup>
                    </m:sSup>
                    <m:sSub>
                      <m:e>
                        <m:r>
                          <a:rPr xmlns:a="http://schemas.openxmlformats.org/drawingml/2006/main" sz="2100" i="1">
                            <a:solidFill>
                              <a:srgbClr val="000000"/>
                            </a:solidFill>
                            <a:latin typeface="Cambria Math" panose="02040503050406030204" pitchFamily="18" charset="0"/>
                          </a:rPr>
                          <m:t>C</m:t>
                        </m:r>
                      </m:e>
                      <m:sub>
                        <m:r>
                          <a:rPr xmlns:a="http://schemas.openxmlformats.org/drawingml/2006/main" sz="2100" i="1">
                            <a:solidFill>
                              <a:srgbClr val="000000"/>
                            </a:solidFill>
                            <a:latin typeface="Cambria Math" panose="02040503050406030204" pitchFamily="18" charset="0"/>
                          </a:rPr>
                          <m:t>c</m:t>
                        </m:r>
                      </m:sub>
                    </m:sSub>
                  </m:den>
                </m:f>
                <m:d>
                  <m:dPr>
                    <m:ctrlPr>
                      <a:rPr xmlns:a="http://schemas.openxmlformats.org/drawingml/2006/main" sz="2100" i="1">
                        <a:solidFill>
                          <a:srgbClr val="000000"/>
                        </a:solidFill>
                        <a:latin typeface="Cambria Math" panose="02040503050406030204" pitchFamily="18" charset="0"/>
                      </a:rPr>
                    </m:ctrlPr>
                  </m:dPr>
                  <m:e>
                    <m:sSub>
                      <m:e>
                        <m:r>
                          <a:rPr xmlns:a="http://schemas.openxmlformats.org/drawingml/2006/main" sz="2100" i="1">
                            <a:solidFill>
                              <a:srgbClr val="000000"/>
                            </a:solidFill>
                            <a:latin typeface="Cambria Math" panose="02040503050406030204" pitchFamily="18" charset="0"/>
                          </a:rPr>
                          <m:t>v</m:t>
                        </m:r>
                      </m:e>
                      <m:sub>
                        <m:r>
                          <a:rPr xmlns:a="http://schemas.openxmlformats.org/drawingml/2006/main" sz="2100" i="1">
                            <a:solidFill>
                              <a:srgbClr val="000000"/>
                            </a:solidFill>
                            <a:latin typeface="Cambria Math" panose="02040503050406030204" pitchFamily="18" charset="0"/>
                          </a:rPr>
                          <m:t>a</m:t>
                        </m:r>
                      </m:sub>
                    </m:sSub>
                    <m:r>
                      <a:rPr xmlns:a="http://schemas.openxmlformats.org/drawingml/2006/main" sz="2100" i="1">
                        <a:solidFill>
                          <a:srgbClr val="000000"/>
                        </a:solidFill>
                        <a:latin typeface="Cambria Math" panose="02040503050406030204" pitchFamily="18" charset="0"/>
                      </a:rPr>
                      <m:t>−</m:t>
                    </m:r>
                    <m:sSub>
                      <m:e>
                        <m:r>
                          <a:rPr xmlns:a="http://schemas.openxmlformats.org/drawingml/2006/main" sz="2100" i="1">
                            <a:solidFill>
                              <a:srgbClr val="000000"/>
                            </a:solidFill>
                            <a:latin typeface="Cambria Math" panose="02040503050406030204" pitchFamily="18" charset="0"/>
                          </a:rPr>
                          <m:t>v</m:t>
                        </m:r>
                      </m:e>
                      <m:sub>
                        <m:r>
                          <a:rPr xmlns:a="http://schemas.openxmlformats.org/drawingml/2006/main" sz="2100" i="1">
                            <a:solidFill>
                              <a:srgbClr val="000000"/>
                            </a:solidFill>
                            <a:latin typeface="Cambria Math" panose="02040503050406030204" pitchFamily="18" charset="0"/>
                          </a:rPr>
                          <m:t>p</m:t>
                        </m:r>
                      </m:sub>
                    </m:sSub>
                  </m:e>
                </m:d>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g</m:t>
                </m:r>
              </m:oMath>
            </a14:m>
            <a:r>
              <a:rPr>
                <a:latin typeface="Times New Roman"/>
                <a:ea typeface="Times New Roman"/>
                <a:cs typeface="Times New Roman"/>
                <a:sym typeface="Times New Roman"/>
              </a:rPr>
              <a:t>, </a:t>
            </a:r>
            <a14:m>
              <m:oMath>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1</m:t>
                    </m:r>
                  </m:num>
                  <m:den>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18</m:t>
                        </m:r>
                        <m:r>
                          <a:rPr xmlns:a="http://schemas.openxmlformats.org/drawingml/2006/main" sz="2050" i="1">
                            <a:solidFill>
                              <a:srgbClr val="000000"/>
                            </a:solidFill>
                            <a:latin typeface="Cambria Math" panose="02040503050406030204" pitchFamily="18" charset="0"/>
                          </a:rPr>
                          <m:t>η</m:t>
                        </m:r>
                      </m:num>
                      <m:den>
                        <m:r>
                          <a:rPr xmlns:a="http://schemas.openxmlformats.org/drawingml/2006/main" sz="2050" i="1">
                            <a:solidFill>
                              <a:srgbClr val="000000"/>
                            </a:solidFill>
                            <a:latin typeface="Cambria Math" panose="02040503050406030204" pitchFamily="18" charset="0"/>
                          </a:rPr>
                          <m:t>ρ</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2</m:t>
                            </m:r>
                          </m:sup>
                        </m:sSup>
                        <m:sSub>
                          <m:e>
                            <m:r>
                              <a:rPr xmlns:a="http://schemas.openxmlformats.org/drawingml/2006/main" sz="2050" i="1">
                                <a:solidFill>
                                  <a:srgbClr val="000000"/>
                                </a:solidFill>
                                <a:latin typeface="Cambria Math" panose="02040503050406030204" pitchFamily="18" charset="0"/>
                              </a:rPr>
                              <m:t>C</m:t>
                            </m:r>
                          </m:e>
                          <m:sub>
                            <m:r>
                              <a:rPr xmlns:a="http://schemas.openxmlformats.org/drawingml/2006/main" sz="2050" i="1">
                                <a:solidFill>
                                  <a:srgbClr val="000000"/>
                                </a:solidFill>
                                <a:latin typeface="Cambria Math" panose="02040503050406030204" pitchFamily="18" charset="0"/>
                              </a:rPr>
                              <m:t>c</m:t>
                            </m:r>
                          </m:sub>
                        </m:sSub>
                      </m:den>
                    </m:f>
                    <m:d>
                      <m:dPr>
                        <m:ctrlPr>
                          <a:rPr xmlns:a="http://schemas.openxmlformats.org/drawingml/2006/main" sz="2050" i="1">
                            <a:solidFill>
                              <a:srgbClr val="000000"/>
                            </a:solidFill>
                            <a:latin typeface="Cambria Math" panose="02040503050406030204" pitchFamily="18" charset="0"/>
                          </a:rPr>
                        </m:ctrlPr>
                      </m:dPr>
                      <m:e>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a</m:t>
                            </m:r>
                          </m:sub>
                        </m:sSub>
                        <m:r>
                          <a:rPr xmlns:a="http://schemas.openxmlformats.org/drawingml/2006/main" sz="2050" i="1">
                            <a:solidFill>
                              <a:srgbClr val="000000"/>
                            </a:solidFill>
                            <a:latin typeface="Cambria Math" panose="02040503050406030204" pitchFamily="18" charset="0"/>
                          </a:rPr>
                          <m:t>−</m:t>
                        </m:r>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p</m:t>
                            </m:r>
                          </m:sub>
                        </m:sSub>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g</m:t>
                    </m:r>
                  </m:den>
                </m:f>
                <m:r>
                  <a:rPr xmlns:a="http://schemas.openxmlformats.org/drawingml/2006/main" sz="2050" i="1">
                    <a:solidFill>
                      <a:srgbClr val="000000"/>
                    </a:solidFill>
                    <a:latin typeface="Cambria Math" panose="02040503050406030204" pitchFamily="18" charset="0"/>
                  </a:rPr>
                  <m:t>d</m:t>
                </m:r>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p</m:t>
                    </m:r>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1</m:t>
                    </m:r>
                  </m:num>
                  <m:den>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18</m:t>
                        </m:r>
                        <m:r>
                          <a:rPr xmlns:a="http://schemas.openxmlformats.org/drawingml/2006/main" sz="2050" i="1">
                            <a:solidFill>
                              <a:srgbClr val="000000"/>
                            </a:solidFill>
                            <a:latin typeface="Cambria Math" panose="02040503050406030204" pitchFamily="18" charset="0"/>
                          </a:rPr>
                          <m:t>η</m:t>
                        </m:r>
                      </m:num>
                      <m:den>
                        <m:r>
                          <a:rPr xmlns:a="http://schemas.openxmlformats.org/drawingml/2006/main" sz="2050" i="1">
                            <a:solidFill>
                              <a:srgbClr val="000000"/>
                            </a:solidFill>
                            <a:latin typeface="Cambria Math" panose="02040503050406030204" pitchFamily="18" charset="0"/>
                          </a:rPr>
                          <m:t>ρ</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2</m:t>
                            </m:r>
                          </m:sup>
                        </m:sSup>
                        <m:sSub>
                          <m:e>
                            <m:r>
                              <a:rPr xmlns:a="http://schemas.openxmlformats.org/drawingml/2006/main" sz="2050" i="1">
                                <a:solidFill>
                                  <a:srgbClr val="000000"/>
                                </a:solidFill>
                                <a:latin typeface="Cambria Math" panose="02040503050406030204" pitchFamily="18" charset="0"/>
                              </a:rPr>
                              <m:t>C</m:t>
                            </m:r>
                          </m:e>
                          <m:sub>
                            <m:r>
                              <a:rPr xmlns:a="http://schemas.openxmlformats.org/drawingml/2006/main" sz="2050" i="1">
                                <a:solidFill>
                                  <a:srgbClr val="000000"/>
                                </a:solidFill>
                                <a:latin typeface="Cambria Math" panose="02040503050406030204" pitchFamily="18" charset="0"/>
                              </a:rPr>
                              <m:t>c</m:t>
                            </m:r>
                          </m:sub>
                        </m:sSub>
                      </m:den>
                    </m:f>
                    <m:d>
                      <m:dPr>
                        <m:ctrlPr>
                          <a:rPr xmlns:a="http://schemas.openxmlformats.org/drawingml/2006/main" sz="2050" i="1">
                            <a:solidFill>
                              <a:srgbClr val="000000"/>
                            </a:solidFill>
                            <a:latin typeface="Cambria Math" panose="02040503050406030204" pitchFamily="18" charset="0"/>
                          </a:rPr>
                        </m:ctrlPr>
                      </m:dPr>
                      <m:e>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a</m:t>
                            </m:r>
                          </m:sub>
                        </m:sSub>
                        <m:r>
                          <a:rPr xmlns:a="http://schemas.openxmlformats.org/drawingml/2006/main" sz="2050" i="1">
                            <a:solidFill>
                              <a:srgbClr val="000000"/>
                            </a:solidFill>
                            <a:latin typeface="Cambria Math" panose="02040503050406030204" pitchFamily="18" charset="0"/>
                          </a:rPr>
                          <m:t>−</m:t>
                        </m:r>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p</m:t>
                            </m:r>
                          </m:sub>
                        </m:sSub>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g</m:t>
                    </m:r>
                  </m:den>
                </m:f>
                <m:r>
                  <a:rPr xmlns:a="http://schemas.openxmlformats.org/drawingml/2006/main" sz="2050" i="1">
                    <a:solidFill>
                      <a:srgbClr val="000000"/>
                    </a:solidFill>
                    <a:latin typeface="Cambria Math" panose="02040503050406030204" pitchFamily="18" charset="0"/>
                  </a:rPr>
                  <m:t>d</m:t>
                </m:r>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p</m:t>
                    </m:r>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t</m:t>
                </m:r>
              </m:oMath>
            </a14:m>
          </a:p>
        </p:txBody>
      </p:sp>
      <p:sp>
        <p:nvSpPr>
          <p:cNvPr id="329" name=",   =&gt;"/>
          <p:cNvSpPr txBox="1"/>
          <p:nvPr/>
        </p:nvSpPr>
        <p:spPr>
          <a:xfrm>
            <a:off x="913139" y="5033914"/>
            <a:ext cx="10365722" cy="73238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2000"/>
            </a:pPr>
            <a14:m>
              <m:oMath>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d</m:t>
                    </m:r>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18</m:t>
                </m:r>
                <m:r>
                  <m:rPr>
                    <m:nor/>
                  </m:rPr>
                  <a:rPr xmlns:a="http://schemas.openxmlformats.org/drawingml/2006/main" sz="2050" i="1">
                    <a:solidFill>
                      <a:srgbClr val="000000"/>
                    </a:solidFill>
                    <a:latin typeface="Cambria Math" panose="02040503050406030204" pitchFamily="18" charset="0"/>
                  </a:rPr>
                  <m:t>L/min</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300</m:t>
                </m:r>
                <m:sSup>
                  <m:e>
                    <m:r>
                      <m:rPr>
                        <m:nor/>
                      </m:rPr>
                      <a:rPr xmlns:a="http://schemas.openxmlformats.org/drawingml/2006/main" sz="2050" i="1">
                        <a:solidFill>
                          <a:srgbClr val="000000"/>
                        </a:solidFill>
                        <a:latin typeface="Cambria Math" panose="02040503050406030204" pitchFamily="18" charset="0"/>
                      </a:rPr>
                      <m:t>cm</m:t>
                    </m:r>
                  </m:e>
                  <m:sup>
                    <m:r>
                      <a:rPr xmlns:a="http://schemas.openxmlformats.org/drawingml/2006/main" sz="2050" i="1">
                        <a:solidFill>
                          <a:srgbClr val="000000"/>
                        </a:solidFill>
                        <a:latin typeface="Cambria Math" panose="02040503050406030204" pitchFamily="18" charset="0"/>
                      </a:rPr>
                      <m:t>3</m:t>
                    </m:r>
                  </m:sup>
                </m:sSup>
                <m:r>
                  <m:rPr>
                    <m:nor/>
                  </m:rPr>
                  <a:rPr xmlns:a="http://schemas.openxmlformats.org/drawingml/2006/main" sz="2050" i="1">
                    <a:solidFill>
                      <a:srgbClr val="000000"/>
                    </a:solidFill>
                    <a:latin typeface="Cambria Math" panose="02040503050406030204" pitchFamily="18" charset="0"/>
                  </a:rPr>
                  <m:t>s</m:t>
                </m:r>
              </m:oMath>
            </a14:m>
            <a:r>
              <a:rPr>
                <a:uFill>
                  <a:solidFill>
                    <a:srgbClr val="000000"/>
                  </a:solidFill>
                </a:uFill>
                <a:latin typeface="Times New Roman"/>
                <a:ea typeface="Times New Roman"/>
                <a:cs typeface="Times New Roman"/>
                <a:sym typeface="Times New Roman"/>
              </a:rPr>
              <a:t>, </a:t>
            </a:r>
            <a14:m>
              <m:oMath>
                <m:r>
                  <a:rPr xmlns:a="http://schemas.openxmlformats.org/drawingml/2006/main" sz="2100" i="1">
                    <a:solidFill>
                      <a:srgbClr val="000000"/>
                    </a:solidFill>
                    <a:latin typeface="Cambria Math" panose="02040503050406030204" pitchFamily="18" charset="0"/>
                  </a:rPr>
                  <m:t>V</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0.059</m:t>
                </m:r>
                <m:sSup>
                  <m:e>
                    <m:r>
                      <a:rPr xmlns:a="http://schemas.openxmlformats.org/drawingml/2006/main" sz="2100" i="1">
                        <a:solidFill>
                          <a:srgbClr val="000000"/>
                        </a:solidFill>
                        <a:latin typeface="Cambria Math" panose="02040503050406030204" pitchFamily="18" charset="0"/>
                      </a:rPr>
                      <m:t>m</m:t>
                    </m:r>
                  </m:e>
                  <m:sup>
                    <m:r>
                      <a:rPr xmlns:a="http://schemas.openxmlformats.org/drawingml/2006/main" sz="2100" i="1">
                        <a:solidFill>
                          <a:srgbClr val="000000"/>
                        </a:solidFill>
                        <a:latin typeface="Cambria Math" panose="02040503050406030204" pitchFamily="18" charset="0"/>
                      </a:rPr>
                      <m:t>3</m:t>
                    </m:r>
                  </m:sup>
                </m:sSup>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59000</m:t>
                </m:r>
                <m:sSup>
                  <m:e>
                    <m:r>
                      <m:rPr>
                        <m:nor/>
                      </m:rPr>
                      <a:rPr xmlns:a="http://schemas.openxmlformats.org/drawingml/2006/main" sz="2100" i="1">
                        <a:solidFill>
                          <a:srgbClr val="000000"/>
                        </a:solidFill>
                        <a:latin typeface="Cambria Math" panose="02040503050406030204" pitchFamily="18" charset="0"/>
                      </a:rPr>
                      <m:t>cm</m:t>
                    </m:r>
                  </m:e>
                  <m:sup>
                    <m:r>
                      <a:rPr xmlns:a="http://schemas.openxmlformats.org/drawingml/2006/main" sz="2100" i="1">
                        <a:solidFill>
                          <a:srgbClr val="000000"/>
                        </a:solidFill>
                        <a:latin typeface="Cambria Math" panose="02040503050406030204" pitchFamily="18" charset="0"/>
                      </a:rPr>
                      <m:t>3</m:t>
                    </m:r>
                  </m:sup>
                </m:sSup>
              </m:oMath>
            </a14:m>
            <a:r>
              <a:rPr>
                <a:uFill>
                  <a:solidFill>
                    <a:srgbClr val="000000"/>
                  </a:solidFill>
                </a:uFill>
                <a:latin typeface="Times New Roman"/>
                <a:ea typeface="Times New Roman"/>
                <a:cs typeface="Times New Roman"/>
                <a:sym typeface="Times New Roman"/>
              </a:rPr>
              <a:t> =&gt; </a:t>
            </a:r>
            <a14:m>
              <m:oMath>
                <m:r>
                  <a:rPr xmlns:a="http://schemas.openxmlformats.org/drawingml/2006/main" sz="2050" i="1">
                    <a:solidFill>
                      <a:srgbClr val="000000"/>
                    </a:solidFill>
                    <a:latin typeface="Cambria Math" panose="02040503050406030204" pitchFamily="18" charset="0"/>
                  </a:rPr>
                  <m:t>t</m:t>
                </m:r>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v</m:t>
                    </m:r>
                  </m:num>
                  <m:den>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d</m:t>
                        </m:r>
                      </m:sub>
                    </m:sSub>
                  </m:den>
                </m:f>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59000</m:t>
                    </m:r>
                    <m:sSup>
                      <m:e>
                        <m:r>
                          <m:rPr>
                            <m:nor/>
                          </m:rPr>
                          <a:rPr xmlns:a="http://schemas.openxmlformats.org/drawingml/2006/main" sz="2050" i="1">
                            <a:solidFill>
                              <a:srgbClr val="000000"/>
                            </a:solidFill>
                            <a:latin typeface="Cambria Math" panose="02040503050406030204" pitchFamily="18" charset="0"/>
                          </a:rPr>
                          <m:t>cm</m:t>
                        </m:r>
                      </m:e>
                      <m:sup>
                        <m:r>
                          <a:rPr xmlns:a="http://schemas.openxmlformats.org/drawingml/2006/main" sz="2050" i="1">
                            <a:solidFill>
                              <a:srgbClr val="000000"/>
                            </a:solidFill>
                            <a:latin typeface="Cambria Math" panose="02040503050406030204" pitchFamily="18" charset="0"/>
                          </a:rPr>
                          <m:t>3</m:t>
                        </m:r>
                      </m:sup>
                    </m:sSup>
                  </m:num>
                  <m:den>
                    <m:r>
                      <a:rPr xmlns:a="http://schemas.openxmlformats.org/drawingml/2006/main" sz="2050" i="1">
                        <a:solidFill>
                          <a:srgbClr val="000000"/>
                        </a:solidFill>
                        <a:latin typeface="Cambria Math" panose="02040503050406030204" pitchFamily="18" charset="0"/>
                      </a:rPr>
                      <m:t>300</m:t>
                    </m:r>
                    <m:sSup>
                      <m:e>
                        <m:r>
                          <m:rPr>
                            <m:nor/>
                          </m:rPr>
                          <a:rPr xmlns:a="http://schemas.openxmlformats.org/drawingml/2006/main" sz="2050" i="1">
                            <a:solidFill>
                              <a:srgbClr val="000000"/>
                            </a:solidFill>
                            <a:latin typeface="Cambria Math" panose="02040503050406030204" pitchFamily="18" charset="0"/>
                          </a:rPr>
                          <m:t>cm</m:t>
                        </m:r>
                      </m:e>
                      <m:sup>
                        <m:r>
                          <a:rPr xmlns:a="http://schemas.openxmlformats.org/drawingml/2006/main" sz="2050" i="1">
                            <a:solidFill>
                              <a:srgbClr val="000000"/>
                            </a:solidFill>
                            <a:latin typeface="Cambria Math" panose="02040503050406030204" pitchFamily="18" charset="0"/>
                          </a:rPr>
                          <m:t>3</m:t>
                        </m:r>
                      </m:sup>
                    </m:sSup>
                    <m:r>
                      <m:rPr>
                        <m:nor/>
                      </m:rPr>
                      <a:rPr xmlns:a="http://schemas.openxmlformats.org/drawingml/2006/main" sz="2050" i="1">
                        <a:solidFill>
                          <a:srgbClr val="000000"/>
                        </a:solidFill>
                        <a:latin typeface="Cambria Math" panose="02040503050406030204" pitchFamily="18" charset="0"/>
                      </a:rPr>
                      <m:t>/s</m:t>
                    </m:r>
                  </m:den>
                </m:f>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196.667</m:t>
                </m:r>
                <m:r>
                  <a:rPr xmlns:a="http://schemas.openxmlformats.org/drawingml/2006/main" sz="2050" i="1">
                    <a:solidFill>
                      <a:srgbClr val="000000"/>
                    </a:solidFill>
                    <a:latin typeface="Cambria Math" panose="02040503050406030204" pitchFamily="18" charset="0"/>
                  </a:rPr>
                  <m:t>s</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197</m:t>
                </m:r>
                <m:r>
                  <a:rPr xmlns:a="http://schemas.openxmlformats.org/drawingml/2006/main" sz="2050" i="1">
                    <a:solidFill>
                      <a:srgbClr val="000000"/>
                    </a:solidFill>
                    <a:latin typeface="Cambria Math" panose="02040503050406030204" pitchFamily="18" charset="0"/>
                  </a:rPr>
                  <m:t>s</m:t>
                </m:r>
              </m:oMath>
            </a14:m>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31"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332" name="文本框 21"/>
          <p:cNvSpPr txBox="1"/>
          <p:nvPr/>
        </p:nvSpPr>
        <p:spPr>
          <a:xfrm>
            <a:off x="1008288" y="574843"/>
            <a:ext cx="10175424" cy="929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 — Two Methods to Get the Initial Velocity (Calculation in Part 1)</a:t>
            </a:r>
          </a:p>
        </p:txBody>
      </p:sp>
      <p:sp>
        <p:nvSpPr>
          <p:cNvPr id="333" name="stack-of-papers_156"/>
          <p:cNvSpPr/>
          <p:nvPr/>
        </p:nvSpPr>
        <p:spPr>
          <a:xfrm>
            <a:off x="352882" y="542026"/>
            <a:ext cx="609686" cy="5272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52" y="13361"/>
                </a:moveTo>
                <a:lnTo>
                  <a:pt x="21600" y="14628"/>
                </a:lnTo>
                <a:lnTo>
                  <a:pt x="10828" y="21600"/>
                </a:lnTo>
                <a:lnTo>
                  <a:pt x="0" y="14628"/>
                </a:lnTo>
                <a:lnTo>
                  <a:pt x="1248" y="13417"/>
                </a:lnTo>
                <a:lnTo>
                  <a:pt x="10828" y="19353"/>
                </a:lnTo>
                <a:close/>
                <a:moveTo>
                  <a:pt x="1248" y="9561"/>
                </a:moveTo>
                <a:lnTo>
                  <a:pt x="10828" y="15488"/>
                </a:lnTo>
                <a:lnTo>
                  <a:pt x="20352" y="9561"/>
                </a:lnTo>
                <a:lnTo>
                  <a:pt x="21600" y="10828"/>
                </a:lnTo>
                <a:lnTo>
                  <a:pt x="10828" y="17790"/>
                </a:lnTo>
                <a:lnTo>
                  <a:pt x="0" y="10828"/>
                </a:lnTo>
                <a:close/>
                <a:moveTo>
                  <a:pt x="10828" y="0"/>
                </a:moveTo>
                <a:lnTo>
                  <a:pt x="21600" y="6963"/>
                </a:lnTo>
                <a:lnTo>
                  <a:pt x="10828" y="13935"/>
                </a:lnTo>
                <a:lnTo>
                  <a:pt x="0" y="6963"/>
                </a:ln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334" name="文本框 14"/>
          <p:cNvSpPr txBox="1"/>
          <p:nvPr/>
        </p:nvSpPr>
        <p:spPr>
          <a:xfrm>
            <a:off x="4082313" y="2018493"/>
            <a:ext cx="6192204"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vl1pPr>
          </a:lstStyle>
          <a:p>
            <a:pPr/>
            <a:r>
              <a:t>Mathematical Regression (Cubic Polynomial)</a:t>
            </a:r>
          </a:p>
        </p:txBody>
      </p:sp>
      <p:grpSp>
        <p:nvGrpSpPr>
          <p:cNvPr id="337" name="矩形: 圆角 4"/>
          <p:cNvGrpSpPr/>
          <p:nvPr/>
        </p:nvGrpSpPr>
        <p:grpSpPr>
          <a:xfrm>
            <a:off x="1913063" y="2055468"/>
            <a:ext cx="1985170" cy="527296"/>
            <a:chOff x="0" y="0"/>
            <a:chExt cx="1985168" cy="527294"/>
          </a:xfrm>
        </p:grpSpPr>
        <p:sp>
          <p:nvSpPr>
            <p:cNvPr id="335" name="圆角矩形"/>
            <p:cNvSpPr/>
            <p:nvPr/>
          </p:nvSpPr>
          <p:spPr>
            <a:xfrm>
              <a:off x="0" y="0"/>
              <a:ext cx="1985169" cy="527295"/>
            </a:xfrm>
            <a:prstGeom prst="roundRect">
              <a:avLst>
                <a:gd name="adj" fmla="val 16667"/>
              </a:avLst>
            </a:prstGeom>
            <a:solidFill>
              <a:srgbClr val="D0CECE"/>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336" name="Method 1"/>
            <p:cNvSpPr txBox="1"/>
            <p:nvPr/>
          </p:nvSpPr>
          <p:spPr>
            <a:xfrm>
              <a:off x="71460" y="89433"/>
              <a:ext cx="1842250" cy="3484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FFFFFF"/>
                  </a:solidFill>
                  <a:latin typeface="Times New Roman"/>
                  <a:ea typeface="Times New Roman"/>
                  <a:cs typeface="Times New Roman"/>
                  <a:sym typeface="Times New Roman"/>
                </a:defRPr>
              </a:lvl1pPr>
            </a:lstStyle>
            <a:p>
              <a:pPr/>
              <a:r>
                <a:t>Method 1</a:t>
              </a:r>
            </a:p>
          </p:txBody>
        </p:sp>
      </p:grpSp>
      <p:grpSp>
        <p:nvGrpSpPr>
          <p:cNvPr id="340" name="矩形: 圆角 15"/>
          <p:cNvGrpSpPr/>
          <p:nvPr/>
        </p:nvGrpSpPr>
        <p:grpSpPr>
          <a:xfrm>
            <a:off x="1913063" y="2917766"/>
            <a:ext cx="1985170" cy="527296"/>
            <a:chOff x="0" y="0"/>
            <a:chExt cx="1985168" cy="527294"/>
          </a:xfrm>
        </p:grpSpPr>
        <p:sp>
          <p:nvSpPr>
            <p:cNvPr id="338" name="圆角矩形"/>
            <p:cNvSpPr/>
            <p:nvPr/>
          </p:nvSpPr>
          <p:spPr>
            <a:xfrm>
              <a:off x="0" y="0"/>
              <a:ext cx="1985169" cy="527295"/>
            </a:xfrm>
            <a:prstGeom prst="roundRect">
              <a:avLst>
                <a:gd name="adj" fmla="val 16667"/>
              </a:avLst>
            </a:prstGeom>
            <a:solidFill>
              <a:srgbClr val="D0CECE"/>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339" name="Method 2"/>
            <p:cNvSpPr txBox="1"/>
            <p:nvPr/>
          </p:nvSpPr>
          <p:spPr>
            <a:xfrm>
              <a:off x="71460" y="89433"/>
              <a:ext cx="1842250" cy="3484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FFFFFF"/>
                  </a:solidFill>
                  <a:latin typeface="Times New Roman"/>
                  <a:ea typeface="Times New Roman"/>
                  <a:cs typeface="Times New Roman"/>
                  <a:sym typeface="Times New Roman"/>
                </a:defRPr>
              </a:lvl1pPr>
            </a:lstStyle>
            <a:p>
              <a:pPr/>
              <a:r>
                <a:t>Method 2</a:t>
              </a:r>
            </a:p>
          </p:txBody>
        </p:sp>
      </p:grpSp>
      <p:sp>
        <p:nvSpPr>
          <p:cNvPr id="341" name="文本框 17"/>
          <p:cNvSpPr txBox="1"/>
          <p:nvPr/>
        </p:nvSpPr>
        <p:spPr>
          <a:xfrm>
            <a:off x="4082313" y="2992243"/>
            <a:ext cx="6008572"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vl1pPr>
          </a:lstStyle>
          <a:p>
            <a:pPr/>
            <a:r>
              <a:t>Python Regression (Coding)</a:t>
            </a:r>
          </a:p>
        </p:txBody>
      </p:sp>
      <p:pic>
        <p:nvPicPr>
          <p:cNvPr id="342" name="图片 23" descr="图片 23"/>
          <p:cNvPicPr>
            <a:picLocks noChangeAspect="1"/>
          </p:cNvPicPr>
          <p:nvPr/>
        </p:nvPicPr>
        <p:blipFill>
          <a:blip r:embed="rId2">
            <a:extLst/>
          </a:blip>
          <a:stretch>
            <a:fillRect/>
          </a:stretch>
        </p:blipFill>
        <p:spPr>
          <a:xfrm>
            <a:off x="0" y="4698779"/>
            <a:ext cx="12192000" cy="220144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44"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345"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346"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347" name="文本框 8"/>
          <p:cNvSpPr txBox="1"/>
          <p:nvPr/>
        </p:nvSpPr>
        <p:spPr>
          <a:xfrm>
            <a:off x="290318" y="1152259"/>
            <a:ext cx="6582537"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Computational</a:t>
            </a:r>
          </a:p>
        </p:txBody>
      </p:sp>
      <p:sp>
        <p:nvSpPr>
          <p:cNvPr id="348" name="文本"/>
          <p:cNvSpPr txBox="1"/>
          <p:nvPr/>
        </p:nvSpPr>
        <p:spPr>
          <a:xfrm>
            <a:off x="4424895" y="1640526"/>
            <a:ext cx="3342210" cy="459653"/>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sz="2000"/>
            </a:lvl1pPr>
          </a:lstStyle>
          <a:p>
            <a:pPr/>
            <a14:m>
              <m:oMathPara>
                <m:oMathParaPr>
                  <m:jc m:val="center"/>
                </m:oMathParaPr>
                <m:oMath>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A</m:t>
                      </m:r>
                    </m:sub>
                  </m:sSub>
                  <m:r>
                    <a:rPr xmlns:a="http://schemas.openxmlformats.org/drawingml/2006/main" sz="2050" i="1">
                      <a:solidFill>
                        <a:srgbClr val="000000"/>
                      </a:solidFill>
                      <a:latin typeface="Cambria Math" panose="02040503050406030204" pitchFamily="18" charset="0"/>
                    </a:rPr>
                    <m:t>=</m:t>
                  </m:r>
                  <m:rad>
                    <m:radPr>
                      <m:ctrlPr>
                        <a:rPr xmlns:a="http://schemas.openxmlformats.org/drawingml/2006/main" sz="2050" i="1">
                          <a:solidFill>
                            <a:srgbClr val="000000"/>
                          </a:solidFill>
                          <a:latin typeface="Cambria Math" panose="02040503050406030204" pitchFamily="18" charset="0"/>
                        </a:rPr>
                      </m:ctrlPr>
                      <m:degHide m:val="on"/>
                    </m:radPr>
                    <m:deg/>
                    <m:e>
                      <m:sSup>
                        <m:e>
                          <m:r>
                            <a:rPr xmlns:a="http://schemas.openxmlformats.org/drawingml/2006/main" sz="2050" i="1">
                              <a:solidFill>
                                <a:srgbClr val="000000"/>
                              </a:solidFill>
                              <a:latin typeface="Cambria Math" panose="02040503050406030204" pitchFamily="18" charset="0"/>
                            </a:rPr>
                            <m:t>3.2</m:t>
                          </m:r>
                        </m:e>
                        <m:sup>
                          <m:r>
                            <a:rPr xmlns:a="http://schemas.openxmlformats.org/drawingml/2006/main" sz="2050" i="1">
                              <a:solidFill>
                                <a:srgbClr val="000000"/>
                              </a:solidFill>
                              <a:latin typeface="Cambria Math" panose="02040503050406030204" pitchFamily="18" charset="0"/>
                            </a:rPr>
                            <m:t>2</m:t>
                          </m:r>
                        </m:sup>
                      </m:sSup>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3.0</m:t>
                          </m:r>
                        </m:e>
                        <m:sup>
                          <m:r>
                            <a:rPr xmlns:a="http://schemas.openxmlformats.org/drawingml/2006/main" sz="2050" i="1">
                              <a:solidFill>
                                <a:srgbClr val="000000"/>
                              </a:solidFill>
                              <a:latin typeface="Cambria Math" panose="02040503050406030204" pitchFamily="18" charset="0"/>
                            </a:rPr>
                            <m:t>2</m:t>
                          </m:r>
                        </m:sup>
                      </m:sSup>
                    </m:e>
                  </m:ra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4.386</m:t>
                  </m:r>
                  <m:r>
                    <m:rPr>
                      <m:nor/>
                    </m:rPr>
                    <a:rPr xmlns:a="http://schemas.openxmlformats.org/drawingml/2006/main" sz="2050" i="1">
                      <a:solidFill>
                        <a:srgbClr val="000000"/>
                      </a:solidFill>
                      <a:latin typeface="Cambria Math" panose="02040503050406030204" pitchFamily="18" charset="0"/>
                    </a:rPr>
                    <m:t>m/s</m:t>
                  </m:r>
                </m:oMath>
              </m:oMathPara>
            </a14:m>
          </a:p>
        </p:txBody>
      </p:sp>
      <p:sp>
        <p:nvSpPr>
          <p:cNvPr id="349" name="文本"/>
          <p:cNvSpPr txBox="1"/>
          <p:nvPr/>
        </p:nvSpPr>
        <p:spPr>
          <a:xfrm>
            <a:off x="1959946" y="2863573"/>
            <a:ext cx="8272108" cy="38914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defRPr sz="2000"/>
            </a:pPr>
            <a14:m>
              <m:oMathPara>
                <m:oMathParaPr>
                  <m:jc m:val="center"/>
                </m:oMathParaPr>
                <m:oMath>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sSub>
                    <m:e>
                      <m:r>
                        <a:rPr xmlns:a="http://schemas.openxmlformats.org/drawingml/2006/main" sz="2050" i="1">
                          <a:solidFill>
                            <a:srgbClr val="000000"/>
                          </a:solidFill>
                          <a:latin typeface="Cambria Math" panose="02040503050406030204" pitchFamily="18" charset="0"/>
                        </a:rPr>
                        <m:t>C</m:t>
                      </m:r>
                    </m:e>
                    <m:sub>
                      <m:r>
                        <a:rPr xmlns:a="http://schemas.openxmlformats.org/drawingml/2006/main" sz="2050" i="1">
                          <a:solidFill>
                            <a:srgbClr val="000000"/>
                          </a:solidFill>
                          <a:latin typeface="Cambria Math" panose="02040503050406030204" pitchFamily="18" charset="0"/>
                        </a:rPr>
                        <m:t>c</m:t>
                      </m:r>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2.857</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1</m:t>
                      </m:r>
                    </m:num>
                    <m:den>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3.36</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4</m:t>
                              </m:r>
                            </m:sup>
                          </m:sSup>
                        </m:num>
                        <m:den>
                          <m:r>
                            <a:rPr xmlns:a="http://schemas.openxmlformats.org/drawingml/2006/main" sz="2050" i="1">
                              <a:solidFill>
                                <a:srgbClr val="000000"/>
                              </a:solidFill>
                              <a:latin typeface="Cambria Math" panose="02040503050406030204" pitchFamily="18" charset="0"/>
                            </a:rPr>
                            <m:t>2857</m:t>
                          </m:r>
                          <m:r>
                            <a:rPr xmlns:a="http://schemas.openxmlformats.org/drawingml/2006/main" sz="2050" i="1">
                              <a:solidFill>
                                <a:srgbClr val="000000"/>
                              </a:solidFill>
                              <a:latin typeface="Cambria Math" panose="02040503050406030204" pitchFamily="18" charset="0"/>
                            </a:rPr>
                            <m:t>×</m:t>
                          </m:r>
                          <m:sSup>
                            <m:e>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6</m:t>
                                      </m:r>
                                    </m:sup>
                                  </m:sSup>
                                </m:e>
                              </m:d>
                            </m:e>
                            <m:sup>
                              <m:r>
                                <a:rPr xmlns:a="http://schemas.openxmlformats.org/drawingml/2006/main" sz="2050" i="1">
                                  <a:solidFill>
                                    <a:srgbClr val="000000"/>
                                  </a:solidFill>
                                  <a:latin typeface="Cambria Math" panose="02040503050406030204" pitchFamily="18" charset="0"/>
                                </a:rPr>
                                <m:t>2</m:t>
                              </m:r>
                            </m:sup>
                          </m:sSup>
                        </m:den>
                      </m:f>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4.386</m:t>
                          </m:r>
                          <m:r>
                            <a:rPr xmlns:a="http://schemas.openxmlformats.org/drawingml/2006/main" sz="2050" i="1">
                              <a:solidFill>
                                <a:srgbClr val="000000"/>
                              </a:solidFill>
                              <a:latin typeface="Cambria Math" panose="02040503050406030204" pitchFamily="18" charset="0"/>
                            </a:rPr>
                            <m:t>−</m:t>
                          </m:r>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p</m:t>
                              </m:r>
                            </m:sub>
                          </m:sSub>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9.806</m:t>
                      </m:r>
                    </m:den>
                  </m:f>
                  <m:r>
                    <a:rPr xmlns:a="http://schemas.openxmlformats.org/drawingml/2006/main" sz="2050" i="1">
                      <a:solidFill>
                        <a:srgbClr val="000000"/>
                      </a:solidFill>
                      <a:latin typeface="Cambria Math" panose="02040503050406030204" pitchFamily="18" charset="0"/>
                    </a:rPr>
                    <m:t>d</m:t>
                  </m:r>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p</m:t>
                      </m:r>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196.667</m:t>
                  </m:r>
                </m:oMath>
              </m:oMathPara>
            </a14:m>
            <a:endParaRPr>
              <a:uFill>
                <a:solidFill>
                  <a:srgbClr val="000000"/>
                </a:solidFill>
              </a:uFill>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5</m:t>
                  </m:r>
                  <m:r>
                    <a:rPr xmlns:a="http://schemas.openxmlformats.org/drawingml/2006/main" sz="2050" i="1">
                      <a:solidFill>
                        <a:srgbClr val="000000"/>
                      </a:solidFill>
                      <a:latin typeface="Cambria Math" panose="02040503050406030204" pitchFamily="18" charset="0"/>
                    </a:rPr>
                    <m:t>→</m:t>
                  </m:r>
                  <m:sSub>
                    <m:e>
                      <m:r>
                        <a:rPr xmlns:a="http://schemas.openxmlformats.org/drawingml/2006/main" sz="2050" i="1">
                          <a:solidFill>
                            <a:srgbClr val="000000"/>
                          </a:solidFill>
                          <a:latin typeface="Cambria Math" panose="02040503050406030204" pitchFamily="18" charset="0"/>
                        </a:rPr>
                        <m:t>C</m:t>
                      </m:r>
                    </m:e>
                    <m:sub>
                      <m:r>
                        <a:rPr xmlns:a="http://schemas.openxmlformats.org/drawingml/2006/main" sz="2050" i="1">
                          <a:solidFill>
                            <a:srgbClr val="000000"/>
                          </a:solidFill>
                          <a:latin typeface="Cambria Math" panose="02040503050406030204" pitchFamily="18" charset="0"/>
                        </a:rPr>
                        <m:t>c</m:t>
                      </m:r>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1.328</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1</m:t>
                      </m:r>
                    </m:num>
                    <m:den>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3.36</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4</m:t>
                              </m:r>
                            </m:sup>
                          </m:sSup>
                        </m:num>
                        <m:den>
                          <m:r>
                            <a:rPr xmlns:a="http://schemas.openxmlformats.org/drawingml/2006/main" sz="2050" i="1">
                              <a:solidFill>
                                <a:srgbClr val="000000"/>
                              </a:solidFill>
                              <a:latin typeface="Cambria Math" panose="02040503050406030204" pitchFamily="18" charset="0"/>
                            </a:rPr>
                            <m:t>1328</m:t>
                          </m:r>
                          <m:r>
                            <a:rPr xmlns:a="http://schemas.openxmlformats.org/drawingml/2006/main" sz="2050" i="1">
                              <a:solidFill>
                                <a:srgbClr val="000000"/>
                              </a:solidFill>
                              <a:latin typeface="Cambria Math" panose="02040503050406030204" pitchFamily="18" charset="0"/>
                            </a:rPr>
                            <m:t>×</m:t>
                          </m:r>
                          <m:sSup>
                            <m:e>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5</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6</m:t>
                                      </m:r>
                                    </m:sup>
                                  </m:sSup>
                                </m:e>
                              </m:d>
                            </m:e>
                            <m:sup>
                              <m:r>
                                <a:rPr xmlns:a="http://schemas.openxmlformats.org/drawingml/2006/main" sz="2050" i="1">
                                  <a:solidFill>
                                    <a:srgbClr val="000000"/>
                                  </a:solidFill>
                                  <a:latin typeface="Cambria Math" panose="02040503050406030204" pitchFamily="18" charset="0"/>
                                </a:rPr>
                                <m:t>2</m:t>
                              </m:r>
                            </m:sup>
                          </m:sSup>
                        </m:den>
                      </m:f>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4.386</m:t>
                          </m:r>
                          <m:r>
                            <a:rPr xmlns:a="http://schemas.openxmlformats.org/drawingml/2006/main" sz="2050" i="1">
                              <a:solidFill>
                                <a:srgbClr val="000000"/>
                              </a:solidFill>
                              <a:latin typeface="Cambria Math" panose="02040503050406030204" pitchFamily="18" charset="0"/>
                            </a:rPr>
                            <m:t>−</m:t>
                          </m:r>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p</m:t>
                              </m:r>
                            </m:sub>
                          </m:sSub>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9.806</m:t>
                      </m:r>
                    </m:den>
                  </m:f>
                  <m:r>
                    <a:rPr xmlns:a="http://schemas.openxmlformats.org/drawingml/2006/main" sz="2050" i="1">
                      <a:solidFill>
                        <a:srgbClr val="000000"/>
                      </a:solidFill>
                      <a:latin typeface="Cambria Math" panose="02040503050406030204" pitchFamily="18" charset="0"/>
                    </a:rPr>
                    <m:t>d</m:t>
                  </m:r>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p</m:t>
                      </m:r>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196.667</m:t>
                  </m:r>
                </m:oMath>
              </m:oMathPara>
            </a14:m>
            <a:endParaRPr>
              <a:uFill>
                <a:solidFill>
                  <a:srgbClr val="000000"/>
                </a:solidFill>
              </a:uFill>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2000" i="1">
                      <a:solidFill>
                        <a:srgbClr val="000000"/>
                      </a:solidFill>
                      <a:latin typeface="Cambria Math" panose="02040503050406030204" pitchFamily="18" charset="0"/>
                    </a:rPr>
                    <m:t>x</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10</m:t>
                  </m:r>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C</m:t>
                      </m:r>
                    </m:e>
                    <m:sub>
                      <m:r>
                        <a:rPr xmlns:a="http://schemas.openxmlformats.org/drawingml/2006/main" sz="2000" i="1">
                          <a:solidFill>
                            <a:srgbClr val="000000"/>
                          </a:solidFill>
                          <a:latin typeface="Cambria Math" panose="02040503050406030204" pitchFamily="18" charset="0"/>
                        </a:rPr>
                        <m:t>c</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1.082</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f>
                    <m:fPr>
                      <m:ctrlPr>
                        <a:rPr xmlns:a="http://schemas.openxmlformats.org/drawingml/2006/main" sz="2000" i="1">
                          <a:solidFill>
                            <a:srgbClr val="000000"/>
                          </a:solidFill>
                          <a:latin typeface="Cambria Math" panose="02040503050406030204" pitchFamily="18" charset="0"/>
                        </a:rPr>
                      </m:ctrlPr>
                      <m:type m:val="bar"/>
                    </m:fPr>
                    <m:num>
                      <m:r>
                        <a:rPr xmlns:a="http://schemas.openxmlformats.org/drawingml/2006/main" sz="2000" i="1">
                          <a:solidFill>
                            <a:srgbClr val="000000"/>
                          </a:solidFill>
                          <a:latin typeface="Cambria Math" panose="02040503050406030204" pitchFamily="18" charset="0"/>
                        </a:rPr>
                        <m:t>1</m:t>
                      </m:r>
                    </m:num>
                    <m:den>
                      <m:f>
                        <m:fPr>
                          <m:ctrlPr>
                            <a:rPr xmlns:a="http://schemas.openxmlformats.org/drawingml/2006/main" sz="2000" i="1">
                              <a:solidFill>
                                <a:srgbClr val="000000"/>
                              </a:solidFill>
                              <a:latin typeface="Cambria Math" panose="02040503050406030204" pitchFamily="18" charset="0"/>
                            </a:rPr>
                          </m:ctrlPr>
                          <m:type m:val="bar"/>
                        </m:fPr>
                        <m:num>
                          <m:r>
                            <a:rPr xmlns:a="http://schemas.openxmlformats.org/drawingml/2006/main" sz="2000" i="1">
                              <a:solidFill>
                                <a:srgbClr val="000000"/>
                              </a:solidFill>
                              <a:latin typeface="Cambria Math" panose="02040503050406030204" pitchFamily="18" charset="0"/>
                            </a:rPr>
                            <m:t>3.36</m:t>
                          </m:r>
                          <m:r>
                            <a:rPr xmlns:a="http://schemas.openxmlformats.org/drawingml/2006/main" sz="2000" i="1">
                              <a:solidFill>
                                <a:srgbClr val="000000"/>
                              </a:solidFill>
                              <a:latin typeface="Cambria Math" panose="02040503050406030204" pitchFamily="18" charset="0"/>
                            </a:rPr>
                            <m:t>×</m:t>
                          </m:r>
                          <m:sSup>
                            <m:e>
                              <m:r>
                                <a:rPr xmlns:a="http://schemas.openxmlformats.org/drawingml/2006/main" sz="2000" i="1">
                                  <a:solidFill>
                                    <a:srgbClr val="000000"/>
                                  </a:solidFill>
                                  <a:latin typeface="Cambria Math" panose="02040503050406030204" pitchFamily="18" charset="0"/>
                                </a:rPr>
                                <m:t>10</m:t>
                              </m:r>
                            </m:e>
                            <m:sup>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4</m:t>
                              </m:r>
                            </m:sup>
                          </m:sSup>
                        </m:num>
                        <m:den>
                          <m:r>
                            <a:rPr xmlns:a="http://schemas.openxmlformats.org/drawingml/2006/main" sz="2000" i="1">
                              <a:solidFill>
                                <a:srgbClr val="000000"/>
                              </a:solidFill>
                              <a:latin typeface="Cambria Math" panose="02040503050406030204" pitchFamily="18" charset="0"/>
                            </a:rPr>
                            <m:t>1082</m:t>
                          </m:r>
                          <m:r>
                            <a:rPr xmlns:a="http://schemas.openxmlformats.org/drawingml/2006/main" sz="2000" i="1">
                              <a:solidFill>
                                <a:srgbClr val="000000"/>
                              </a:solidFill>
                              <a:latin typeface="Cambria Math" panose="02040503050406030204" pitchFamily="18" charset="0"/>
                            </a:rPr>
                            <m:t>×</m:t>
                          </m:r>
                          <m:sSup>
                            <m:e>
                              <m:d>
                                <m:dPr>
                                  <m:ctrlPr>
                                    <a:rPr xmlns:a="http://schemas.openxmlformats.org/drawingml/2006/main" sz="2000" i="1">
                                      <a:solidFill>
                                        <a:srgbClr val="000000"/>
                                      </a:solidFill>
                                      <a:latin typeface="Cambria Math" panose="02040503050406030204" pitchFamily="18" charset="0"/>
                                    </a:rPr>
                                  </m:ctrlPr>
                                </m:dPr>
                                <m:e>
                                  <m:r>
                                    <a:rPr xmlns:a="http://schemas.openxmlformats.org/drawingml/2006/main" sz="2000" i="1">
                                      <a:solidFill>
                                        <a:srgbClr val="000000"/>
                                      </a:solidFill>
                                      <a:latin typeface="Cambria Math" panose="02040503050406030204" pitchFamily="18" charset="0"/>
                                    </a:rPr>
                                    <m:t>1</m:t>
                                  </m:r>
                                  <m:r>
                                    <a:rPr xmlns:a="http://schemas.openxmlformats.org/drawingml/2006/main" sz="2000" i="1">
                                      <a:solidFill>
                                        <a:srgbClr val="000000"/>
                                      </a:solidFill>
                                      <a:latin typeface="Cambria Math" panose="02040503050406030204" pitchFamily="18" charset="0"/>
                                    </a:rPr>
                                    <m:t>×</m:t>
                                  </m:r>
                                  <m:sSup>
                                    <m:e>
                                      <m:r>
                                        <a:rPr xmlns:a="http://schemas.openxmlformats.org/drawingml/2006/main" sz="2000" i="1">
                                          <a:solidFill>
                                            <a:srgbClr val="000000"/>
                                          </a:solidFill>
                                          <a:latin typeface="Cambria Math" panose="02040503050406030204" pitchFamily="18" charset="0"/>
                                        </a:rPr>
                                        <m:t>10</m:t>
                                      </m:r>
                                    </m:e>
                                    <m:sup>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5</m:t>
                                      </m:r>
                                    </m:sup>
                                  </m:sSup>
                                </m:e>
                              </m:d>
                            </m:e>
                            <m:sup>
                              <m:r>
                                <a:rPr xmlns:a="http://schemas.openxmlformats.org/drawingml/2006/main" sz="2000" i="1">
                                  <a:solidFill>
                                    <a:srgbClr val="000000"/>
                                  </a:solidFill>
                                  <a:latin typeface="Cambria Math" panose="02040503050406030204" pitchFamily="18" charset="0"/>
                                </a:rPr>
                                <m:t>2</m:t>
                              </m:r>
                            </m:sup>
                          </m:sSup>
                        </m:den>
                      </m:f>
                      <m:d>
                        <m:dPr>
                          <m:ctrlPr>
                            <a:rPr xmlns:a="http://schemas.openxmlformats.org/drawingml/2006/main" sz="2000" i="1">
                              <a:solidFill>
                                <a:srgbClr val="000000"/>
                              </a:solidFill>
                              <a:latin typeface="Cambria Math" panose="02040503050406030204" pitchFamily="18" charset="0"/>
                            </a:rPr>
                          </m:ctrlPr>
                        </m:dPr>
                        <m:e>
                          <m:r>
                            <a:rPr xmlns:a="http://schemas.openxmlformats.org/drawingml/2006/main" sz="2000" i="1">
                              <a:solidFill>
                                <a:srgbClr val="000000"/>
                              </a:solidFill>
                              <a:latin typeface="Cambria Math" panose="02040503050406030204" pitchFamily="18" charset="0"/>
                            </a:rPr>
                            <m:t>4.386</m:t>
                          </m:r>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v</m:t>
                              </m:r>
                            </m:e>
                            <m:sub>
                              <m:r>
                                <a:rPr xmlns:a="http://schemas.openxmlformats.org/drawingml/2006/main" sz="2000" i="1">
                                  <a:solidFill>
                                    <a:srgbClr val="000000"/>
                                  </a:solidFill>
                                  <a:latin typeface="Cambria Math" panose="02040503050406030204" pitchFamily="18" charset="0"/>
                                </a:rPr>
                                <m:t>p</m:t>
                              </m:r>
                            </m:sub>
                          </m:sSub>
                        </m:e>
                      </m:d>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9.806</m:t>
                      </m:r>
                    </m:den>
                  </m:f>
                  <m:r>
                    <a:rPr xmlns:a="http://schemas.openxmlformats.org/drawingml/2006/main" sz="2000" i="1">
                      <a:solidFill>
                        <a:srgbClr val="000000"/>
                      </a:solidFill>
                      <a:latin typeface="Cambria Math" panose="02040503050406030204" pitchFamily="18" charset="0"/>
                    </a:rPr>
                    <m:t>d</m:t>
                  </m:r>
                  <m:sSub>
                    <m:e>
                      <m:r>
                        <a:rPr xmlns:a="http://schemas.openxmlformats.org/drawingml/2006/main" sz="2000" i="1">
                          <a:solidFill>
                            <a:srgbClr val="000000"/>
                          </a:solidFill>
                          <a:latin typeface="Cambria Math" panose="02040503050406030204" pitchFamily="18" charset="0"/>
                        </a:rPr>
                        <m:t>v</m:t>
                      </m:r>
                    </m:e>
                    <m:sub>
                      <m:r>
                        <a:rPr xmlns:a="http://schemas.openxmlformats.org/drawingml/2006/main" sz="2000" i="1">
                          <a:solidFill>
                            <a:srgbClr val="000000"/>
                          </a:solidFill>
                          <a:latin typeface="Cambria Math" panose="02040503050406030204" pitchFamily="18" charset="0"/>
                        </a:rPr>
                        <m:t>p</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196.667</m:t>
                  </m:r>
                </m:oMath>
              </m:oMathPara>
            </a14:m>
            <a:endParaRPr>
              <a:uFill>
                <a:solidFill>
                  <a:srgbClr val="000000"/>
                </a:solidFill>
              </a:uFill>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2000" i="1">
                      <a:solidFill>
                        <a:srgbClr val="000000"/>
                      </a:solidFill>
                      <a:latin typeface="Cambria Math" panose="02040503050406030204" pitchFamily="18" charset="0"/>
                    </a:rPr>
                    <m:t>x</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50</m:t>
                  </m:r>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C</m:t>
                      </m:r>
                    </m:e>
                    <m:sub>
                      <m:r>
                        <a:rPr xmlns:a="http://schemas.openxmlformats.org/drawingml/2006/main" sz="2000" i="1">
                          <a:solidFill>
                            <a:srgbClr val="000000"/>
                          </a:solidFill>
                          <a:latin typeface="Cambria Math" panose="02040503050406030204" pitchFamily="18" charset="0"/>
                        </a:rPr>
                        <m:t>c</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1.032</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f>
                    <m:fPr>
                      <m:ctrlPr>
                        <a:rPr xmlns:a="http://schemas.openxmlformats.org/drawingml/2006/main" sz="2000" i="1">
                          <a:solidFill>
                            <a:srgbClr val="000000"/>
                          </a:solidFill>
                          <a:latin typeface="Cambria Math" panose="02040503050406030204" pitchFamily="18" charset="0"/>
                        </a:rPr>
                      </m:ctrlPr>
                      <m:type m:val="bar"/>
                    </m:fPr>
                    <m:num>
                      <m:r>
                        <a:rPr xmlns:a="http://schemas.openxmlformats.org/drawingml/2006/main" sz="2000" i="1">
                          <a:solidFill>
                            <a:srgbClr val="000000"/>
                          </a:solidFill>
                          <a:latin typeface="Cambria Math" panose="02040503050406030204" pitchFamily="18" charset="0"/>
                        </a:rPr>
                        <m:t>1</m:t>
                      </m:r>
                    </m:num>
                    <m:den>
                      <m:f>
                        <m:fPr>
                          <m:ctrlPr>
                            <a:rPr xmlns:a="http://schemas.openxmlformats.org/drawingml/2006/main" sz="2000" i="1">
                              <a:solidFill>
                                <a:srgbClr val="000000"/>
                              </a:solidFill>
                              <a:latin typeface="Cambria Math" panose="02040503050406030204" pitchFamily="18" charset="0"/>
                            </a:rPr>
                          </m:ctrlPr>
                          <m:type m:val="bar"/>
                        </m:fPr>
                        <m:num>
                          <m:r>
                            <a:rPr xmlns:a="http://schemas.openxmlformats.org/drawingml/2006/main" sz="2000" i="1">
                              <a:solidFill>
                                <a:srgbClr val="000000"/>
                              </a:solidFill>
                              <a:latin typeface="Cambria Math" panose="02040503050406030204" pitchFamily="18" charset="0"/>
                            </a:rPr>
                            <m:t>3.36</m:t>
                          </m:r>
                          <m:r>
                            <a:rPr xmlns:a="http://schemas.openxmlformats.org/drawingml/2006/main" sz="2000" i="1">
                              <a:solidFill>
                                <a:srgbClr val="000000"/>
                              </a:solidFill>
                              <a:latin typeface="Cambria Math" panose="02040503050406030204" pitchFamily="18" charset="0"/>
                            </a:rPr>
                            <m:t>×</m:t>
                          </m:r>
                          <m:sSup>
                            <m:e>
                              <m:r>
                                <a:rPr xmlns:a="http://schemas.openxmlformats.org/drawingml/2006/main" sz="2000" i="1">
                                  <a:solidFill>
                                    <a:srgbClr val="000000"/>
                                  </a:solidFill>
                                  <a:latin typeface="Cambria Math" panose="02040503050406030204" pitchFamily="18" charset="0"/>
                                </a:rPr>
                                <m:t>10</m:t>
                              </m:r>
                            </m:e>
                            <m:sup>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4</m:t>
                              </m:r>
                            </m:sup>
                          </m:sSup>
                        </m:num>
                        <m:den>
                          <m:r>
                            <a:rPr xmlns:a="http://schemas.openxmlformats.org/drawingml/2006/main" sz="2000" i="1">
                              <a:solidFill>
                                <a:srgbClr val="000000"/>
                              </a:solidFill>
                              <a:latin typeface="Cambria Math" panose="02040503050406030204" pitchFamily="18" charset="0"/>
                            </a:rPr>
                            <m:t>1032</m:t>
                          </m:r>
                          <m:r>
                            <a:rPr xmlns:a="http://schemas.openxmlformats.org/drawingml/2006/main" sz="2000" i="1">
                              <a:solidFill>
                                <a:srgbClr val="000000"/>
                              </a:solidFill>
                              <a:latin typeface="Cambria Math" panose="02040503050406030204" pitchFamily="18" charset="0"/>
                            </a:rPr>
                            <m:t>×</m:t>
                          </m:r>
                          <m:sSup>
                            <m:e>
                              <m:d>
                                <m:dPr>
                                  <m:ctrlPr>
                                    <a:rPr xmlns:a="http://schemas.openxmlformats.org/drawingml/2006/main" sz="2000" i="1">
                                      <a:solidFill>
                                        <a:srgbClr val="000000"/>
                                      </a:solidFill>
                                      <a:latin typeface="Cambria Math" panose="02040503050406030204" pitchFamily="18" charset="0"/>
                                    </a:rPr>
                                  </m:ctrlPr>
                                </m:dPr>
                                <m:e>
                                  <m:r>
                                    <a:rPr xmlns:a="http://schemas.openxmlformats.org/drawingml/2006/main" sz="2000" i="1">
                                      <a:solidFill>
                                        <a:srgbClr val="000000"/>
                                      </a:solidFill>
                                      <a:latin typeface="Cambria Math" panose="02040503050406030204" pitchFamily="18" charset="0"/>
                                    </a:rPr>
                                    <m:t>5</m:t>
                                  </m:r>
                                  <m:r>
                                    <a:rPr xmlns:a="http://schemas.openxmlformats.org/drawingml/2006/main" sz="2000" i="1">
                                      <a:solidFill>
                                        <a:srgbClr val="000000"/>
                                      </a:solidFill>
                                      <a:latin typeface="Cambria Math" panose="02040503050406030204" pitchFamily="18" charset="0"/>
                                    </a:rPr>
                                    <m:t>×</m:t>
                                  </m:r>
                                  <m:sSup>
                                    <m:e>
                                      <m:r>
                                        <a:rPr xmlns:a="http://schemas.openxmlformats.org/drawingml/2006/main" sz="2000" i="1">
                                          <a:solidFill>
                                            <a:srgbClr val="000000"/>
                                          </a:solidFill>
                                          <a:latin typeface="Cambria Math" panose="02040503050406030204" pitchFamily="18" charset="0"/>
                                        </a:rPr>
                                        <m:t>10</m:t>
                                      </m:r>
                                    </m:e>
                                    <m:sup>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5</m:t>
                                      </m:r>
                                    </m:sup>
                                  </m:sSup>
                                </m:e>
                              </m:d>
                            </m:e>
                            <m:sup>
                              <m:r>
                                <a:rPr xmlns:a="http://schemas.openxmlformats.org/drawingml/2006/main" sz="2000" i="1">
                                  <a:solidFill>
                                    <a:srgbClr val="000000"/>
                                  </a:solidFill>
                                  <a:latin typeface="Cambria Math" panose="02040503050406030204" pitchFamily="18" charset="0"/>
                                </a:rPr>
                                <m:t>2</m:t>
                              </m:r>
                            </m:sup>
                          </m:sSup>
                        </m:den>
                      </m:f>
                      <m:d>
                        <m:dPr>
                          <m:ctrlPr>
                            <a:rPr xmlns:a="http://schemas.openxmlformats.org/drawingml/2006/main" sz="2000" i="1">
                              <a:solidFill>
                                <a:srgbClr val="000000"/>
                              </a:solidFill>
                              <a:latin typeface="Cambria Math" panose="02040503050406030204" pitchFamily="18" charset="0"/>
                            </a:rPr>
                          </m:ctrlPr>
                        </m:dPr>
                        <m:e>
                          <m:r>
                            <a:rPr xmlns:a="http://schemas.openxmlformats.org/drawingml/2006/main" sz="2000" i="1">
                              <a:solidFill>
                                <a:srgbClr val="000000"/>
                              </a:solidFill>
                              <a:latin typeface="Cambria Math" panose="02040503050406030204" pitchFamily="18" charset="0"/>
                            </a:rPr>
                            <m:t>4.386</m:t>
                          </m:r>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v</m:t>
                              </m:r>
                            </m:e>
                            <m:sub>
                              <m:r>
                                <a:rPr xmlns:a="http://schemas.openxmlformats.org/drawingml/2006/main" sz="2000" i="1">
                                  <a:solidFill>
                                    <a:srgbClr val="000000"/>
                                  </a:solidFill>
                                  <a:latin typeface="Cambria Math" panose="02040503050406030204" pitchFamily="18" charset="0"/>
                                </a:rPr>
                                <m:t>p</m:t>
                              </m:r>
                            </m:sub>
                          </m:sSub>
                        </m:e>
                      </m:d>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9.806</m:t>
                      </m:r>
                    </m:den>
                  </m:f>
                  <m:r>
                    <a:rPr xmlns:a="http://schemas.openxmlformats.org/drawingml/2006/main" sz="2000" i="1">
                      <a:solidFill>
                        <a:srgbClr val="000000"/>
                      </a:solidFill>
                      <a:latin typeface="Cambria Math" panose="02040503050406030204" pitchFamily="18" charset="0"/>
                    </a:rPr>
                    <m:t>d</m:t>
                  </m:r>
                  <m:sSub>
                    <m:e>
                      <m:r>
                        <a:rPr xmlns:a="http://schemas.openxmlformats.org/drawingml/2006/main" sz="2000" i="1">
                          <a:solidFill>
                            <a:srgbClr val="000000"/>
                          </a:solidFill>
                          <a:latin typeface="Cambria Math" panose="02040503050406030204" pitchFamily="18" charset="0"/>
                        </a:rPr>
                        <m:t>v</m:t>
                      </m:r>
                    </m:e>
                    <m:sub>
                      <m:r>
                        <a:rPr xmlns:a="http://schemas.openxmlformats.org/drawingml/2006/main" sz="2000" i="1">
                          <a:solidFill>
                            <a:srgbClr val="000000"/>
                          </a:solidFill>
                          <a:latin typeface="Cambria Math" panose="02040503050406030204" pitchFamily="18" charset="0"/>
                        </a:rPr>
                        <m:t>p</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196.667</m:t>
                  </m:r>
                </m:oMath>
              </m:oMathPara>
            </a14:m>
          </a:p>
        </p:txBody>
      </p:sp>
      <p:sp>
        <p:nvSpPr>
          <p:cNvPr id="350" name="线条"/>
          <p:cNvSpPr/>
          <p:nvPr/>
        </p:nvSpPr>
        <p:spPr>
          <a:xfrm>
            <a:off x="6095999" y="2271180"/>
            <a:ext cx="1" cy="421393"/>
          </a:xfrm>
          <a:prstGeom prst="line">
            <a:avLst/>
          </a:prstGeom>
          <a:ln w="12700">
            <a:solidFill>
              <a:schemeClr val="accent1"/>
            </a:solidFill>
            <a:miter/>
            <a:tailEnd type="triangle"/>
          </a:ln>
        </p:spPr>
        <p:txBody>
          <a:bodyPr lIns="45719" rIns="45719"/>
          <a:lstStyle/>
          <a:p>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52"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353"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354"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355" name="文本框 8"/>
          <p:cNvSpPr txBox="1"/>
          <p:nvPr/>
        </p:nvSpPr>
        <p:spPr>
          <a:xfrm>
            <a:off x="290318" y="1152259"/>
            <a:ext cx="6582537"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Computational</a:t>
            </a:r>
          </a:p>
        </p:txBody>
      </p:sp>
      <p:sp>
        <p:nvSpPr>
          <p:cNvPr id="356" name="文本"/>
          <p:cNvSpPr txBox="1"/>
          <p:nvPr/>
        </p:nvSpPr>
        <p:spPr>
          <a:xfrm>
            <a:off x="146870" y="2539086"/>
            <a:ext cx="11898259" cy="254034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defRPr sz="2000"/>
            </a:pPr>
            <a14:m>
              <m:oMathPara>
                <m:oMathParaPr>
                  <m:jc m:val="center"/>
                </m:oMathParaPr>
                <m:oMath>
                  <m:r>
                    <a:rPr xmlns:a="http://schemas.openxmlformats.org/drawingml/2006/main" sz="1750" i="1">
                      <a:solidFill>
                        <a:srgbClr val="000000"/>
                      </a:solidFill>
                      <a:latin typeface="Cambria Math" panose="02040503050406030204" pitchFamily="18" charset="0"/>
                    </a:rPr>
                    <m:t>x</m:t>
                  </m:r>
                  <m:r>
                    <a:rPr xmlns:a="http://schemas.openxmlformats.org/drawingml/2006/main" sz="1750" i="1">
                      <a:solidFill>
                        <a:srgbClr val="000000"/>
                      </a:solidFill>
                      <a:latin typeface="Cambria Math" panose="02040503050406030204" pitchFamily="18" charset="0"/>
                    </a:rPr>
                    <m:t>=</m:t>
                  </m:r>
                  <m:r>
                    <a:rPr xmlns:a="http://schemas.openxmlformats.org/drawingml/2006/main" sz="1750" i="1">
                      <a:solidFill>
                        <a:srgbClr val="000000"/>
                      </a:solidFill>
                      <a:latin typeface="Cambria Math" panose="02040503050406030204" pitchFamily="18" charset="0"/>
                    </a:rPr>
                    <m:t>1</m:t>
                  </m:r>
                  <m:r>
                    <a:rPr xmlns:a="http://schemas.openxmlformats.org/drawingml/2006/main" sz="1750" i="1">
                      <a:solidFill>
                        <a:srgbClr val="000000"/>
                      </a:solidFill>
                      <a:latin typeface="Cambria Math" panose="02040503050406030204" pitchFamily="18" charset="0"/>
                    </a:rPr>
                    <m:t>→</m:t>
                  </m:r>
                  <m:r>
                    <a:rPr xmlns:a="http://schemas.openxmlformats.org/drawingml/2006/main" sz="1750" i="1">
                      <a:solidFill>
                        <a:srgbClr val="000000"/>
                      </a:solidFill>
                      <a:latin typeface="Cambria Math" panose="02040503050406030204" pitchFamily="18" charset="0"/>
                    </a:rPr>
                    <m:t>−</m:t>
                  </m:r>
                  <m:f>
                    <m:fPr>
                      <m:ctrlPr>
                        <a:rPr xmlns:a="http://schemas.openxmlformats.org/drawingml/2006/main" sz="1750" i="1">
                          <a:solidFill>
                            <a:srgbClr val="000000"/>
                          </a:solidFill>
                          <a:latin typeface="Cambria Math" panose="02040503050406030204" pitchFamily="18" charset="0"/>
                        </a:rPr>
                      </m:ctrlPr>
                      <m:type m:val="bar"/>
                    </m:fPr>
                    <m:num>
                      <m:r>
                        <a:rPr xmlns:a="http://schemas.openxmlformats.org/drawingml/2006/main" sz="1750" i="1">
                          <a:solidFill>
                            <a:srgbClr val="000000"/>
                          </a:solidFill>
                          <a:latin typeface="Cambria Math" panose="02040503050406030204" pitchFamily="18" charset="0"/>
                        </a:rPr>
                        <m:t>2857</m:t>
                      </m:r>
                      <m:func>
                        <m:funcPr>
                          <m:ctrlPr>
                            <a:rPr xmlns:a="http://schemas.openxmlformats.org/drawingml/2006/main" sz="1750" i="1">
                              <a:solidFill>
                                <a:srgbClr val="000000"/>
                              </a:solidFill>
                              <a:latin typeface="Cambria Math" panose="02040503050406030204" pitchFamily="18" charset="0"/>
                            </a:rPr>
                          </m:ctrlPr>
                        </m:funcPr>
                        <m:fName>
                          <m:r>
                            <a:rPr xmlns:a="http://schemas.openxmlformats.org/drawingml/2006/main" sz="1750" i="1">
                              <a:solidFill>
                                <a:srgbClr val="000000"/>
                              </a:solidFill>
                              <a:latin typeface="Cambria Math" panose="02040503050406030204" pitchFamily="18" charset="0"/>
                            </a:rPr>
                            <m:t>log</m:t>
                          </m:r>
                        </m:fName>
                        <m:e>
                          <m:d>
                            <m:dPr>
                              <m:ctrlPr>
                                <a:rPr xmlns:a="http://schemas.openxmlformats.org/drawingml/2006/main" sz="1750" i="1">
                                  <a:solidFill>
                                    <a:srgbClr val="000000"/>
                                  </a:solidFill>
                                  <a:latin typeface="Cambria Math" panose="02040503050406030204" pitchFamily="18" charset="0"/>
                                </a:rPr>
                              </m:ctrlPr>
                            </m:dPr>
                            <m:e>
                              <m:r>
                                <a:rPr xmlns:a="http://schemas.openxmlformats.org/drawingml/2006/main" sz="1750" i="1">
                                  <a:solidFill>
                                    <a:srgbClr val="000000"/>
                                  </a:solidFill>
                                  <a:latin typeface="Cambria Math" panose="02040503050406030204" pitchFamily="18" charset="0"/>
                                </a:rPr>
                                <m:t>736862007871</m:t>
                              </m:r>
                              <m:r>
                                <a:rPr xmlns:a="http://schemas.openxmlformats.org/drawingml/2006/main" sz="1750" i="1">
                                  <a:solidFill>
                                    <a:srgbClr val="000000"/>
                                  </a:solidFill>
                                  <a:latin typeface="Cambria Math" panose="02040503050406030204" pitchFamily="18" charset="0"/>
                                </a:rPr>
                                <m:t>−</m:t>
                              </m:r>
                              <m:r>
                                <a:rPr xmlns:a="http://schemas.openxmlformats.org/drawingml/2006/main" sz="1750" i="1">
                                  <a:solidFill>
                                    <a:srgbClr val="000000"/>
                                  </a:solidFill>
                                  <a:latin typeface="Cambria Math" panose="02040503050406030204" pitchFamily="18" charset="0"/>
                                </a:rPr>
                                <m:t>1.68</m:t>
                              </m:r>
                              <m:r>
                                <a:rPr xmlns:a="http://schemas.openxmlformats.org/drawingml/2006/main" sz="1750" i="1">
                                  <a:solidFill>
                                    <a:srgbClr val="000000"/>
                                  </a:solidFill>
                                  <a:latin typeface="Cambria Math" panose="02040503050406030204" pitchFamily="18" charset="0"/>
                                </a:rPr>
                                <m:t>×</m:t>
                              </m:r>
                              <m:sSup>
                                <m:e>
                                  <m:r>
                                    <a:rPr xmlns:a="http://schemas.openxmlformats.org/drawingml/2006/main" sz="1750" i="1">
                                      <a:solidFill>
                                        <a:srgbClr val="000000"/>
                                      </a:solidFill>
                                      <a:latin typeface="Cambria Math" panose="02040503050406030204" pitchFamily="18" charset="0"/>
                                    </a:rPr>
                                    <m:t>10</m:t>
                                  </m:r>
                                </m:e>
                                <m:sup>
                                  <m:r>
                                    <a:rPr xmlns:a="http://schemas.openxmlformats.org/drawingml/2006/main" sz="1750" i="1">
                                      <a:solidFill>
                                        <a:srgbClr val="000000"/>
                                      </a:solidFill>
                                      <a:latin typeface="Cambria Math" panose="02040503050406030204" pitchFamily="18" charset="0"/>
                                    </a:rPr>
                                    <m:t>11</m:t>
                                  </m:r>
                                </m:sup>
                              </m:sSup>
                              <m:r>
                                <a:rPr xmlns:a="http://schemas.openxmlformats.org/drawingml/2006/main" sz="1750" i="1">
                                  <a:solidFill>
                                    <a:srgbClr val="000000"/>
                                  </a:solidFill>
                                  <a:latin typeface="Cambria Math" panose="02040503050406030204" pitchFamily="18" charset="0"/>
                                </a:rPr>
                                <m:t>x</m:t>
                              </m:r>
                            </m:e>
                          </m:d>
                        </m:e>
                      </m:func>
                      <m:r>
                        <a:rPr xmlns:a="http://schemas.openxmlformats.org/drawingml/2006/main" sz="1750" i="1">
                          <a:solidFill>
                            <a:srgbClr val="000000"/>
                          </a:solidFill>
                          <a:latin typeface="Cambria Math" panose="02040503050406030204" pitchFamily="18" charset="0"/>
                        </a:rPr>
                        <m:t>−</m:t>
                      </m:r>
                      <m:r>
                        <a:rPr xmlns:a="http://schemas.openxmlformats.org/drawingml/2006/main" sz="1750" i="1">
                          <a:solidFill>
                            <a:srgbClr val="000000"/>
                          </a:solidFill>
                          <a:latin typeface="Cambria Math" panose="02040503050406030204" pitchFamily="18" charset="0"/>
                        </a:rPr>
                        <m:t>2857</m:t>
                      </m:r>
                      <m:func>
                        <m:funcPr>
                          <m:ctrlPr>
                            <a:rPr xmlns:a="http://schemas.openxmlformats.org/drawingml/2006/main" sz="1750" i="1">
                              <a:solidFill>
                                <a:srgbClr val="000000"/>
                              </a:solidFill>
                              <a:latin typeface="Cambria Math" panose="02040503050406030204" pitchFamily="18" charset="0"/>
                            </a:rPr>
                          </m:ctrlPr>
                        </m:funcPr>
                        <m:fName>
                          <m:r>
                            <a:rPr xmlns:a="http://schemas.openxmlformats.org/drawingml/2006/main" sz="1750" i="1">
                              <a:solidFill>
                                <a:srgbClr val="000000"/>
                              </a:solidFill>
                              <a:latin typeface="Cambria Math" panose="02040503050406030204" pitchFamily="18" charset="0"/>
                            </a:rPr>
                            <m:t>log</m:t>
                          </m:r>
                        </m:fName>
                        <m:e>
                          <m:r>
                            <a:rPr xmlns:a="http://schemas.openxmlformats.org/drawingml/2006/main" sz="1750" i="1">
                              <a:solidFill>
                                <a:srgbClr val="000000"/>
                              </a:solidFill>
                              <a:latin typeface="Cambria Math" panose="02040503050406030204" pitchFamily="18" charset="0"/>
                            </a:rPr>
                            <m:t>2857</m:t>
                          </m:r>
                        </m:e>
                      </m:func>
                      <m:r>
                        <a:rPr xmlns:a="http://schemas.openxmlformats.org/drawingml/2006/main" sz="1750" i="1">
                          <a:solidFill>
                            <a:srgbClr val="000000"/>
                          </a:solidFill>
                          <a:latin typeface="Cambria Math" panose="02040503050406030204" pitchFamily="18" charset="0"/>
                        </a:rPr>
                        <m:t>−</m:t>
                      </m:r>
                      <m:r>
                        <a:rPr xmlns:a="http://schemas.openxmlformats.org/drawingml/2006/main" sz="1750" i="1">
                          <a:solidFill>
                            <a:srgbClr val="000000"/>
                          </a:solidFill>
                          <a:latin typeface="Cambria Math" panose="02040503050406030204" pitchFamily="18" charset="0"/>
                        </a:rPr>
                        <m:t>8571</m:t>
                      </m:r>
                      <m:func>
                        <m:funcPr>
                          <m:ctrlPr>
                            <a:rPr xmlns:a="http://schemas.openxmlformats.org/drawingml/2006/main" sz="1750" i="1">
                              <a:solidFill>
                                <a:srgbClr val="000000"/>
                              </a:solidFill>
                              <a:latin typeface="Cambria Math" panose="02040503050406030204" pitchFamily="18" charset="0"/>
                            </a:rPr>
                          </m:ctrlPr>
                        </m:funcPr>
                        <m:fName>
                          <m:r>
                            <a:rPr xmlns:a="http://schemas.openxmlformats.org/drawingml/2006/main" sz="1750" i="1">
                              <a:solidFill>
                                <a:srgbClr val="000000"/>
                              </a:solidFill>
                              <a:latin typeface="Cambria Math" panose="02040503050406030204" pitchFamily="18" charset="0"/>
                            </a:rPr>
                            <m:t>log</m:t>
                          </m:r>
                        </m:fName>
                        <m:e>
                          <m:r>
                            <a:rPr xmlns:a="http://schemas.openxmlformats.org/drawingml/2006/main" sz="1750" i="1">
                              <a:solidFill>
                                <a:srgbClr val="000000"/>
                              </a:solidFill>
                              <a:latin typeface="Cambria Math" panose="02040503050406030204" pitchFamily="18" charset="0"/>
                            </a:rPr>
                            <m:t>5</m:t>
                          </m:r>
                        </m:e>
                      </m:func>
                      <m:r>
                        <a:rPr xmlns:a="http://schemas.openxmlformats.org/drawingml/2006/main" sz="1750" i="1">
                          <a:solidFill>
                            <a:srgbClr val="000000"/>
                          </a:solidFill>
                          <a:latin typeface="Cambria Math" panose="02040503050406030204" pitchFamily="18" charset="0"/>
                        </a:rPr>
                        <m:t>−</m:t>
                      </m:r>
                      <m:r>
                        <a:rPr xmlns:a="http://schemas.openxmlformats.org/drawingml/2006/main" sz="1750" i="1">
                          <a:solidFill>
                            <a:srgbClr val="000000"/>
                          </a:solidFill>
                          <a:latin typeface="Cambria Math" panose="02040503050406030204" pitchFamily="18" charset="0"/>
                        </a:rPr>
                        <m:t>5714</m:t>
                      </m:r>
                      <m:func>
                        <m:funcPr>
                          <m:ctrlPr>
                            <a:rPr xmlns:a="http://schemas.openxmlformats.org/drawingml/2006/main" sz="1750" i="1">
                              <a:solidFill>
                                <a:srgbClr val="000000"/>
                              </a:solidFill>
                              <a:latin typeface="Cambria Math" panose="02040503050406030204" pitchFamily="18" charset="0"/>
                            </a:rPr>
                          </m:ctrlPr>
                        </m:funcPr>
                        <m:fName>
                          <m:r>
                            <a:rPr xmlns:a="http://schemas.openxmlformats.org/drawingml/2006/main" sz="1750" i="1">
                              <a:solidFill>
                                <a:srgbClr val="000000"/>
                              </a:solidFill>
                              <a:latin typeface="Cambria Math" panose="02040503050406030204" pitchFamily="18" charset="0"/>
                            </a:rPr>
                            <m:t>log</m:t>
                          </m:r>
                        </m:fName>
                        <m:e>
                          <m:r>
                            <a:rPr xmlns:a="http://schemas.openxmlformats.org/drawingml/2006/main" sz="1750" i="1">
                              <a:solidFill>
                                <a:srgbClr val="000000"/>
                              </a:solidFill>
                              <a:latin typeface="Cambria Math" panose="02040503050406030204" pitchFamily="18" charset="0"/>
                            </a:rPr>
                            <m:t>2</m:t>
                          </m:r>
                        </m:e>
                      </m:func>
                    </m:num>
                    <m:den>
                      <m:r>
                        <a:rPr xmlns:a="http://schemas.openxmlformats.org/drawingml/2006/main" sz="1750" i="1">
                          <a:solidFill>
                            <a:srgbClr val="000000"/>
                          </a:solidFill>
                          <a:latin typeface="Cambria Math" panose="02040503050406030204" pitchFamily="18" charset="0"/>
                        </a:rPr>
                        <m:t>3.36</m:t>
                      </m:r>
                      <m:r>
                        <a:rPr xmlns:a="http://schemas.openxmlformats.org/drawingml/2006/main" sz="1750" i="1">
                          <a:solidFill>
                            <a:srgbClr val="000000"/>
                          </a:solidFill>
                          <a:latin typeface="Cambria Math" panose="02040503050406030204" pitchFamily="18" charset="0"/>
                        </a:rPr>
                        <m:t>×</m:t>
                      </m:r>
                      <m:sSup>
                        <m:e>
                          <m:r>
                            <a:rPr xmlns:a="http://schemas.openxmlformats.org/drawingml/2006/main" sz="1750" i="1">
                              <a:solidFill>
                                <a:srgbClr val="000000"/>
                              </a:solidFill>
                              <a:latin typeface="Cambria Math" panose="02040503050406030204" pitchFamily="18" charset="0"/>
                            </a:rPr>
                            <m:t>10</m:t>
                          </m:r>
                        </m:e>
                        <m:sup>
                          <m:r>
                            <a:rPr xmlns:a="http://schemas.openxmlformats.org/drawingml/2006/main" sz="1750" i="1">
                              <a:solidFill>
                                <a:srgbClr val="000000"/>
                              </a:solidFill>
                              <a:latin typeface="Cambria Math" panose="02040503050406030204" pitchFamily="18" charset="0"/>
                            </a:rPr>
                            <m:t>8</m:t>
                          </m:r>
                        </m:sup>
                      </m:sSup>
                    </m:den>
                  </m:f>
                  <m:r>
                    <a:rPr xmlns:a="http://schemas.openxmlformats.org/drawingml/2006/main" sz="1750" i="1">
                      <a:solidFill>
                        <a:srgbClr val="000000"/>
                      </a:solidFill>
                      <a:latin typeface="Cambria Math" panose="02040503050406030204" pitchFamily="18" charset="0"/>
                    </a:rPr>
                    <m:t>=</m:t>
                  </m:r>
                  <m:r>
                    <a:rPr xmlns:a="http://schemas.openxmlformats.org/drawingml/2006/main" sz="1750" i="1">
                      <a:solidFill>
                        <a:srgbClr val="000000"/>
                      </a:solidFill>
                      <a:latin typeface="Cambria Math" panose="02040503050406030204" pitchFamily="18" charset="0"/>
                    </a:rPr>
                    <m:t>196.667</m:t>
                  </m:r>
                  <m:r>
                    <a:rPr xmlns:a="http://schemas.openxmlformats.org/drawingml/2006/main" sz="1750" i="1">
                      <a:solidFill>
                        <a:srgbClr val="000000"/>
                      </a:solidFill>
                      <a:latin typeface="Cambria Math" panose="02040503050406030204" pitchFamily="18" charset="0"/>
                    </a:rPr>
                    <m:t>→</m:t>
                  </m:r>
                  <m:sSub>
                    <m:e>
                      <m:r>
                        <a:rPr xmlns:a="http://schemas.openxmlformats.org/drawingml/2006/main" sz="1750" i="1">
                          <a:solidFill>
                            <a:srgbClr val="000000"/>
                          </a:solidFill>
                          <a:latin typeface="Cambria Math" panose="02040503050406030204" pitchFamily="18" charset="0"/>
                        </a:rPr>
                        <m:t>v</m:t>
                      </m:r>
                    </m:e>
                    <m:sub>
                      <m:r>
                        <a:rPr xmlns:a="http://schemas.openxmlformats.org/drawingml/2006/main" sz="1750" i="1">
                          <a:solidFill>
                            <a:srgbClr val="000000"/>
                          </a:solidFill>
                          <a:latin typeface="Cambria Math" panose="02040503050406030204" pitchFamily="18" charset="0"/>
                        </a:rPr>
                        <m:t>p</m:t>
                      </m:r>
                    </m:sub>
                  </m:sSub>
                  <m:r>
                    <a:rPr xmlns:a="http://schemas.openxmlformats.org/drawingml/2006/main" sz="1750" i="1">
                      <a:solidFill>
                        <a:srgbClr val="000000"/>
                      </a:solidFill>
                      <a:latin typeface="Cambria Math" panose="02040503050406030204" pitchFamily="18" charset="0"/>
                    </a:rPr>
                    <m:t>=</m:t>
                  </m:r>
                  <m:r>
                    <a:rPr xmlns:a="http://schemas.openxmlformats.org/drawingml/2006/main" sz="1750" i="1">
                      <a:solidFill>
                        <a:srgbClr val="000000"/>
                      </a:solidFill>
                      <a:latin typeface="Cambria Math" panose="02040503050406030204" pitchFamily="18" charset="0"/>
                    </a:rPr>
                    <m:t>4.38607</m:t>
                  </m:r>
                  <m:r>
                    <a:rPr xmlns:a="http://schemas.openxmlformats.org/drawingml/2006/main" sz="1750" i="1">
                      <a:solidFill>
                        <a:srgbClr val="000000"/>
                      </a:solidFill>
                      <a:latin typeface="Cambria Math" panose="02040503050406030204" pitchFamily="18" charset="0"/>
                    </a:rPr>
                    <m:t>≈</m:t>
                  </m:r>
                  <m:r>
                    <a:rPr xmlns:a="http://schemas.openxmlformats.org/drawingml/2006/main" sz="1750" i="1">
                      <a:solidFill>
                        <a:srgbClr val="000000"/>
                      </a:solidFill>
                      <a:latin typeface="Cambria Math" panose="02040503050406030204" pitchFamily="18" charset="0"/>
                    </a:rPr>
                    <m:t>4.39</m:t>
                  </m:r>
                  <m:r>
                    <m:rPr>
                      <m:nor/>
                    </m:rPr>
                    <a:rPr xmlns:a="http://schemas.openxmlformats.org/drawingml/2006/main" sz="1750" i="1">
                      <a:solidFill>
                        <a:srgbClr val="000000"/>
                      </a:solidFill>
                      <a:latin typeface="Cambria Math" panose="02040503050406030204" pitchFamily="18" charset="0"/>
                    </a:rPr>
                    <m:t>m/s</m:t>
                  </m:r>
                </m:oMath>
              </m:oMathPara>
            </a14:m>
            <a:endParaRPr>
              <a:uFill>
                <a:solidFill>
                  <a:srgbClr val="000000"/>
                </a:solidFill>
              </a:uFill>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1950" i="1">
                      <a:solidFill>
                        <a:srgbClr val="000000"/>
                      </a:solidFill>
                      <a:latin typeface="Cambria Math" panose="02040503050406030204" pitchFamily="18" charset="0"/>
                    </a:rPr>
                    <m:t>x</m:t>
                  </m:r>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5</m:t>
                  </m:r>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m:t>
                  </m:r>
                  <m:f>
                    <m:fPr>
                      <m:ctrlPr>
                        <a:rPr xmlns:a="http://schemas.openxmlformats.org/drawingml/2006/main" sz="1950" i="1">
                          <a:solidFill>
                            <a:srgbClr val="000000"/>
                          </a:solidFill>
                          <a:latin typeface="Cambria Math" panose="02040503050406030204" pitchFamily="18" charset="0"/>
                        </a:rPr>
                      </m:ctrlPr>
                      <m:type m:val="bar"/>
                    </m:fPr>
                    <m:num>
                      <m:r>
                        <a:rPr xmlns:a="http://schemas.openxmlformats.org/drawingml/2006/main" sz="1950" i="1">
                          <a:solidFill>
                            <a:srgbClr val="000000"/>
                          </a:solidFill>
                          <a:latin typeface="Cambria Math" panose="02040503050406030204" pitchFamily="18" charset="0"/>
                        </a:rPr>
                        <m:t>83</m:t>
                      </m:r>
                      <m:func>
                        <m:funcPr>
                          <m:ctrlPr>
                            <a:rPr xmlns:a="http://schemas.openxmlformats.org/drawingml/2006/main" sz="1950" i="1">
                              <a:solidFill>
                                <a:srgbClr val="000000"/>
                              </a:solidFill>
                              <a:latin typeface="Cambria Math" panose="02040503050406030204" pitchFamily="18" charset="0"/>
                            </a:rPr>
                          </m:ctrlPr>
                        </m:funcPr>
                        <m:fName>
                          <m:r>
                            <a:rPr xmlns:a="http://schemas.openxmlformats.org/drawingml/2006/main" sz="1950" i="1">
                              <a:solidFill>
                                <a:srgbClr val="000000"/>
                              </a:solidFill>
                              <a:latin typeface="Cambria Math" panose="02040503050406030204" pitchFamily="18" charset="0"/>
                            </a:rPr>
                            <m:t>log</m:t>
                          </m:r>
                        </m:fName>
                        <m:e>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1842526949</m:t>
                          </m:r>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4.2</m:t>
                          </m:r>
                          <m:r>
                            <a:rPr xmlns:a="http://schemas.openxmlformats.org/drawingml/2006/main" sz="1950" i="1">
                              <a:solidFill>
                                <a:srgbClr val="000000"/>
                              </a:solidFill>
                              <a:latin typeface="Cambria Math" panose="02040503050406030204" pitchFamily="18" charset="0"/>
                            </a:rPr>
                            <m:t>×</m:t>
                          </m:r>
                          <m:sSup>
                            <m:e>
                              <m:r>
                                <a:rPr xmlns:a="http://schemas.openxmlformats.org/drawingml/2006/main" sz="1950" i="1">
                                  <a:solidFill>
                                    <a:srgbClr val="000000"/>
                                  </a:solidFill>
                                  <a:latin typeface="Cambria Math" panose="02040503050406030204" pitchFamily="18" charset="0"/>
                                </a:rPr>
                                <m:t>10</m:t>
                              </m:r>
                            </m:e>
                            <m:sup>
                              <m:r>
                                <a:rPr xmlns:a="http://schemas.openxmlformats.org/drawingml/2006/main" sz="1950" i="1">
                                  <a:solidFill>
                                    <a:srgbClr val="000000"/>
                                  </a:solidFill>
                                  <a:latin typeface="Cambria Math" panose="02040503050406030204" pitchFamily="18" charset="0"/>
                                </a:rPr>
                                <m:t>8</m:t>
                              </m:r>
                            </m:sup>
                          </m:sSup>
                        </m:e>
                      </m:func>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83</m:t>
                      </m:r>
                      <m:func>
                        <m:funcPr>
                          <m:ctrlPr>
                            <a:rPr xmlns:a="http://schemas.openxmlformats.org/drawingml/2006/main" sz="1950" i="1">
                              <a:solidFill>
                                <a:srgbClr val="000000"/>
                              </a:solidFill>
                              <a:latin typeface="Cambria Math" panose="02040503050406030204" pitchFamily="18" charset="0"/>
                            </a:rPr>
                          </m:ctrlPr>
                        </m:funcPr>
                        <m:fName>
                          <m:r>
                            <a:rPr xmlns:a="http://schemas.openxmlformats.org/drawingml/2006/main" sz="1950" i="1">
                              <a:solidFill>
                                <a:srgbClr val="000000"/>
                              </a:solidFill>
                              <a:latin typeface="Cambria Math" panose="02040503050406030204" pitchFamily="18" charset="0"/>
                            </a:rPr>
                            <m:t>log</m:t>
                          </m:r>
                        </m:fName>
                        <m:e>
                          <m:r>
                            <a:rPr xmlns:a="http://schemas.openxmlformats.org/drawingml/2006/main" sz="1950" i="1">
                              <a:solidFill>
                                <a:srgbClr val="000000"/>
                              </a:solidFill>
                              <a:latin typeface="Cambria Math" panose="02040503050406030204" pitchFamily="18" charset="0"/>
                            </a:rPr>
                            <m:t>83</m:t>
                          </m:r>
                        </m:e>
                      </m:func>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249</m:t>
                      </m:r>
                      <m:func>
                        <m:funcPr>
                          <m:ctrlPr>
                            <a:rPr xmlns:a="http://schemas.openxmlformats.org/drawingml/2006/main" sz="1950" i="1">
                              <a:solidFill>
                                <a:srgbClr val="000000"/>
                              </a:solidFill>
                              <a:latin typeface="Cambria Math" panose="02040503050406030204" pitchFamily="18" charset="0"/>
                            </a:rPr>
                          </m:ctrlPr>
                        </m:funcPr>
                        <m:fName>
                          <m:r>
                            <a:rPr xmlns:a="http://schemas.openxmlformats.org/drawingml/2006/main" sz="1950" i="1">
                              <a:solidFill>
                                <a:srgbClr val="000000"/>
                              </a:solidFill>
                              <a:latin typeface="Cambria Math" panose="02040503050406030204" pitchFamily="18" charset="0"/>
                            </a:rPr>
                            <m:t>log</m:t>
                          </m:r>
                        </m:fName>
                        <m:e>
                          <m:r>
                            <a:rPr xmlns:a="http://schemas.openxmlformats.org/drawingml/2006/main" sz="1950" i="1">
                              <a:solidFill>
                                <a:srgbClr val="000000"/>
                              </a:solidFill>
                              <a:latin typeface="Cambria Math" panose="02040503050406030204" pitchFamily="18" charset="0"/>
                            </a:rPr>
                            <m:t>5</m:t>
                          </m:r>
                        </m:e>
                      </m:func>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166</m:t>
                      </m:r>
                      <m:func>
                        <m:funcPr>
                          <m:ctrlPr>
                            <a:rPr xmlns:a="http://schemas.openxmlformats.org/drawingml/2006/main" sz="1950" i="1">
                              <a:solidFill>
                                <a:srgbClr val="000000"/>
                              </a:solidFill>
                              <a:latin typeface="Cambria Math" panose="02040503050406030204" pitchFamily="18" charset="0"/>
                            </a:rPr>
                          </m:ctrlPr>
                        </m:funcPr>
                        <m:fName>
                          <m:r>
                            <a:rPr xmlns:a="http://schemas.openxmlformats.org/drawingml/2006/main" sz="1950" i="1">
                              <a:solidFill>
                                <a:srgbClr val="000000"/>
                              </a:solidFill>
                              <a:latin typeface="Cambria Math" panose="02040503050406030204" pitchFamily="18" charset="0"/>
                            </a:rPr>
                            <m:t>log</m:t>
                          </m:r>
                        </m:fName>
                        <m:e>
                          <m:r>
                            <a:rPr xmlns:a="http://schemas.openxmlformats.org/drawingml/2006/main" sz="1950" i="1">
                              <a:solidFill>
                                <a:srgbClr val="000000"/>
                              </a:solidFill>
                              <a:latin typeface="Cambria Math" panose="02040503050406030204" pitchFamily="18" charset="0"/>
                            </a:rPr>
                            <m:t>2</m:t>
                          </m:r>
                        </m:e>
                      </m:func>
                    </m:num>
                    <m:den>
                      <m:r>
                        <a:rPr xmlns:a="http://schemas.openxmlformats.org/drawingml/2006/main" sz="1950" i="1">
                          <a:solidFill>
                            <a:srgbClr val="000000"/>
                          </a:solidFill>
                          <a:latin typeface="Cambria Math" panose="02040503050406030204" pitchFamily="18" charset="0"/>
                        </a:rPr>
                        <m:t>840000</m:t>
                      </m:r>
                    </m:den>
                  </m:f>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196.667</m:t>
                  </m:r>
                  <m:r>
                    <a:rPr xmlns:a="http://schemas.openxmlformats.org/drawingml/2006/main" sz="1950" i="1">
                      <a:solidFill>
                        <a:srgbClr val="000000"/>
                      </a:solidFill>
                      <a:latin typeface="Cambria Math" panose="02040503050406030204" pitchFamily="18" charset="0"/>
                    </a:rPr>
                    <m:t>→</m:t>
                  </m:r>
                  <m:sSub>
                    <m:e>
                      <m:r>
                        <a:rPr xmlns:a="http://schemas.openxmlformats.org/drawingml/2006/main" sz="1950" i="1">
                          <a:solidFill>
                            <a:srgbClr val="000000"/>
                          </a:solidFill>
                          <a:latin typeface="Cambria Math" panose="02040503050406030204" pitchFamily="18" charset="0"/>
                        </a:rPr>
                        <m:t>v</m:t>
                      </m:r>
                    </m:e>
                    <m:sub>
                      <m:r>
                        <a:rPr xmlns:a="http://schemas.openxmlformats.org/drawingml/2006/main" sz="1950" i="1">
                          <a:solidFill>
                            <a:srgbClr val="000000"/>
                          </a:solidFill>
                          <a:latin typeface="Cambria Math" panose="02040503050406030204" pitchFamily="18" charset="0"/>
                        </a:rPr>
                        <m:t>p</m:t>
                      </m:r>
                    </m:sub>
                  </m:sSub>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4.38687</m:t>
                  </m:r>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4.39</m:t>
                  </m:r>
                  <m:r>
                    <m:rPr>
                      <m:nor/>
                    </m:rPr>
                    <a:rPr xmlns:a="http://schemas.openxmlformats.org/drawingml/2006/main" sz="1950" i="1">
                      <a:solidFill>
                        <a:srgbClr val="000000"/>
                      </a:solidFill>
                      <a:latin typeface="Cambria Math" panose="02040503050406030204" pitchFamily="18" charset="0"/>
                    </a:rPr>
                    <m:t>m/s</m:t>
                  </m:r>
                </m:oMath>
              </m:oMathPara>
            </a14:m>
            <a:endParaRPr>
              <a:uFill>
                <a:solidFill>
                  <a:srgbClr val="000000"/>
                </a:solidFill>
              </a:uFill>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1850" i="1">
                      <a:solidFill>
                        <a:srgbClr val="000000"/>
                      </a:solidFill>
                      <a:latin typeface="Cambria Math" panose="02040503050406030204" pitchFamily="18" charset="0"/>
                    </a:rPr>
                    <m:t>x</m:t>
                  </m:r>
                  <m:r>
                    <a:rPr xmlns:a="http://schemas.openxmlformats.org/drawingml/2006/main" sz="1850" i="1">
                      <a:solidFill>
                        <a:srgbClr val="000000"/>
                      </a:solidFill>
                      <a:latin typeface="Cambria Math" panose="02040503050406030204" pitchFamily="18" charset="0"/>
                    </a:rPr>
                    <m:t>=</m:t>
                  </m:r>
                  <m:r>
                    <a:rPr xmlns:a="http://schemas.openxmlformats.org/drawingml/2006/main" sz="1850" i="1">
                      <a:solidFill>
                        <a:srgbClr val="000000"/>
                      </a:solidFill>
                      <a:latin typeface="Cambria Math" panose="02040503050406030204" pitchFamily="18" charset="0"/>
                    </a:rPr>
                    <m:t>10</m:t>
                  </m:r>
                  <m:r>
                    <a:rPr xmlns:a="http://schemas.openxmlformats.org/drawingml/2006/main" sz="1850" i="1">
                      <a:solidFill>
                        <a:srgbClr val="000000"/>
                      </a:solidFill>
                      <a:latin typeface="Cambria Math" panose="02040503050406030204" pitchFamily="18" charset="0"/>
                    </a:rPr>
                    <m:t>→</m:t>
                  </m:r>
                  <m:r>
                    <a:rPr xmlns:a="http://schemas.openxmlformats.org/drawingml/2006/main" sz="1850" i="1">
                      <a:solidFill>
                        <a:srgbClr val="000000"/>
                      </a:solidFill>
                      <a:latin typeface="Cambria Math" panose="02040503050406030204" pitchFamily="18" charset="0"/>
                    </a:rPr>
                    <m:t>−</m:t>
                  </m:r>
                  <m:f>
                    <m:fPr>
                      <m:ctrlPr>
                        <a:rPr xmlns:a="http://schemas.openxmlformats.org/drawingml/2006/main" sz="1850" i="1">
                          <a:solidFill>
                            <a:srgbClr val="000000"/>
                          </a:solidFill>
                          <a:latin typeface="Cambria Math" panose="02040503050406030204" pitchFamily="18" charset="0"/>
                        </a:rPr>
                      </m:ctrlPr>
                      <m:type m:val="bar"/>
                    </m:fPr>
                    <m:num>
                      <m:r>
                        <a:rPr xmlns:a="http://schemas.openxmlformats.org/drawingml/2006/main" sz="1850" i="1">
                          <a:solidFill>
                            <a:srgbClr val="000000"/>
                          </a:solidFill>
                          <a:latin typeface="Cambria Math" panose="02040503050406030204" pitchFamily="18" charset="0"/>
                        </a:rPr>
                        <m:t>541</m:t>
                      </m:r>
                      <m:func>
                        <m:funcPr>
                          <m:ctrlPr>
                            <a:rPr xmlns:a="http://schemas.openxmlformats.org/drawingml/2006/main" sz="1850" i="1">
                              <a:solidFill>
                                <a:srgbClr val="000000"/>
                              </a:solidFill>
                              <a:latin typeface="Cambria Math" panose="02040503050406030204" pitchFamily="18" charset="0"/>
                            </a:rPr>
                          </m:ctrlPr>
                        </m:funcPr>
                        <m:fName>
                          <m:r>
                            <a:rPr xmlns:a="http://schemas.openxmlformats.org/drawingml/2006/main" sz="1850" i="1">
                              <a:solidFill>
                                <a:srgbClr val="000000"/>
                              </a:solidFill>
                              <a:latin typeface="Cambria Math" panose="02040503050406030204" pitchFamily="18" charset="0"/>
                            </a:rPr>
                            <m:t>log</m:t>
                          </m:r>
                        </m:fName>
                        <m:e>
                          <m:d>
                            <m:dPr>
                              <m:ctrlPr>
                                <a:rPr xmlns:a="http://schemas.openxmlformats.org/drawingml/2006/main" sz="1850" i="1">
                                  <a:solidFill>
                                    <a:srgbClr val="000000"/>
                                  </a:solidFill>
                                  <a:latin typeface="Cambria Math" panose="02040503050406030204" pitchFamily="18" charset="0"/>
                                </a:rPr>
                              </m:ctrlPr>
                            </m:dPr>
                            <m:e>
                              <m:r>
                                <a:rPr xmlns:a="http://schemas.openxmlformats.org/drawingml/2006/main" sz="1850" i="1">
                                  <a:solidFill>
                                    <a:srgbClr val="000000"/>
                                  </a:solidFill>
                                  <a:latin typeface="Cambria Math" panose="02040503050406030204" pitchFamily="18" charset="0"/>
                                </a:rPr>
                                <m:t>3686892523</m:t>
                              </m:r>
                              <m:r>
                                <a:rPr xmlns:a="http://schemas.openxmlformats.org/drawingml/2006/main" sz="1850" i="1">
                                  <a:solidFill>
                                    <a:srgbClr val="000000"/>
                                  </a:solidFill>
                                  <a:latin typeface="Cambria Math" panose="02040503050406030204" pitchFamily="18" charset="0"/>
                                </a:rPr>
                                <m:t>−</m:t>
                              </m:r>
                              <m:r>
                                <a:rPr xmlns:a="http://schemas.openxmlformats.org/drawingml/2006/main" sz="1850" i="1">
                                  <a:solidFill>
                                    <a:srgbClr val="000000"/>
                                  </a:solidFill>
                                  <a:latin typeface="Cambria Math" panose="02040503050406030204" pitchFamily="18" charset="0"/>
                                </a:rPr>
                                <m:t>8.4</m:t>
                              </m:r>
                              <m:r>
                                <a:rPr xmlns:a="http://schemas.openxmlformats.org/drawingml/2006/main" sz="1850" i="1">
                                  <a:solidFill>
                                    <a:srgbClr val="000000"/>
                                  </a:solidFill>
                                  <a:latin typeface="Cambria Math" panose="02040503050406030204" pitchFamily="18" charset="0"/>
                                </a:rPr>
                                <m:t>×</m:t>
                              </m:r>
                              <m:sSup>
                                <m:e>
                                  <m:r>
                                    <a:rPr xmlns:a="http://schemas.openxmlformats.org/drawingml/2006/main" sz="1850" i="1">
                                      <a:solidFill>
                                        <a:srgbClr val="000000"/>
                                      </a:solidFill>
                                      <a:latin typeface="Cambria Math" panose="02040503050406030204" pitchFamily="18" charset="0"/>
                                    </a:rPr>
                                    <m:t>10</m:t>
                                  </m:r>
                                </m:e>
                                <m:sup>
                                  <m:r>
                                    <a:rPr xmlns:a="http://schemas.openxmlformats.org/drawingml/2006/main" sz="1850" i="1">
                                      <a:solidFill>
                                        <a:srgbClr val="000000"/>
                                      </a:solidFill>
                                      <a:latin typeface="Cambria Math" panose="02040503050406030204" pitchFamily="18" charset="0"/>
                                    </a:rPr>
                                    <m:t>8</m:t>
                                  </m:r>
                                </m:sup>
                              </m:sSup>
                            </m:e>
                          </m:d>
                        </m:e>
                      </m:func>
                      <m:r>
                        <a:rPr xmlns:a="http://schemas.openxmlformats.org/drawingml/2006/main" sz="1850" i="1">
                          <a:solidFill>
                            <a:srgbClr val="000000"/>
                          </a:solidFill>
                          <a:latin typeface="Cambria Math" panose="02040503050406030204" pitchFamily="18" charset="0"/>
                        </a:rPr>
                        <m:t>−</m:t>
                      </m:r>
                      <m:r>
                        <a:rPr xmlns:a="http://schemas.openxmlformats.org/drawingml/2006/main" sz="1850" i="1">
                          <a:solidFill>
                            <a:srgbClr val="000000"/>
                          </a:solidFill>
                          <a:latin typeface="Cambria Math" panose="02040503050406030204" pitchFamily="18" charset="0"/>
                        </a:rPr>
                        <m:t>541</m:t>
                      </m:r>
                      <m:func>
                        <m:funcPr>
                          <m:ctrlPr>
                            <a:rPr xmlns:a="http://schemas.openxmlformats.org/drawingml/2006/main" sz="1850" i="1">
                              <a:solidFill>
                                <a:srgbClr val="000000"/>
                              </a:solidFill>
                              <a:latin typeface="Cambria Math" panose="02040503050406030204" pitchFamily="18" charset="0"/>
                            </a:rPr>
                          </m:ctrlPr>
                        </m:funcPr>
                        <m:fName>
                          <m:r>
                            <a:rPr xmlns:a="http://schemas.openxmlformats.org/drawingml/2006/main" sz="1850" i="1">
                              <a:solidFill>
                                <a:srgbClr val="000000"/>
                              </a:solidFill>
                              <a:latin typeface="Cambria Math" panose="02040503050406030204" pitchFamily="18" charset="0"/>
                            </a:rPr>
                            <m:t>log</m:t>
                          </m:r>
                        </m:fName>
                        <m:e>
                          <m:r>
                            <a:rPr xmlns:a="http://schemas.openxmlformats.org/drawingml/2006/main" sz="1850" i="1">
                              <a:solidFill>
                                <a:srgbClr val="000000"/>
                              </a:solidFill>
                              <a:latin typeface="Cambria Math" panose="02040503050406030204" pitchFamily="18" charset="0"/>
                            </a:rPr>
                            <m:t>5</m:t>
                          </m:r>
                        </m:e>
                      </m:func>
                      <m:r>
                        <a:rPr xmlns:a="http://schemas.openxmlformats.org/drawingml/2006/main" sz="1850" i="1">
                          <a:solidFill>
                            <a:srgbClr val="000000"/>
                          </a:solidFill>
                          <a:latin typeface="Cambria Math" panose="02040503050406030204" pitchFamily="18" charset="0"/>
                        </a:rPr>
                        <m:t>41</m:t>
                      </m:r>
                      <m:r>
                        <a:rPr xmlns:a="http://schemas.openxmlformats.org/drawingml/2006/main" sz="1850" i="1">
                          <a:solidFill>
                            <a:srgbClr val="000000"/>
                          </a:solidFill>
                          <a:latin typeface="Cambria Math" panose="02040503050406030204" pitchFamily="18" charset="0"/>
                        </a:rPr>
                        <m:t>−</m:t>
                      </m:r>
                      <m:r>
                        <a:rPr xmlns:a="http://schemas.openxmlformats.org/drawingml/2006/main" sz="1850" i="1">
                          <a:solidFill>
                            <a:srgbClr val="000000"/>
                          </a:solidFill>
                          <a:latin typeface="Cambria Math" panose="02040503050406030204" pitchFamily="18" charset="0"/>
                        </a:rPr>
                        <m:t>1623</m:t>
                      </m:r>
                      <m:func>
                        <m:funcPr>
                          <m:ctrlPr>
                            <a:rPr xmlns:a="http://schemas.openxmlformats.org/drawingml/2006/main" sz="1850" i="1">
                              <a:solidFill>
                                <a:srgbClr val="000000"/>
                              </a:solidFill>
                              <a:latin typeface="Cambria Math" panose="02040503050406030204" pitchFamily="18" charset="0"/>
                            </a:rPr>
                          </m:ctrlPr>
                        </m:funcPr>
                        <m:fName>
                          <m:r>
                            <a:rPr xmlns:a="http://schemas.openxmlformats.org/drawingml/2006/main" sz="1850" i="1">
                              <a:solidFill>
                                <a:srgbClr val="000000"/>
                              </a:solidFill>
                              <a:latin typeface="Cambria Math" panose="02040503050406030204" pitchFamily="18" charset="0"/>
                            </a:rPr>
                            <m:t>log</m:t>
                          </m:r>
                        </m:fName>
                        <m:e>
                          <m:r>
                            <a:rPr xmlns:a="http://schemas.openxmlformats.org/drawingml/2006/main" sz="1850" i="1">
                              <a:solidFill>
                                <a:srgbClr val="000000"/>
                              </a:solidFill>
                              <a:latin typeface="Cambria Math" panose="02040503050406030204" pitchFamily="18" charset="0"/>
                            </a:rPr>
                            <m:t>5</m:t>
                          </m:r>
                        </m:e>
                      </m:func>
                      <m:r>
                        <a:rPr xmlns:a="http://schemas.openxmlformats.org/drawingml/2006/main" sz="1850" i="1">
                          <a:solidFill>
                            <a:srgbClr val="000000"/>
                          </a:solidFill>
                          <a:latin typeface="Cambria Math" panose="02040503050406030204" pitchFamily="18" charset="0"/>
                        </a:rPr>
                        <m:t>−</m:t>
                      </m:r>
                      <m:r>
                        <a:rPr xmlns:a="http://schemas.openxmlformats.org/drawingml/2006/main" sz="1850" i="1">
                          <a:solidFill>
                            <a:srgbClr val="000000"/>
                          </a:solidFill>
                          <a:latin typeface="Cambria Math" panose="02040503050406030204" pitchFamily="18" charset="0"/>
                        </a:rPr>
                        <m:t>1082</m:t>
                      </m:r>
                      <m:func>
                        <m:funcPr>
                          <m:ctrlPr>
                            <a:rPr xmlns:a="http://schemas.openxmlformats.org/drawingml/2006/main" sz="1850" i="1">
                              <a:solidFill>
                                <a:srgbClr val="000000"/>
                              </a:solidFill>
                              <a:latin typeface="Cambria Math" panose="02040503050406030204" pitchFamily="18" charset="0"/>
                            </a:rPr>
                          </m:ctrlPr>
                        </m:funcPr>
                        <m:fName>
                          <m:r>
                            <a:rPr xmlns:a="http://schemas.openxmlformats.org/drawingml/2006/main" sz="1850" i="1">
                              <a:solidFill>
                                <a:srgbClr val="000000"/>
                              </a:solidFill>
                              <a:latin typeface="Cambria Math" panose="02040503050406030204" pitchFamily="18" charset="0"/>
                            </a:rPr>
                            <m:t>log</m:t>
                          </m:r>
                        </m:fName>
                        <m:e>
                          <m:r>
                            <a:rPr xmlns:a="http://schemas.openxmlformats.org/drawingml/2006/main" sz="1850" i="1">
                              <a:solidFill>
                                <a:srgbClr val="000000"/>
                              </a:solidFill>
                              <a:latin typeface="Cambria Math" panose="02040503050406030204" pitchFamily="18" charset="0"/>
                            </a:rPr>
                            <m:t>2</m:t>
                          </m:r>
                        </m:e>
                      </m:func>
                    </m:num>
                    <m:den>
                      <m:r>
                        <a:rPr xmlns:a="http://schemas.openxmlformats.org/drawingml/2006/main" sz="1850" i="1">
                          <a:solidFill>
                            <a:srgbClr val="000000"/>
                          </a:solidFill>
                          <a:latin typeface="Cambria Math" panose="02040503050406030204" pitchFamily="18" charset="0"/>
                        </a:rPr>
                        <m:t>1680000</m:t>
                      </m:r>
                    </m:den>
                  </m:f>
                  <m:r>
                    <a:rPr xmlns:a="http://schemas.openxmlformats.org/drawingml/2006/main" sz="1850" i="1">
                      <a:solidFill>
                        <a:srgbClr val="000000"/>
                      </a:solidFill>
                      <a:latin typeface="Cambria Math" panose="02040503050406030204" pitchFamily="18" charset="0"/>
                    </a:rPr>
                    <m:t>=</m:t>
                  </m:r>
                  <m:r>
                    <a:rPr xmlns:a="http://schemas.openxmlformats.org/drawingml/2006/main" sz="1850" i="1">
                      <a:solidFill>
                        <a:srgbClr val="000000"/>
                      </a:solidFill>
                      <a:latin typeface="Cambria Math" panose="02040503050406030204" pitchFamily="18" charset="0"/>
                    </a:rPr>
                    <m:t>196.667</m:t>
                  </m:r>
                  <m:r>
                    <a:rPr xmlns:a="http://schemas.openxmlformats.org/drawingml/2006/main" sz="1850" i="1">
                      <a:solidFill>
                        <a:srgbClr val="000000"/>
                      </a:solidFill>
                      <a:latin typeface="Cambria Math" panose="02040503050406030204" pitchFamily="18" charset="0"/>
                    </a:rPr>
                    <m:t>→</m:t>
                  </m:r>
                  <m:sSub>
                    <m:e>
                      <m:r>
                        <a:rPr xmlns:a="http://schemas.openxmlformats.org/drawingml/2006/main" sz="1850" i="1">
                          <a:solidFill>
                            <a:srgbClr val="000000"/>
                          </a:solidFill>
                          <a:latin typeface="Cambria Math" panose="02040503050406030204" pitchFamily="18" charset="0"/>
                        </a:rPr>
                        <m:t>v</m:t>
                      </m:r>
                    </m:e>
                    <m:sub>
                      <m:r>
                        <a:rPr xmlns:a="http://schemas.openxmlformats.org/drawingml/2006/main" sz="1850" i="1">
                          <a:solidFill>
                            <a:srgbClr val="000000"/>
                          </a:solidFill>
                          <a:latin typeface="Cambria Math" panose="02040503050406030204" pitchFamily="18" charset="0"/>
                        </a:rPr>
                        <m:t>p</m:t>
                      </m:r>
                    </m:sub>
                  </m:sSub>
                  <m:r>
                    <a:rPr xmlns:a="http://schemas.openxmlformats.org/drawingml/2006/main" sz="1850" i="1">
                      <a:solidFill>
                        <a:srgbClr val="000000"/>
                      </a:solidFill>
                      <a:latin typeface="Cambria Math" panose="02040503050406030204" pitchFamily="18" charset="0"/>
                    </a:rPr>
                    <m:t>=</m:t>
                  </m:r>
                  <m:r>
                    <a:rPr xmlns:a="http://schemas.openxmlformats.org/drawingml/2006/main" sz="1850" i="1">
                      <a:solidFill>
                        <a:srgbClr val="000000"/>
                      </a:solidFill>
                      <a:latin typeface="Cambria Math" panose="02040503050406030204" pitchFamily="18" charset="0"/>
                    </a:rPr>
                    <m:t>4.38884</m:t>
                  </m:r>
                  <m:r>
                    <a:rPr xmlns:a="http://schemas.openxmlformats.org/drawingml/2006/main" sz="1850" i="1">
                      <a:solidFill>
                        <a:srgbClr val="000000"/>
                      </a:solidFill>
                      <a:latin typeface="Cambria Math" panose="02040503050406030204" pitchFamily="18" charset="0"/>
                    </a:rPr>
                    <m:t>≈</m:t>
                  </m:r>
                  <m:r>
                    <a:rPr xmlns:a="http://schemas.openxmlformats.org/drawingml/2006/main" sz="1850" i="1">
                      <a:solidFill>
                        <a:srgbClr val="000000"/>
                      </a:solidFill>
                      <a:latin typeface="Cambria Math" panose="02040503050406030204" pitchFamily="18" charset="0"/>
                    </a:rPr>
                    <m:t>4.39</m:t>
                  </m:r>
                  <m:r>
                    <m:rPr>
                      <m:nor/>
                    </m:rPr>
                    <a:rPr xmlns:a="http://schemas.openxmlformats.org/drawingml/2006/main" sz="1850" i="1">
                      <a:solidFill>
                        <a:srgbClr val="000000"/>
                      </a:solidFill>
                      <a:latin typeface="Cambria Math" panose="02040503050406030204" pitchFamily="18" charset="0"/>
                    </a:rPr>
                    <m:t>m/s</m:t>
                  </m:r>
                </m:oMath>
              </m:oMathPara>
            </a14:m>
            <a:endParaRPr>
              <a:uFill>
                <a:solidFill>
                  <a:srgbClr val="000000"/>
                </a:solidFill>
              </a:uFill>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2000" i="1">
                      <a:solidFill>
                        <a:srgbClr val="000000"/>
                      </a:solidFill>
                      <a:latin typeface="Cambria Math" panose="02040503050406030204" pitchFamily="18" charset="0"/>
                    </a:rPr>
                    <m:t>x</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50</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f>
                    <m:fPr>
                      <m:ctrlPr>
                        <a:rPr xmlns:a="http://schemas.openxmlformats.org/drawingml/2006/main" sz="2000" i="1">
                          <a:solidFill>
                            <a:srgbClr val="000000"/>
                          </a:solidFill>
                          <a:latin typeface="Cambria Math" panose="02040503050406030204" pitchFamily="18" charset="0"/>
                        </a:rPr>
                      </m:ctrlPr>
                      <m:type m:val="bar"/>
                    </m:fPr>
                    <m:num>
                      <m:r>
                        <a:rPr xmlns:a="http://schemas.openxmlformats.org/drawingml/2006/main" sz="2000" i="1">
                          <a:solidFill>
                            <a:srgbClr val="000000"/>
                          </a:solidFill>
                          <a:latin typeface="Cambria Math" panose="02040503050406030204" pitchFamily="18" charset="0"/>
                        </a:rPr>
                        <m:t>43</m:t>
                      </m:r>
                      <m:func>
                        <m:funcPr>
                          <m:ctrlPr>
                            <a:rPr xmlns:a="http://schemas.openxmlformats.org/drawingml/2006/main" sz="2000" i="1">
                              <a:solidFill>
                                <a:srgbClr val="000000"/>
                              </a:solidFill>
                              <a:latin typeface="Cambria Math" panose="02040503050406030204" pitchFamily="18" charset="0"/>
                            </a:rPr>
                          </m:ctrlPr>
                        </m:funcPr>
                        <m:fName>
                          <m:r>
                            <a:rPr xmlns:a="http://schemas.openxmlformats.org/drawingml/2006/main" sz="2000" i="1">
                              <a:solidFill>
                                <a:srgbClr val="000000"/>
                              </a:solidFill>
                              <a:latin typeface="Cambria Math" panose="02040503050406030204" pitchFamily="18" charset="0"/>
                            </a:rPr>
                            <m:t>log</m:t>
                          </m:r>
                        </m:fName>
                        <m:e>
                          <m:d>
                            <m:dPr>
                              <m:ctrlPr>
                                <a:rPr xmlns:a="http://schemas.openxmlformats.org/drawingml/2006/main" sz="2000" i="1">
                                  <a:solidFill>
                                    <a:srgbClr val="000000"/>
                                  </a:solidFill>
                                  <a:latin typeface="Cambria Math" panose="02040503050406030204" pitchFamily="18" charset="0"/>
                                </a:rPr>
                              </m:ctrlPr>
                            </m:dPr>
                            <m:e>
                              <m:r>
                                <a:rPr xmlns:a="http://schemas.openxmlformats.org/drawingml/2006/main" sz="2000" i="1">
                                  <a:solidFill>
                                    <a:srgbClr val="000000"/>
                                  </a:solidFill>
                                  <a:latin typeface="Cambria Math" panose="02040503050406030204" pitchFamily="18" charset="0"/>
                                </a:rPr>
                                <m:t>12491629</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28</m:t>
                              </m:r>
                              <m:r>
                                <a:rPr xmlns:a="http://schemas.openxmlformats.org/drawingml/2006/main" sz="2000" i="1">
                                  <a:solidFill>
                                    <a:srgbClr val="000000"/>
                                  </a:solidFill>
                                  <a:latin typeface="Cambria Math" panose="02040503050406030204" pitchFamily="18" charset="0"/>
                                </a:rPr>
                                <m:t>×</m:t>
                              </m:r>
                              <m:sSup>
                                <m:e>
                                  <m:r>
                                    <a:rPr xmlns:a="http://schemas.openxmlformats.org/drawingml/2006/main" sz="2000" i="1">
                                      <a:solidFill>
                                        <a:srgbClr val="000000"/>
                                      </a:solidFill>
                                      <a:latin typeface="Cambria Math" panose="02040503050406030204" pitchFamily="18" charset="0"/>
                                    </a:rPr>
                                    <m:t>10</m:t>
                                  </m:r>
                                </m:e>
                                <m:sup>
                                  <m:r>
                                    <a:rPr xmlns:a="http://schemas.openxmlformats.org/drawingml/2006/main" sz="2000" i="1">
                                      <a:solidFill>
                                        <a:srgbClr val="000000"/>
                                      </a:solidFill>
                                      <a:latin typeface="Cambria Math" panose="02040503050406030204" pitchFamily="18" charset="0"/>
                                    </a:rPr>
                                    <m:t>7</m:t>
                                  </m:r>
                                </m:sup>
                              </m:sSup>
                            </m:e>
                          </m:d>
                        </m:e>
                      </m:func>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43</m:t>
                      </m:r>
                      <m:func>
                        <m:funcPr>
                          <m:ctrlPr>
                            <a:rPr xmlns:a="http://schemas.openxmlformats.org/drawingml/2006/main" sz="2000" i="1">
                              <a:solidFill>
                                <a:srgbClr val="000000"/>
                              </a:solidFill>
                              <a:latin typeface="Cambria Math" panose="02040503050406030204" pitchFamily="18" charset="0"/>
                            </a:rPr>
                          </m:ctrlPr>
                        </m:funcPr>
                        <m:fName>
                          <m:r>
                            <a:rPr xmlns:a="http://schemas.openxmlformats.org/drawingml/2006/main" sz="2000" i="1">
                              <a:solidFill>
                                <a:srgbClr val="000000"/>
                              </a:solidFill>
                              <a:latin typeface="Cambria Math" panose="02040503050406030204" pitchFamily="18" charset="0"/>
                            </a:rPr>
                            <m:t>log</m:t>
                          </m:r>
                        </m:fName>
                        <m:e>
                          <m:r>
                            <a:rPr xmlns:a="http://schemas.openxmlformats.org/drawingml/2006/main" sz="2000" i="1">
                              <a:solidFill>
                                <a:srgbClr val="000000"/>
                              </a:solidFill>
                              <a:latin typeface="Cambria Math" panose="02040503050406030204" pitchFamily="18" charset="0"/>
                            </a:rPr>
                            <m:t>43</m:t>
                          </m:r>
                        </m:e>
                      </m:func>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129</m:t>
                      </m:r>
                      <m:func>
                        <m:funcPr>
                          <m:ctrlPr>
                            <a:rPr xmlns:a="http://schemas.openxmlformats.org/drawingml/2006/main" sz="2000" i="1">
                              <a:solidFill>
                                <a:srgbClr val="000000"/>
                              </a:solidFill>
                              <a:latin typeface="Cambria Math" panose="02040503050406030204" pitchFamily="18" charset="0"/>
                            </a:rPr>
                          </m:ctrlPr>
                        </m:funcPr>
                        <m:fName>
                          <m:r>
                            <a:rPr xmlns:a="http://schemas.openxmlformats.org/drawingml/2006/main" sz="2000" i="1">
                              <a:solidFill>
                                <a:srgbClr val="000000"/>
                              </a:solidFill>
                              <a:latin typeface="Cambria Math" panose="02040503050406030204" pitchFamily="18" charset="0"/>
                            </a:rPr>
                            <m:t>log</m:t>
                          </m:r>
                        </m:fName>
                        <m:e>
                          <m:r>
                            <a:rPr xmlns:a="http://schemas.openxmlformats.org/drawingml/2006/main" sz="2000" i="1">
                              <a:solidFill>
                                <a:srgbClr val="000000"/>
                              </a:solidFill>
                              <a:latin typeface="Cambria Math" panose="02040503050406030204" pitchFamily="18" charset="0"/>
                            </a:rPr>
                            <m:t>5</m:t>
                          </m:r>
                        </m:e>
                      </m:func>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86</m:t>
                      </m:r>
                      <m:func>
                        <m:funcPr>
                          <m:ctrlPr>
                            <a:rPr xmlns:a="http://schemas.openxmlformats.org/drawingml/2006/main" sz="2000" i="1">
                              <a:solidFill>
                                <a:srgbClr val="000000"/>
                              </a:solidFill>
                              <a:latin typeface="Cambria Math" panose="02040503050406030204" pitchFamily="18" charset="0"/>
                            </a:rPr>
                          </m:ctrlPr>
                        </m:funcPr>
                        <m:fName>
                          <m:r>
                            <a:rPr xmlns:a="http://schemas.openxmlformats.org/drawingml/2006/main" sz="2000" i="1">
                              <a:solidFill>
                                <a:srgbClr val="000000"/>
                              </a:solidFill>
                              <a:latin typeface="Cambria Math" panose="02040503050406030204" pitchFamily="18" charset="0"/>
                            </a:rPr>
                            <m:t>log</m:t>
                          </m:r>
                        </m:fName>
                        <m:e>
                          <m:r>
                            <a:rPr xmlns:a="http://schemas.openxmlformats.org/drawingml/2006/main" sz="2000" i="1">
                              <a:solidFill>
                                <a:srgbClr val="000000"/>
                              </a:solidFill>
                              <a:latin typeface="Cambria Math" panose="02040503050406030204" pitchFamily="18" charset="0"/>
                            </a:rPr>
                            <m:t>2</m:t>
                          </m:r>
                        </m:e>
                      </m:func>
                    </m:num>
                    <m:den>
                      <m:r>
                        <a:rPr xmlns:a="http://schemas.openxmlformats.org/drawingml/2006/main" sz="2000" i="1">
                          <a:solidFill>
                            <a:srgbClr val="000000"/>
                          </a:solidFill>
                          <a:latin typeface="Cambria Math" panose="02040503050406030204" pitchFamily="18" charset="0"/>
                        </a:rPr>
                        <m:t>5600</m:t>
                      </m:r>
                    </m:den>
                  </m:f>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196.667</m:t>
                  </m:r>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v</m:t>
                      </m:r>
                    </m:e>
                    <m:sub>
                      <m:r>
                        <a:rPr xmlns:a="http://schemas.openxmlformats.org/drawingml/2006/main" sz="2000" i="1">
                          <a:solidFill>
                            <a:srgbClr val="000000"/>
                          </a:solidFill>
                          <a:latin typeface="Cambria Math" panose="02040503050406030204" pitchFamily="18" charset="0"/>
                        </a:rPr>
                        <m:t>p</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4.45362</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4.45</m:t>
                  </m:r>
                  <m:r>
                    <m:rPr>
                      <m:nor/>
                    </m:rPr>
                    <a:rPr xmlns:a="http://schemas.openxmlformats.org/drawingml/2006/main" sz="2000" i="1">
                      <a:solidFill>
                        <a:srgbClr val="000000"/>
                      </a:solidFill>
                      <a:latin typeface="Cambria Math" panose="02040503050406030204" pitchFamily="18" charset="0"/>
                    </a:rPr>
                    <m:t>m/s</m:t>
                  </m:r>
                </m:oMath>
              </m:oMathPara>
            </a14:m>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58"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359"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360"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361" name="文本框 8"/>
          <p:cNvSpPr txBox="1"/>
          <p:nvPr/>
        </p:nvSpPr>
        <p:spPr>
          <a:xfrm>
            <a:off x="290318" y="1152259"/>
            <a:ext cx="6582537"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Mathematical</a:t>
            </a:r>
          </a:p>
        </p:txBody>
      </p:sp>
      <p:sp>
        <p:nvSpPr>
          <p:cNvPr id="362" name="文本"/>
          <p:cNvSpPr txBox="1"/>
          <p:nvPr/>
        </p:nvSpPr>
        <p:spPr>
          <a:xfrm>
            <a:off x="4290838" y="1640526"/>
            <a:ext cx="3610324" cy="459653"/>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sz="2000"/>
            </a:lvl1pPr>
          </a:lstStyle>
          <a:p>
            <a:pPr/>
            <a14:m>
              <m:oMathPara>
                <m:oMathParaPr>
                  <m:jc m:val="center"/>
                </m:oMathParaPr>
                <m:oMath>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A</m:t>
                      </m:r>
                    </m:sub>
                  </m:sSub>
                  <m:r>
                    <a:rPr xmlns:a="http://schemas.openxmlformats.org/drawingml/2006/main" sz="2050" i="1">
                      <a:solidFill>
                        <a:srgbClr val="000000"/>
                      </a:solidFill>
                      <a:latin typeface="Cambria Math" panose="02040503050406030204" pitchFamily="18" charset="0"/>
                    </a:rPr>
                    <m:t>=</m:t>
                  </m:r>
                  <m:rad>
                    <m:radPr>
                      <m:ctrlPr>
                        <a:rPr xmlns:a="http://schemas.openxmlformats.org/drawingml/2006/main" sz="2050" i="1">
                          <a:solidFill>
                            <a:srgbClr val="000000"/>
                          </a:solidFill>
                          <a:latin typeface="Cambria Math" panose="02040503050406030204" pitchFamily="18" charset="0"/>
                        </a:rPr>
                      </m:ctrlPr>
                      <m:degHide m:val="on"/>
                    </m:radPr>
                    <m:deg/>
                    <m:e>
                      <m:sSup>
                        <m:e>
                          <m:r>
                            <a:rPr xmlns:a="http://schemas.openxmlformats.org/drawingml/2006/main" sz="2050" i="1">
                              <a:solidFill>
                                <a:srgbClr val="000000"/>
                              </a:solidFill>
                              <a:latin typeface="Cambria Math" panose="02040503050406030204" pitchFamily="18" charset="0"/>
                            </a:rPr>
                            <m:t>2.48</m:t>
                          </m:r>
                        </m:e>
                        <m:sup>
                          <m:r>
                            <a:rPr xmlns:a="http://schemas.openxmlformats.org/drawingml/2006/main" sz="2050" i="1">
                              <a:solidFill>
                                <a:srgbClr val="000000"/>
                              </a:solidFill>
                              <a:latin typeface="Cambria Math" panose="02040503050406030204" pitchFamily="18" charset="0"/>
                            </a:rPr>
                            <m:t>2</m:t>
                          </m:r>
                        </m:sup>
                      </m:sSup>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0.86</m:t>
                          </m:r>
                        </m:e>
                        <m:sup>
                          <m:r>
                            <a:rPr xmlns:a="http://schemas.openxmlformats.org/drawingml/2006/main" sz="2050" i="1">
                              <a:solidFill>
                                <a:srgbClr val="000000"/>
                              </a:solidFill>
                              <a:latin typeface="Cambria Math" panose="02040503050406030204" pitchFamily="18" charset="0"/>
                            </a:rPr>
                            <m:t>2</m:t>
                          </m:r>
                        </m:sup>
                      </m:sSup>
                    </m:e>
                  </m:ra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2.040</m:t>
                  </m:r>
                  <m:r>
                    <m:rPr>
                      <m:nor/>
                    </m:rPr>
                    <a:rPr xmlns:a="http://schemas.openxmlformats.org/drawingml/2006/main" sz="2050" i="1">
                      <a:solidFill>
                        <a:srgbClr val="000000"/>
                      </a:solidFill>
                      <a:latin typeface="Cambria Math" panose="02040503050406030204" pitchFamily="18" charset="0"/>
                    </a:rPr>
                    <m:t>m/s</m:t>
                  </m:r>
                </m:oMath>
              </m:oMathPara>
            </a14:m>
          </a:p>
        </p:txBody>
      </p:sp>
      <p:sp>
        <p:nvSpPr>
          <p:cNvPr id="363" name="文本"/>
          <p:cNvSpPr txBox="1"/>
          <p:nvPr/>
        </p:nvSpPr>
        <p:spPr>
          <a:xfrm>
            <a:off x="1959946" y="2909771"/>
            <a:ext cx="8272108" cy="3799103"/>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defRPr sz="2000"/>
            </a:pPr>
            <a14:m>
              <m:oMathPara>
                <m:oMathParaPr>
                  <m:jc m:val="center"/>
                </m:oMathParaPr>
                <m:oMath>
                  <m:r>
                    <a:rPr xmlns:a="http://schemas.openxmlformats.org/drawingml/2006/main" sz="2000" i="1">
                      <a:solidFill>
                        <a:srgbClr val="000000"/>
                      </a:solidFill>
                      <a:latin typeface="Cambria Math" panose="02040503050406030204" pitchFamily="18" charset="0"/>
                    </a:rPr>
                    <m:t>x</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1</m:t>
                  </m:r>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C</m:t>
                      </m:r>
                    </m:e>
                    <m:sub>
                      <m:r>
                        <a:rPr xmlns:a="http://schemas.openxmlformats.org/drawingml/2006/main" sz="2000" i="1">
                          <a:solidFill>
                            <a:srgbClr val="000000"/>
                          </a:solidFill>
                          <a:latin typeface="Cambria Math" panose="02040503050406030204" pitchFamily="18" charset="0"/>
                        </a:rPr>
                        <m:t>c</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2.857</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f>
                    <m:fPr>
                      <m:ctrlPr>
                        <a:rPr xmlns:a="http://schemas.openxmlformats.org/drawingml/2006/main" sz="2000" i="1">
                          <a:solidFill>
                            <a:srgbClr val="000000"/>
                          </a:solidFill>
                          <a:latin typeface="Cambria Math" panose="02040503050406030204" pitchFamily="18" charset="0"/>
                        </a:rPr>
                      </m:ctrlPr>
                      <m:type m:val="bar"/>
                    </m:fPr>
                    <m:num>
                      <m:r>
                        <a:rPr xmlns:a="http://schemas.openxmlformats.org/drawingml/2006/main" sz="2000" i="1">
                          <a:solidFill>
                            <a:srgbClr val="000000"/>
                          </a:solidFill>
                          <a:latin typeface="Cambria Math" panose="02040503050406030204" pitchFamily="18" charset="0"/>
                        </a:rPr>
                        <m:t>1</m:t>
                      </m:r>
                    </m:num>
                    <m:den>
                      <m:f>
                        <m:fPr>
                          <m:ctrlPr>
                            <a:rPr xmlns:a="http://schemas.openxmlformats.org/drawingml/2006/main" sz="2000" i="1">
                              <a:solidFill>
                                <a:srgbClr val="000000"/>
                              </a:solidFill>
                              <a:latin typeface="Cambria Math" panose="02040503050406030204" pitchFamily="18" charset="0"/>
                            </a:rPr>
                          </m:ctrlPr>
                          <m:type m:val="bar"/>
                        </m:fPr>
                        <m:num>
                          <m:r>
                            <a:rPr xmlns:a="http://schemas.openxmlformats.org/drawingml/2006/main" sz="2000" i="1">
                              <a:solidFill>
                                <a:srgbClr val="000000"/>
                              </a:solidFill>
                              <a:latin typeface="Cambria Math" panose="02040503050406030204" pitchFamily="18" charset="0"/>
                            </a:rPr>
                            <m:t>3.36</m:t>
                          </m:r>
                          <m:r>
                            <a:rPr xmlns:a="http://schemas.openxmlformats.org/drawingml/2006/main" sz="2000" i="1">
                              <a:solidFill>
                                <a:srgbClr val="000000"/>
                              </a:solidFill>
                              <a:latin typeface="Cambria Math" panose="02040503050406030204" pitchFamily="18" charset="0"/>
                            </a:rPr>
                            <m:t>×</m:t>
                          </m:r>
                          <m:sSup>
                            <m:e>
                              <m:r>
                                <a:rPr xmlns:a="http://schemas.openxmlformats.org/drawingml/2006/main" sz="2000" i="1">
                                  <a:solidFill>
                                    <a:srgbClr val="000000"/>
                                  </a:solidFill>
                                  <a:latin typeface="Cambria Math" panose="02040503050406030204" pitchFamily="18" charset="0"/>
                                </a:rPr>
                                <m:t>10</m:t>
                              </m:r>
                            </m:e>
                            <m:sup>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4</m:t>
                              </m:r>
                            </m:sup>
                          </m:sSup>
                        </m:num>
                        <m:den>
                          <m:r>
                            <a:rPr xmlns:a="http://schemas.openxmlformats.org/drawingml/2006/main" sz="2000" i="1">
                              <a:solidFill>
                                <a:srgbClr val="000000"/>
                              </a:solidFill>
                              <a:latin typeface="Cambria Math" panose="02040503050406030204" pitchFamily="18" charset="0"/>
                            </a:rPr>
                            <m:t>2857</m:t>
                          </m:r>
                          <m:r>
                            <a:rPr xmlns:a="http://schemas.openxmlformats.org/drawingml/2006/main" sz="2000" i="1">
                              <a:solidFill>
                                <a:srgbClr val="000000"/>
                              </a:solidFill>
                              <a:latin typeface="Cambria Math" panose="02040503050406030204" pitchFamily="18" charset="0"/>
                            </a:rPr>
                            <m:t>×</m:t>
                          </m:r>
                          <m:sSup>
                            <m:e>
                              <m:d>
                                <m:dPr>
                                  <m:ctrlPr>
                                    <a:rPr xmlns:a="http://schemas.openxmlformats.org/drawingml/2006/main" sz="2000" i="1">
                                      <a:solidFill>
                                        <a:srgbClr val="000000"/>
                                      </a:solidFill>
                                      <a:latin typeface="Cambria Math" panose="02040503050406030204" pitchFamily="18" charset="0"/>
                                    </a:rPr>
                                  </m:ctrlPr>
                                </m:dPr>
                                <m:e>
                                  <m:r>
                                    <a:rPr xmlns:a="http://schemas.openxmlformats.org/drawingml/2006/main" sz="2000" i="1">
                                      <a:solidFill>
                                        <a:srgbClr val="000000"/>
                                      </a:solidFill>
                                      <a:latin typeface="Cambria Math" panose="02040503050406030204" pitchFamily="18" charset="0"/>
                                    </a:rPr>
                                    <m:t>1</m:t>
                                  </m:r>
                                  <m:r>
                                    <a:rPr xmlns:a="http://schemas.openxmlformats.org/drawingml/2006/main" sz="2000" i="1">
                                      <a:solidFill>
                                        <a:srgbClr val="000000"/>
                                      </a:solidFill>
                                      <a:latin typeface="Cambria Math" panose="02040503050406030204" pitchFamily="18" charset="0"/>
                                    </a:rPr>
                                    <m:t>×</m:t>
                                  </m:r>
                                  <m:sSup>
                                    <m:e>
                                      <m:r>
                                        <a:rPr xmlns:a="http://schemas.openxmlformats.org/drawingml/2006/main" sz="2000" i="1">
                                          <a:solidFill>
                                            <a:srgbClr val="000000"/>
                                          </a:solidFill>
                                          <a:latin typeface="Cambria Math" panose="02040503050406030204" pitchFamily="18" charset="0"/>
                                        </a:rPr>
                                        <m:t>10</m:t>
                                      </m:r>
                                    </m:e>
                                    <m:sup>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6</m:t>
                                      </m:r>
                                    </m:sup>
                                  </m:sSup>
                                </m:e>
                              </m:d>
                            </m:e>
                            <m:sup>
                              <m:r>
                                <a:rPr xmlns:a="http://schemas.openxmlformats.org/drawingml/2006/main" sz="2000" i="1">
                                  <a:solidFill>
                                    <a:srgbClr val="000000"/>
                                  </a:solidFill>
                                  <a:latin typeface="Cambria Math" panose="02040503050406030204" pitchFamily="18" charset="0"/>
                                </a:rPr>
                                <m:t>2</m:t>
                              </m:r>
                            </m:sup>
                          </m:sSup>
                        </m:den>
                      </m:f>
                      <m:d>
                        <m:dPr>
                          <m:ctrlPr>
                            <a:rPr xmlns:a="http://schemas.openxmlformats.org/drawingml/2006/main" sz="2000" i="1">
                              <a:solidFill>
                                <a:srgbClr val="000000"/>
                              </a:solidFill>
                              <a:latin typeface="Cambria Math" panose="02040503050406030204" pitchFamily="18" charset="0"/>
                            </a:rPr>
                          </m:ctrlPr>
                        </m:dPr>
                        <m:e>
                          <m:r>
                            <a:rPr xmlns:a="http://schemas.openxmlformats.org/drawingml/2006/main" sz="2000" i="1">
                              <a:solidFill>
                                <a:srgbClr val="000000"/>
                              </a:solidFill>
                              <a:latin typeface="Cambria Math" panose="02040503050406030204" pitchFamily="18" charset="0"/>
                            </a:rPr>
                            <m:t>2.040</m:t>
                          </m:r>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v</m:t>
                              </m:r>
                            </m:e>
                            <m:sub>
                              <m:r>
                                <a:rPr xmlns:a="http://schemas.openxmlformats.org/drawingml/2006/main" sz="2000" i="1">
                                  <a:solidFill>
                                    <a:srgbClr val="000000"/>
                                  </a:solidFill>
                                  <a:latin typeface="Cambria Math" panose="02040503050406030204" pitchFamily="18" charset="0"/>
                                </a:rPr>
                                <m:t>p</m:t>
                              </m:r>
                            </m:sub>
                          </m:sSub>
                        </m:e>
                      </m:d>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9.806</m:t>
                      </m:r>
                    </m:den>
                  </m:f>
                  <m:r>
                    <a:rPr xmlns:a="http://schemas.openxmlformats.org/drawingml/2006/main" sz="2000" i="1">
                      <a:solidFill>
                        <a:srgbClr val="000000"/>
                      </a:solidFill>
                      <a:latin typeface="Cambria Math" panose="02040503050406030204" pitchFamily="18" charset="0"/>
                    </a:rPr>
                    <m:t>d</m:t>
                  </m:r>
                  <m:sSub>
                    <m:e>
                      <m:r>
                        <a:rPr xmlns:a="http://schemas.openxmlformats.org/drawingml/2006/main" sz="2000" i="1">
                          <a:solidFill>
                            <a:srgbClr val="000000"/>
                          </a:solidFill>
                          <a:latin typeface="Cambria Math" panose="02040503050406030204" pitchFamily="18" charset="0"/>
                        </a:rPr>
                        <m:t>v</m:t>
                      </m:r>
                    </m:e>
                    <m:sub>
                      <m:r>
                        <a:rPr xmlns:a="http://schemas.openxmlformats.org/drawingml/2006/main" sz="2000" i="1">
                          <a:solidFill>
                            <a:srgbClr val="000000"/>
                          </a:solidFill>
                          <a:latin typeface="Cambria Math" panose="02040503050406030204" pitchFamily="18" charset="0"/>
                        </a:rPr>
                        <m:t>p</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196.667</m:t>
                  </m:r>
                </m:oMath>
              </m:oMathPara>
            </a14:m>
            <a:endParaRPr i="1">
              <a:uFill>
                <a:solidFill>
                  <a:srgbClr val="000000"/>
                </a:solidFill>
              </a:uFill>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2000" i="1">
                      <a:solidFill>
                        <a:srgbClr val="000000"/>
                      </a:solidFill>
                      <a:latin typeface="Cambria Math" panose="02040503050406030204" pitchFamily="18" charset="0"/>
                    </a:rPr>
                    <m:t>x</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5</m:t>
                  </m:r>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C</m:t>
                      </m:r>
                    </m:e>
                    <m:sub>
                      <m:r>
                        <a:rPr xmlns:a="http://schemas.openxmlformats.org/drawingml/2006/main" sz="2000" i="1">
                          <a:solidFill>
                            <a:srgbClr val="000000"/>
                          </a:solidFill>
                          <a:latin typeface="Cambria Math" panose="02040503050406030204" pitchFamily="18" charset="0"/>
                        </a:rPr>
                        <m:t>c</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1.328</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f>
                    <m:fPr>
                      <m:ctrlPr>
                        <a:rPr xmlns:a="http://schemas.openxmlformats.org/drawingml/2006/main" sz="2000" i="1">
                          <a:solidFill>
                            <a:srgbClr val="000000"/>
                          </a:solidFill>
                          <a:latin typeface="Cambria Math" panose="02040503050406030204" pitchFamily="18" charset="0"/>
                        </a:rPr>
                      </m:ctrlPr>
                      <m:type m:val="bar"/>
                    </m:fPr>
                    <m:num>
                      <m:r>
                        <a:rPr xmlns:a="http://schemas.openxmlformats.org/drawingml/2006/main" sz="2000" i="1">
                          <a:solidFill>
                            <a:srgbClr val="000000"/>
                          </a:solidFill>
                          <a:latin typeface="Cambria Math" panose="02040503050406030204" pitchFamily="18" charset="0"/>
                        </a:rPr>
                        <m:t>1</m:t>
                      </m:r>
                    </m:num>
                    <m:den>
                      <m:f>
                        <m:fPr>
                          <m:ctrlPr>
                            <a:rPr xmlns:a="http://schemas.openxmlformats.org/drawingml/2006/main" sz="2000" i="1">
                              <a:solidFill>
                                <a:srgbClr val="000000"/>
                              </a:solidFill>
                              <a:latin typeface="Cambria Math" panose="02040503050406030204" pitchFamily="18" charset="0"/>
                            </a:rPr>
                          </m:ctrlPr>
                          <m:type m:val="bar"/>
                        </m:fPr>
                        <m:num>
                          <m:r>
                            <a:rPr xmlns:a="http://schemas.openxmlformats.org/drawingml/2006/main" sz="2000" i="1">
                              <a:solidFill>
                                <a:srgbClr val="000000"/>
                              </a:solidFill>
                              <a:latin typeface="Cambria Math" panose="02040503050406030204" pitchFamily="18" charset="0"/>
                            </a:rPr>
                            <m:t>3.36</m:t>
                          </m:r>
                          <m:r>
                            <a:rPr xmlns:a="http://schemas.openxmlformats.org/drawingml/2006/main" sz="2000" i="1">
                              <a:solidFill>
                                <a:srgbClr val="000000"/>
                              </a:solidFill>
                              <a:latin typeface="Cambria Math" panose="02040503050406030204" pitchFamily="18" charset="0"/>
                            </a:rPr>
                            <m:t>×</m:t>
                          </m:r>
                          <m:sSup>
                            <m:e>
                              <m:r>
                                <a:rPr xmlns:a="http://schemas.openxmlformats.org/drawingml/2006/main" sz="2000" i="1">
                                  <a:solidFill>
                                    <a:srgbClr val="000000"/>
                                  </a:solidFill>
                                  <a:latin typeface="Cambria Math" panose="02040503050406030204" pitchFamily="18" charset="0"/>
                                </a:rPr>
                                <m:t>10</m:t>
                              </m:r>
                            </m:e>
                            <m:sup>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4</m:t>
                              </m:r>
                            </m:sup>
                          </m:sSup>
                        </m:num>
                        <m:den>
                          <m:r>
                            <a:rPr xmlns:a="http://schemas.openxmlformats.org/drawingml/2006/main" sz="2000" i="1">
                              <a:solidFill>
                                <a:srgbClr val="000000"/>
                              </a:solidFill>
                              <a:latin typeface="Cambria Math" panose="02040503050406030204" pitchFamily="18" charset="0"/>
                            </a:rPr>
                            <m:t>1328</m:t>
                          </m:r>
                          <m:r>
                            <a:rPr xmlns:a="http://schemas.openxmlformats.org/drawingml/2006/main" sz="2000" i="1">
                              <a:solidFill>
                                <a:srgbClr val="000000"/>
                              </a:solidFill>
                              <a:latin typeface="Cambria Math" panose="02040503050406030204" pitchFamily="18" charset="0"/>
                            </a:rPr>
                            <m:t>×</m:t>
                          </m:r>
                          <m:sSup>
                            <m:e>
                              <m:d>
                                <m:dPr>
                                  <m:ctrlPr>
                                    <a:rPr xmlns:a="http://schemas.openxmlformats.org/drawingml/2006/main" sz="2000" i="1">
                                      <a:solidFill>
                                        <a:srgbClr val="000000"/>
                                      </a:solidFill>
                                      <a:latin typeface="Cambria Math" panose="02040503050406030204" pitchFamily="18" charset="0"/>
                                    </a:rPr>
                                  </m:ctrlPr>
                                </m:dPr>
                                <m:e>
                                  <m:r>
                                    <a:rPr xmlns:a="http://schemas.openxmlformats.org/drawingml/2006/main" sz="2000" i="1">
                                      <a:solidFill>
                                        <a:srgbClr val="000000"/>
                                      </a:solidFill>
                                      <a:latin typeface="Cambria Math" panose="02040503050406030204" pitchFamily="18" charset="0"/>
                                    </a:rPr>
                                    <m:t>5</m:t>
                                  </m:r>
                                  <m:r>
                                    <a:rPr xmlns:a="http://schemas.openxmlformats.org/drawingml/2006/main" sz="2000" i="1">
                                      <a:solidFill>
                                        <a:srgbClr val="000000"/>
                                      </a:solidFill>
                                      <a:latin typeface="Cambria Math" panose="02040503050406030204" pitchFamily="18" charset="0"/>
                                    </a:rPr>
                                    <m:t>×</m:t>
                                  </m:r>
                                  <m:sSup>
                                    <m:e>
                                      <m:r>
                                        <a:rPr xmlns:a="http://schemas.openxmlformats.org/drawingml/2006/main" sz="2000" i="1">
                                          <a:solidFill>
                                            <a:srgbClr val="000000"/>
                                          </a:solidFill>
                                          <a:latin typeface="Cambria Math" panose="02040503050406030204" pitchFamily="18" charset="0"/>
                                        </a:rPr>
                                        <m:t>10</m:t>
                                      </m:r>
                                    </m:e>
                                    <m:sup>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6</m:t>
                                      </m:r>
                                    </m:sup>
                                  </m:sSup>
                                </m:e>
                              </m:d>
                            </m:e>
                            <m:sup>
                              <m:r>
                                <a:rPr xmlns:a="http://schemas.openxmlformats.org/drawingml/2006/main" sz="2000" i="1">
                                  <a:solidFill>
                                    <a:srgbClr val="000000"/>
                                  </a:solidFill>
                                  <a:latin typeface="Cambria Math" panose="02040503050406030204" pitchFamily="18" charset="0"/>
                                </a:rPr>
                                <m:t>2</m:t>
                              </m:r>
                            </m:sup>
                          </m:sSup>
                        </m:den>
                      </m:f>
                      <m:d>
                        <m:dPr>
                          <m:ctrlPr>
                            <a:rPr xmlns:a="http://schemas.openxmlformats.org/drawingml/2006/main" sz="2000" i="1">
                              <a:solidFill>
                                <a:srgbClr val="000000"/>
                              </a:solidFill>
                              <a:latin typeface="Cambria Math" panose="02040503050406030204" pitchFamily="18" charset="0"/>
                            </a:rPr>
                          </m:ctrlPr>
                        </m:dPr>
                        <m:e>
                          <m:r>
                            <a:rPr xmlns:a="http://schemas.openxmlformats.org/drawingml/2006/main" sz="2000" i="1">
                              <a:solidFill>
                                <a:srgbClr val="000000"/>
                              </a:solidFill>
                              <a:latin typeface="Cambria Math" panose="02040503050406030204" pitchFamily="18" charset="0"/>
                            </a:rPr>
                            <m:t>2.040</m:t>
                          </m:r>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v</m:t>
                              </m:r>
                            </m:e>
                            <m:sub>
                              <m:r>
                                <a:rPr xmlns:a="http://schemas.openxmlformats.org/drawingml/2006/main" sz="2000" i="1">
                                  <a:solidFill>
                                    <a:srgbClr val="000000"/>
                                  </a:solidFill>
                                  <a:latin typeface="Cambria Math" panose="02040503050406030204" pitchFamily="18" charset="0"/>
                                </a:rPr>
                                <m:t>p</m:t>
                              </m:r>
                            </m:sub>
                          </m:sSub>
                        </m:e>
                      </m:d>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9.806</m:t>
                      </m:r>
                    </m:den>
                  </m:f>
                  <m:r>
                    <a:rPr xmlns:a="http://schemas.openxmlformats.org/drawingml/2006/main" sz="2000" i="1">
                      <a:solidFill>
                        <a:srgbClr val="000000"/>
                      </a:solidFill>
                      <a:latin typeface="Cambria Math" panose="02040503050406030204" pitchFamily="18" charset="0"/>
                    </a:rPr>
                    <m:t>d</m:t>
                  </m:r>
                  <m:sSub>
                    <m:e>
                      <m:r>
                        <a:rPr xmlns:a="http://schemas.openxmlformats.org/drawingml/2006/main" sz="2000" i="1">
                          <a:solidFill>
                            <a:srgbClr val="000000"/>
                          </a:solidFill>
                          <a:latin typeface="Cambria Math" panose="02040503050406030204" pitchFamily="18" charset="0"/>
                        </a:rPr>
                        <m:t>v</m:t>
                      </m:r>
                    </m:e>
                    <m:sub>
                      <m:r>
                        <a:rPr xmlns:a="http://schemas.openxmlformats.org/drawingml/2006/main" sz="2000" i="1">
                          <a:solidFill>
                            <a:srgbClr val="000000"/>
                          </a:solidFill>
                          <a:latin typeface="Cambria Math" panose="02040503050406030204" pitchFamily="18" charset="0"/>
                        </a:rPr>
                        <m:t>p</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196.667</m:t>
                  </m:r>
                </m:oMath>
              </m:oMathPara>
            </a14:m>
            <a:endParaRPr i="1">
              <a:uFill>
                <a:solidFill>
                  <a:srgbClr val="000000"/>
                </a:solidFill>
              </a:uFill>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2000" i="1">
                      <a:solidFill>
                        <a:srgbClr val="000000"/>
                      </a:solidFill>
                      <a:latin typeface="Cambria Math" panose="02040503050406030204" pitchFamily="18" charset="0"/>
                    </a:rPr>
                    <m:t>x</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10</m:t>
                  </m:r>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C</m:t>
                      </m:r>
                    </m:e>
                    <m:sub>
                      <m:r>
                        <a:rPr xmlns:a="http://schemas.openxmlformats.org/drawingml/2006/main" sz="2000" i="1">
                          <a:solidFill>
                            <a:srgbClr val="000000"/>
                          </a:solidFill>
                          <a:latin typeface="Cambria Math" panose="02040503050406030204" pitchFamily="18" charset="0"/>
                        </a:rPr>
                        <m:t>c</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1.082</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f>
                    <m:fPr>
                      <m:ctrlPr>
                        <a:rPr xmlns:a="http://schemas.openxmlformats.org/drawingml/2006/main" sz="2000" i="1">
                          <a:solidFill>
                            <a:srgbClr val="000000"/>
                          </a:solidFill>
                          <a:latin typeface="Cambria Math" panose="02040503050406030204" pitchFamily="18" charset="0"/>
                        </a:rPr>
                      </m:ctrlPr>
                      <m:type m:val="bar"/>
                    </m:fPr>
                    <m:num>
                      <m:r>
                        <a:rPr xmlns:a="http://schemas.openxmlformats.org/drawingml/2006/main" sz="2000" i="1">
                          <a:solidFill>
                            <a:srgbClr val="000000"/>
                          </a:solidFill>
                          <a:latin typeface="Cambria Math" panose="02040503050406030204" pitchFamily="18" charset="0"/>
                        </a:rPr>
                        <m:t>1</m:t>
                      </m:r>
                    </m:num>
                    <m:den>
                      <m:f>
                        <m:fPr>
                          <m:ctrlPr>
                            <a:rPr xmlns:a="http://schemas.openxmlformats.org/drawingml/2006/main" sz="2000" i="1">
                              <a:solidFill>
                                <a:srgbClr val="000000"/>
                              </a:solidFill>
                              <a:latin typeface="Cambria Math" panose="02040503050406030204" pitchFamily="18" charset="0"/>
                            </a:rPr>
                          </m:ctrlPr>
                          <m:type m:val="bar"/>
                        </m:fPr>
                        <m:num>
                          <m:r>
                            <a:rPr xmlns:a="http://schemas.openxmlformats.org/drawingml/2006/main" sz="2000" i="1">
                              <a:solidFill>
                                <a:srgbClr val="000000"/>
                              </a:solidFill>
                              <a:latin typeface="Cambria Math" panose="02040503050406030204" pitchFamily="18" charset="0"/>
                            </a:rPr>
                            <m:t>3.36</m:t>
                          </m:r>
                          <m:r>
                            <a:rPr xmlns:a="http://schemas.openxmlformats.org/drawingml/2006/main" sz="2000" i="1">
                              <a:solidFill>
                                <a:srgbClr val="000000"/>
                              </a:solidFill>
                              <a:latin typeface="Cambria Math" panose="02040503050406030204" pitchFamily="18" charset="0"/>
                            </a:rPr>
                            <m:t>×</m:t>
                          </m:r>
                          <m:sSup>
                            <m:e>
                              <m:r>
                                <a:rPr xmlns:a="http://schemas.openxmlformats.org/drawingml/2006/main" sz="2000" i="1">
                                  <a:solidFill>
                                    <a:srgbClr val="000000"/>
                                  </a:solidFill>
                                  <a:latin typeface="Cambria Math" panose="02040503050406030204" pitchFamily="18" charset="0"/>
                                </a:rPr>
                                <m:t>10</m:t>
                              </m:r>
                            </m:e>
                            <m:sup>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4</m:t>
                              </m:r>
                            </m:sup>
                          </m:sSup>
                        </m:num>
                        <m:den>
                          <m:r>
                            <a:rPr xmlns:a="http://schemas.openxmlformats.org/drawingml/2006/main" sz="2000" i="1">
                              <a:solidFill>
                                <a:srgbClr val="000000"/>
                              </a:solidFill>
                              <a:latin typeface="Cambria Math" panose="02040503050406030204" pitchFamily="18" charset="0"/>
                            </a:rPr>
                            <m:t>1082</m:t>
                          </m:r>
                          <m:r>
                            <a:rPr xmlns:a="http://schemas.openxmlformats.org/drawingml/2006/main" sz="2000" i="1">
                              <a:solidFill>
                                <a:srgbClr val="000000"/>
                              </a:solidFill>
                              <a:latin typeface="Cambria Math" panose="02040503050406030204" pitchFamily="18" charset="0"/>
                            </a:rPr>
                            <m:t>×</m:t>
                          </m:r>
                          <m:sSup>
                            <m:e>
                              <m:d>
                                <m:dPr>
                                  <m:ctrlPr>
                                    <a:rPr xmlns:a="http://schemas.openxmlformats.org/drawingml/2006/main" sz="2000" i="1">
                                      <a:solidFill>
                                        <a:srgbClr val="000000"/>
                                      </a:solidFill>
                                      <a:latin typeface="Cambria Math" panose="02040503050406030204" pitchFamily="18" charset="0"/>
                                    </a:rPr>
                                  </m:ctrlPr>
                                </m:dPr>
                                <m:e>
                                  <m:r>
                                    <a:rPr xmlns:a="http://schemas.openxmlformats.org/drawingml/2006/main" sz="2000" i="1">
                                      <a:solidFill>
                                        <a:srgbClr val="000000"/>
                                      </a:solidFill>
                                      <a:latin typeface="Cambria Math" panose="02040503050406030204" pitchFamily="18" charset="0"/>
                                    </a:rPr>
                                    <m:t>1</m:t>
                                  </m:r>
                                  <m:r>
                                    <a:rPr xmlns:a="http://schemas.openxmlformats.org/drawingml/2006/main" sz="2000" i="1">
                                      <a:solidFill>
                                        <a:srgbClr val="000000"/>
                                      </a:solidFill>
                                      <a:latin typeface="Cambria Math" panose="02040503050406030204" pitchFamily="18" charset="0"/>
                                    </a:rPr>
                                    <m:t>×</m:t>
                                  </m:r>
                                  <m:sSup>
                                    <m:e>
                                      <m:r>
                                        <a:rPr xmlns:a="http://schemas.openxmlformats.org/drawingml/2006/main" sz="2000" i="1">
                                          <a:solidFill>
                                            <a:srgbClr val="000000"/>
                                          </a:solidFill>
                                          <a:latin typeface="Cambria Math" panose="02040503050406030204" pitchFamily="18" charset="0"/>
                                        </a:rPr>
                                        <m:t>10</m:t>
                                      </m:r>
                                    </m:e>
                                    <m:sup>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5</m:t>
                                      </m:r>
                                    </m:sup>
                                  </m:sSup>
                                </m:e>
                              </m:d>
                            </m:e>
                            <m:sup>
                              <m:r>
                                <a:rPr xmlns:a="http://schemas.openxmlformats.org/drawingml/2006/main" sz="2000" i="1">
                                  <a:solidFill>
                                    <a:srgbClr val="000000"/>
                                  </a:solidFill>
                                  <a:latin typeface="Cambria Math" panose="02040503050406030204" pitchFamily="18" charset="0"/>
                                </a:rPr>
                                <m:t>2</m:t>
                              </m:r>
                            </m:sup>
                          </m:sSup>
                        </m:den>
                      </m:f>
                      <m:d>
                        <m:dPr>
                          <m:ctrlPr>
                            <a:rPr xmlns:a="http://schemas.openxmlformats.org/drawingml/2006/main" sz="2000" i="1">
                              <a:solidFill>
                                <a:srgbClr val="000000"/>
                              </a:solidFill>
                              <a:latin typeface="Cambria Math" panose="02040503050406030204" pitchFamily="18" charset="0"/>
                            </a:rPr>
                          </m:ctrlPr>
                        </m:dPr>
                        <m:e>
                          <m:r>
                            <a:rPr xmlns:a="http://schemas.openxmlformats.org/drawingml/2006/main" sz="2000" i="1">
                              <a:solidFill>
                                <a:srgbClr val="000000"/>
                              </a:solidFill>
                              <a:latin typeface="Cambria Math" panose="02040503050406030204" pitchFamily="18" charset="0"/>
                            </a:rPr>
                            <m:t>2.040</m:t>
                          </m:r>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v</m:t>
                              </m:r>
                            </m:e>
                            <m:sub>
                              <m:r>
                                <a:rPr xmlns:a="http://schemas.openxmlformats.org/drawingml/2006/main" sz="2000" i="1">
                                  <a:solidFill>
                                    <a:srgbClr val="000000"/>
                                  </a:solidFill>
                                  <a:latin typeface="Cambria Math" panose="02040503050406030204" pitchFamily="18" charset="0"/>
                                </a:rPr>
                                <m:t>p</m:t>
                              </m:r>
                            </m:sub>
                          </m:sSub>
                        </m:e>
                      </m:d>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9.806</m:t>
                      </m:r>
                    </m:den>
                  </m:f>
                  <m:r>
                    <a:rPr xmlns:a="http://schemas.openxmlformats.org/drawingml/2006/main" sz="2000" i="1">
                      <a:solidFill>
                        <a:srgbClr val="000000"/>
                      </a:solidFill>
                      <a:latin typeface="Cambria Math" panose="02040503050406030204" pitchFamily="18" charset="0"/>
                    </a:rPr>
                    <m:t>d</m:t>
                  </m:r>
                  <m:sSub>
                    <m:e>
                      <m:r>
                        <a:rPr xmlns:a="http://schemas.openxmlformats.org/drawingml/2006/main" sz="2000" i="1">
                          <a:solidFill>
                            <a:srgbClr val="000000"/>
                          </a:solidFill>
                          <a:latin typeface="Cambria Math" panose="02040503050406030204" pitchFamily="18" charset="0"/>
                        </a:rPr>
                        <m:t>v</m:t>
                      </m:r>
                    </m:e>
                    <m:sub>
                      <m:r>
                        <a:rPr xmlns:a="http://schemas.openxmlformats.org/drawingml/2006/main" sz="2000" i="1">
                          <a:solidFill>
                            <a:srgbClr val="000000"/>
                          </a:solidFill>
                          <a:latin typeface="Cambria Math" panose="02040503050406030204" pitchFamily="18" charset="0"/>
                        </a:rPr>
                        <m:t>p</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196.667</m:t>
                  </m:r>
                </m:oMath>
              </m:oMathPara>
            </a14:m>
            <a:endParaRPr i="1">
              <a:uFill>
                <a:solidFill>
                  <a:srgbClr val="000000"/>
                </a:solidFill>
              </a:uFill>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2000" i="1">
                      <a:solidFill>
                        <a:srgbClr val="000000"/>
                      </a:solidFill>
                      <a:latin typeface="Cambria Math" panose="02040503050406030204" pitchFamily="18" charset="0"/>
                    </a:rPr>
                    <m:t>x</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50</m:t>
                  </m:r>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C</m:t>
                      </m:r>
                    </m:e>
                    <m:sub>
                      <m:r>
                        <a:rPr xmlns:a="http://schemas.openxmlformats.org/drawingml/2006/main" sz="2000" i="1">
                          <a:solidFill>
                            <a:srgbClr val="000000"/>
                          </a:solidFill>
                          <a:latin typeface="Cambria Math" panose="02040503050406030204" pitchFamily="18" charset="0"/>
                        </a:rPr>
                        <m:t>c</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1.032</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f>
                    <m:fPr>
                      <m:ctrlPr>
                        <a:rPr xmlns:a="http://schemas.openxmlformats.org/drawingml/2006/main" sz="2000" i="1">
                          <a:solidFill>
                            <a:srgbClr val="000000"/>
                          </a:solidFill>
                          <a:latin typeface="Cambria Math" panose="02040503050406030204" pitchFamily="18" charset="0"/>
                        </a:rPr>
                      </m:ctrlPr>
                      <m:type m:val="bar"/>
                    </m:fPr>
                    <m:num>
                      <m:r>
                        <a:rPr xmlns:a="http://schemas.openxmlformats.org/drawingml/2006/main" sz="2000" i="1">
                          <a:solidFill>
                            <a:srgbClr val="000000"/>
                          </a:solidFill>
                          <a:latin typeface="Cambria Math" panose="02040503050406030204" pitchFamily="18" charset="0"/>
                        </a:rPr>
                        <m:t>1</m:t>
                      </m:r>
                    </m:num>
                    <m:den>
                      <m:f>
                        <m:fPr>
                          <m:ctrlPr>
                            <a:rPr xmlns:a="http://schemas.openxmlformats.org/drawingml/2006/main" sz="2000" i="1">
                              <a:solidFill>
                                <a:srgbClr val="000000"/>
                              </a:solidFill>
                              <a:latin typeface="Cambria Math" panose="02040503050406030204" pitchFamily="18" charset="0"/>
                            </a:rPr>
                          </m:ctrlPr>
                          <m:type m:val="bar"/>
                        </m:fPr>
                        <m:num>
                          <m:r>
                            <a:rPr xmlns:a="http://schemas.openxmlformats.org/drawingml/2006/main" sz="2000" i="1">
                              <a:solidFill>
                                <a:srgbClr val="000000"/>
                              </a:solidFill>
                              <a:latin typeface="Cambria Math" panose="02040503050406030204" pitchFamily="18" charset="0"/>
                            </a:rPr>
                            <m:t>3.36</m:t>
                          </m:r>
                          <m:r>
                            <a:rPr xmlns:a="http://schemas.openxmlformats.org/drawingml/2006/main" sz="2000" i="1">
                              <a:solidFill>
                                <a:srgbClr val="000000"/>
                              </a:solidFill>
                              <a:latin typeface="Cambria Math" panose="02040503050406030204" pitchFamily="18" charset="0"/>
                            </a:rPr>
                            <m:t>×</m:t>
                          </m:r>
                          <m:sSup>
                            <m:e>
                              <m:r>
                                <a:rPr xmlns:a="http://schemas.openxmlformats.org/drawingml/2006/main" sz="2000" i="1">
                                  <a:solidFill>
                                    <a:srgbClr val="000000"/>
                                  </a:solidFill>
                                  <a:latin typeface="Cambria Math" panose="02040503050406030204" pitchFamily="18" charset="0"/>
                                </a:rPr>
                                <m:t>10</m:t>
                              </m:r>
                            </m:e>
                            <m:sup>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4</m:t>
                              </m:r>
                            </m:sup>
                          </m:sSup>
                        </m:num>
                        <m:den>
                          <m:r>
                            <a:rPr xmlns:a="http://schemas.openxmlformats.org/drawingml/2006/main" sz="2000" i="1">
                              <a:solidFill>
                                <a:srgbClr val="000000"/>
                              </a:solidFill>
                              <a:latin typeface="Cambria Math" panose="02040503050406030204" pitchFamily="18" charset="0"/>
                            </a:rPr>
                            <m:t>1032</m:t>
                          </m:r>
                          <m:r>
                            <a:rPr xmlns:a="http://schemas.openxmlformats.org/drawingml/2006/main" sz="2000" i="1">
                              <a:solidFill>
                                <a:srgbClr val="000000"/>
                              </a:solidFill>
                              <a:latin typeface="Cambria Math" panose="02040503050406030204" pitchFamily="18" charset="0"/>
                            </a:rPr>
                            <m:t>×</m:t>
                          </m:r>
                          <m:sSup>
                            <m:e>
                              <m:d>
                                <m:dPr>
                                  <m:ctrlPr>
                                    <a:rPr xmlns:a="http://schemas.openxmlformats.org/drawingml/2006/main" sz="2000" i="1">
                                      <a:solidFill>
                                        <a:srgbClr val="000000"/>
                                      </a:solidFill>
                                      <a:latin typeface="Cambria Math" panose="02040503050406030204" pitchFamily="18" charset="0"/>
                                    </a:rPr>
                                  </m:ctrlPr>
                                </m:dPr>
                                <m:e>
                                  <m:r>
                                    <a:rPr xmlns:a="http://schemas.openxmlformats.org/drawingml/2006/main" sz="2000" i="1">
                                      <a:solidFill>
                                        <a:srgbClr val="000000"/>
                                      </a:solidFill>
                                      <a:latin typeface="Cambria Math" panose="02040503050406030204" pitchFamily="18" charset="0"/>
                                    </a:rPr>
                                    <m:t>5</m:t>
                                  </m:r>
                                  <m:r>
                                    <a:rPr xmlns:a="http://schemas.openxmlformats.org/drawingml/2006/main" sz="2000" i="1">
                                      <a:solidFill>
                                        <a:srgbClr val="000000"/>
                                      </a:solidFill>
                                      <a:latin typeface="Cambria Math" panose="02040503050406030204" pitchFamily="18" charset="0"/>
                                    </a:rPr>
                                    <m:t>×</m:t>
                                  </m:r>
                                  <m:sSup>
                                    <m:e>
                                      <m:r>
                                        <a:rPr xmlns:a="http://schemas.openxmlformats.org/drawingml/2006/main" sz="2000" i="1">
                                          <a:solidFill>
                                            <a:srgbClr val="000000"/>
                                          </a:solidFill>
                                          <a:latin typeface="Cambria Math" panose="02040503050406030204" pitchFamily="18" charset="0"/>
                                        </a:rPr>
                                        <m:t>10</m:t>
                                      </m:r>
                                    </m:e>
                                    <m:sup>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5</m:t>
                                      </m:r>
                                    </m:sup>
                                  </m:sSup>
                                </m:e>
                              </m:d>
                            </m:e>
                            <m:sup>
                              <m:r>
                                <a:rPr xmlns:a="http://schemas.openxmlformats.org/drawingml/2006/main" sz="2000" i="1">
                                  <a:solidFill>
                                    <a:srgbClr val="000000"/>
                                  </a:solidFill>
                                  <a:latin typeface="Cambria Math" panose="02040503050406030204" pitchFamily="18" charset="0"/>
                                </a:rPr>
                                <m:t>2</m:t>
                              </m:r>
                            </m:sup>
                          </m:sSup>
                        </m:den>
                      </m:f>
                      <m:d>
                        <m:dPr>
                          <m:ctrlPr>
                            <a:rPr xmlns:a="http://schemas.openxmlformats.org/drawingml/2006/main" sz="2000" i="1">
                              <a:solidFill>
                                <a:srgbClr val="000000"/>
                              </a:solidFill>
                              <a:latin typeface="Cambria Math" panose="02040503050406030204" pitchFamily="18" charset="0"/>
                            </a:rPr>
                          </m:ctrlPr>
                        </m:dPr>
                        <m:e>
                          <m:r>
                            <a:rPr xmlns:a="http://schemas.openxmlformats.org/drawingml/2006/main" sz="2000" i="1">
                              <a:solidFill>
                                <a:srgbClr val="000000"/>
                              </a:solidFill>
                              <a:latin typeface="Cambria Math" panose="02040503050406030204" pitchFamily="18" charset="0"/>
                            </a:rPr>
                            <m:t>2.040</m:t>
                          </m:r>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v</m:t>
                              </m:r>
                            </m:e>
                            <m:sub>
                              <m:r>
                                <a:rPr xmlns:a="http://schemas.openxmlformats.org/drawingml/2006/main" sz="2000" i="1">
                                  <a:solidFill>
                                    <a:srgbClr val="000000"/>
                                  </a:solidFill>
                                  <a:latin typeface="Cambria Math" panose="02040503050406030204" pitchFamily="18" charset="0"/>
                                </a:rPr>
                                <m:t>p</m:t>
                              </m:r>
                            </m:sub>
                          </m:sSub>
                        </m:e>
                      </m:d>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9.806</m:t>
                      </m:r>
                    </m:den>
                  </m:f>
                  <m:r>
                    <a:rPr xmlns:a="http://schemas.openxmlformats.org/drawingml/2006/main" sz="2000" i="1">
                      <a:solidFill>
                        <a:srgbClr val="000000"/>
                      </a:solidFill>
                      <a:latin typeface="Cambria Math" panose="02040503050406030204" pitchFamily="18" charset="0"/>
                    </a:rPr>
                    <m:t>d</m:t>
                  </m:r>
                  <m:sSub>
                    <m:e>
                      <m:r>
                        <a:rPr xmlns:a="http://schemas.openxmlformats.org/drawingml/2006/main" sz="2000" i="1">
                          <a:solidFill>
                            <a:srgbClr val="000000"/>
                          </a:solidFill>
                          <a:latin typeface="Cambria Math" panose="02040503050406030204" pitchFamily="18" charset="0"/>
                        </a:rPr>
                        <m:t>v</m:t>
                      </m:r>
                    </m:e>
                    <m:sub>
                      <m:r>
                        <a:rPr xmlns:a="http://schemas.openxmlformats.org/drawingml/2006/main" sz="2000" i="1">
                          <a:solidFill>
                            <a:srgbClr val="000000"/>
                          </a:solidFill>
                          <a:latin typeface="Cambria Math" panose="02040503050406030204" pitchFamily="18" charset="0"/>
                        </a:rPr>
                        <m:t>p</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196.667</m:t>
                  </m:r>
                </m:oMath>
              </m:oMathPara>
            </a14:m>
          </a:p>
        </p:txBody>
      </p:sp>
      <p:sp>
        <p:nvSpPr>
          <p:cNvPr id="364" name="线条"/>
          <p:cNvSpPr/>
          <p:nvPr/>
        </p:nvSpPr>
        <p:spPr>
          <a:xfrm>
            <a:off x="6096000" y="2275149"/>
            <a:ext cx="1" cy="459653"/>
          </a:xfrm>
          <a:prstGeom prst="line">
            <a:avLst/>
          </a:prstGeom>
          <a:ln w="12700">
            <a:solidFill>
              <a:schemeClr val="accent1"/>
            </a:solidFill>
            <a:miter/>
            <a:tailEnd type="triangle"/>
          </a:ln>
        </p:spPr>
        <p:txBody>
          <a:bodyPr lIns="45719" rIns="45719"/>
          <a:lstStyle/>
          <a:p>
            <a:pP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66"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367"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368"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369" name="文本框 8"/>
          <p:cNvSpPr txBox="1"/>
          <p:nvPr/>
        </p:nvSpPr>
        <p:spPr>
          <a:xfrm>
            <a:off x="290318" y="1152259"/>
            <a:ext cx="6582537"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Mathematical</a:t>
            </a:r>
          </a:p>
        </p:txBody>
      </p:sp>
      <p:sp>
        <p:nvSpPr>
          <p:cNvPr id="370" name="文本"/>
          <p:cNvSpPr txBox="1"/>
          <p:nvPr/>
        </p:nvSpPr>
        <p:spPr>
          <a:xfrm>
            <a:off x="146870" y="2519545"/>
            <a:ext cx="11898259" cy="257943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defRPr sz="2000"/>
            </a:pPr>
            <a14:m>
              <m:oMathPara>
                <m:oMathParaPr>
                  <m:jc m:val="center"/>
                </m:oMathParaPr>
                <m:oMath>
                  <m:r>
                    <a:rPr xmlns:a="http://schemas.openxmlformats.org/drawingml/2006/main" sz="1750" i="1">
                      <a:solidFill>
                        <a:srgbClr val="000000"/>
                      </a:solidFill>
                      <a:latin typeface="Cambria Math" panose="02040503050406030204" pitchFamily="18" charset="0"/>
                    </a:rPr>
                    <m:t>x</m:t>
                  </m:r>
                  <m:r>
                    <a:rPr xmlns:a="http://schemas.openxmlformats.org/drawingml/2006/main" sz="1750" i="1">
                      <a:solidFill>
                        <a:srgbClr val="000000"/>
                      </a:solidFill>
                      <a:latin typeface="Cambria Math" panose="02040503050406030204" pitchFamily="18" charset="0"/>
                    </a:rPr>
                    <m:t>=</m:t>
                  </m:r>
                  <m:r>
                    <a:rPr xmlns:a="http://schemas.openxmlformats.org/drawingml/2006/main" sz="1750" i="1">
                      <a:solidFill>
                        <a:srgbClr val="000000"/>
                      </a:solidFill>
                      <a:latin typeface="Cambria Math" panose="02040503050406030204" pitchFamily="18" charset="0"/>
                    </a:rPr>
                    <m:t>1</m:t>
                  </m:r>
                  <m:r>
                    <a:rPr xmlns:a="http://schemas.openxmlformats.org/drawingml/2006/main" sz="1750" i="1">
                      <a:solidFill>
                        <a:srgbClr val="000000"/>
                      </a:solidFill>
                      <a:latin typeface="Cambria Math" panose="02040503050406030204" pitchFamily="18" charset="0"/>
                    </a:rPr>
                    <m:t>→</m:t>
                  </m:r>
                  <m:r>
                    <a:rPr xmlns:a="http://schemas.openxmlformats.org/drawingml/2006/main" sz="1750" i="1">
                      <a:solidFill>
                        <a:srgbClr val="000000"/>
                      </a:solidFill>
                      <a:latin typeface="Cambria Math" panose="02040503050406030204" pitchFamily="18" charset="0"/>
                    </a:rPr>
                    <m:t>−</m:t>
                  </m:r>
                  <m:f>
                    <m:fPr>
                      <m:ctrlPr>
                        <a:rPr xmlns:a="http://schemas.openxmlformats.org/drawingml/2006/main" sz="1750" i="1">
                          <a:solidFill>
                            <a:srgbClr val="000000"/>
                          </a:solidFill>
                          <a:latin typeface="Cambria Math" panose="02040503050406030204" pitchFamily="18" charset="0"/>
                        </a:rPr>
                      </m:ctrlPr>
                      <m:type m:val="bar"/>
                    </m:fPr>
                    <m:num>
                      <m:r>
                        <a:rPr xmlns:a="http://schemas.openxmlformats.org/drawingml/2006/main" sz="1750" i="1">
                          <a:solidFill>
                            <a:srgbClr val="000000"/>
                          </a:solidFill>
                          <a:latin typeface="Cambria Math" panose="02040503050406030204" pitchFamily="18" charset="0"/>
                        </a:rPr>
                        <m:t>2857</m:t>
                      </m:r>
                      <m:func>
                        <m:funcPr>
                          <m:ctrlPr>
                            <a:rPr xmlns:a="http://schemas.openxmlformats.org/drawingml/2006/main" sz="1750" i="1">
                              <a:solidFill>
                                <a:srgbClr val="000000"/>
                              </a:solidFill>
                              <a:latin typeface="Cambria Math" panose="02040503050406030204" pitchFamily="18" charset="0"/>
                            </a:rPr>
                          </m:ctrlPr>
                        </m:funcPr>
                        <m:fName>
                          <m:r>
                            <a:rPr xmlns:a="http://schemas.openxmlformats.org/drawingml/2006/main" sz="1750" i="1">
                              <a:solidFill>
                                <a:srgbClr val="000000"/>
                              </a:solidFill>
                              <a:latin typeface="Cambria Math" panose="02040503050406030204" pitchFamily="18" charset="0"/>
                            </a:rPr>
                            <m:t>log</m:t>
                          </m:r>
                        </m:fName>
                        <m:e>
                          <m:d>
                            <m:dPr>
                              <m:ctrlPr>
                                <a:rPr xmlns:a="http://schemas.openxmlformats.org/drawingml/2006/main" sz="1750" i="1">
                                  <a:solidFill>
                                    <a:srgbClr val="000000"/>
                                  </a:solidFill>
                                  <a:latin typeface="Cambria Math" panose="02040503050406030204" pitchFamily="18" charset="0"/>
                                </a:rPr>
                              </m:ctrlPr>
                            </m:dPr>
                            <m:e>
                              <m:r>
                                <a:rPr xmlns:a="http://schemas.openxmlformats.org/drawingml/2006/main" sz="1750" i="1">
                                  <a:solidFill>
                                    <a:srgbClr val="000000"/>
                                  </a:solidFill>
                                  <a:latin typeface="Cambria Math" panose="02040503050406030204" pitchFamily="18" charset="0"/>
                                </a:rPr>
                                <m:t>342734007871</m:t>
                              </m:r>
                              <m:r>
                                <a:rPr xmlns:a="http://schemas.openxmlformats.org/drawingml/2006/main" sz="1750" i="1">
                                  <a:solidFill>
                                    <a:srgbClr val="000000"/>
                                  </a:solidFill>
                                  <a:latin typeface="Cambria Math" panose="02040503050406030204" pitchFamily="18" charset="0"/>
                                </a:rPr>
                                <m:t>−</m:t>
                              </m:r>
                              <m:r>
                                <a:rPr xmlns:a="http://schemas.openxmlformats.org/drawingml/2006/main" sz="1750" i="1">
                                  <a:solidFill>
                                    <a:srgbClr val="000000"/>
                                  </a:solidFill>
                                  <a:latin typeface="Cambria Math" panose="02040503050406030204" pitchFamily="18" charset="0"/>
                                </a:rPr>
                                <m:t>1.68</m:t>
                              </m:r>
                              <m:r>
                                <a:rPr xmlns:a="http://schemas.openxmlformats.org/drawingml/2006/main" sz="1750" i="1">
                                  <a:solidFill>
                                    <a:srgbClr val="000000"/>
                                  </a:solidFill>
                                  <a:latin typeface="Cambria Math" panose="02040503050406030204" pitchFamily="18" charset="0"/>
                                </a:rPr>
                                <m:t>×</m:t>
                              </m:r>
                              <m:sSup>
                                <m:e>
                                  <m:r>
                                    <a:rPr xmlns:a="http://schemas.openxmlformats.org/drawingml/2006/main" sz="1750" i="1">
                                      <a:solidFill>
                                        <a:srgbClr val="000000"/>
                                      </a:solidFill>
                                      <a:latin typeface="Cambria Math" panose="02040503050406030204" pitchFamily="18" charset="0"/>
                                    </a:rPr>
                                    <m:t>10</m:t>
                                  </m:r>
                                </m:e>
                                <m:sup>
                                  <m:r>
                                    <a:rPr xmlns:a="http://schemas.openxmlformats.org/drawingml/2006/main" sz="1750" i="1">
                                      <a:solidFill>
                                        <a:srgbClr val="000000"/>
                                      </a:solidFill>
                                      <a:latin typeface="Cambria Math" panose="02040503050406030204" pitchFamily="18" charset="0"/>
                                    </a:rPr>
                                    <m:t>11</m:t>
                                  </m:r>
                                </m:sup>
                              </m:sSup>
                              <m:r>
                                <a:rPr xmlns:a="http://schemas.openxmlformats.org/drawingml/2006/main" sz="1750" i="1">
                                  <a:solidFill>
                                    <a:srgbClr val="000000"/>
                                  </a:solidFill>
                                  <a:latin typeface="Cambria Math" panose="02040503050406030204" pitchFamily="18" charset="0"/>
                                </a:rPr>
                                <m:t>x</m:t>
                              </m:r>
                            </m:e>
                          </m:d>
                        </m:e>
                      </m:func>
                      <m:r>
                        <a:rPr xmlns:a="http://schemas.openxmlformats.org/drawingml/2006/main" sz="1750" i="1">
                          <a:solidFill>
                            <a:srgbClr val="000000"/>
                          </a:solidFill>
                          <a:latin typeface="Cambria Math" panose="02040503050406030204" pitchFamily="18" charset="0"/>
                        </a:rPr>
                        <m:t>−</m:t>
                      </m:r>
                      <m:r>
                        <a:rPr xmlns:a="http://schemas.openxmlformats.org/drawingml/2006/main" sz="1750" i="1">
                          <a:solidFill>
                            <a:srgbClr val="000000"/>
                          </a:solidFill>
                          <a:latin typeface="Cambria Math" panose="02040503050406030204" pitchFamily="18" charset="0"/>
                        </a:rPr>
                        <m:t>2857</m:t>
                      </m:r>
                      <m:func>
                        <m:funcPr>
                          <m:ctrlPr>
                            <a:rPr xmlns:a="http://schemas.openxmlformats.org/drawingml/2006/main" sz="1750" i="1">
                              <a:solidFill>
                                <a:srgbClr val="000000"/>
                              </a:solidFill>
                              <a:latin typeface="Cambria Math" panose="02040503050406030204" pitchFamily="18" charset="0"/>
                            </a:rPr>
                          </m:ctrlPr>
                        </m:funcPr>
                        <m:fName>
                          <m:r>
                            <a:rPr xmlns:a="http://schemas.openxmlformats.org/drawingml/2006/main" sz="1750" i="1">
                              <a:solidFill>
                                <a:srgbClr val="000000"/>
                              </a:solidFill>
                              <a:latin typeface="Cambria Math" panose="02040503050406030204" pitchFamily="18" charset="0"/>
                            </a:rPr>
                            <m:t>log</m:t>
                          </m:r>
                        </m:fName>
                        <m:e>
                          <m:r>
                            <a:rPr xmlns:a="http://schemas.openxmlformats.org/drawingml/2006/main" sz="1750" i="1">
                              <a:solidFill>
                                <a:srgbClr val="000000"/>
                              </a:solidFill>
                              <a:latin typeface="Cambria Math" panose="02040503050406030204" pitchFamily="18" charset="0"/>
                            </a:rPr>
                            <m:t>2857</m:t>
                          </m:r>
                        </m:e>
                      </m:func>
                      <m:r>
                        <a:rPr xmlns:a="http://schemas.openxmlformats.org/drawingml/2006/main" sz="1750" i="1">
                          <a:solidFill>
                            <a:srgbClr val="000000"/>
                          </a:solidFill>
                          <a:latin typeface="Cambria Math" panose="02040503050406030204" pitchFamily="18" charset="0"/>
                        </a:rPr>
                        <m:t>−</m:t>
                      </m:r>
                      <m:r>
                        <a:rPr xmlns:a="http://schemas.openxmlformats.org/drawingml/2006/main" sz="1750" i="1">
                          <a:solidFill>
                            <a:srgbClr val="000000"/>
                          </a:solidFill>
                          <a:latin typeface="Cambria Math" panose="02040503050406030204" pitchFamily="18" charset="0"/>
                        </a:rPr>
                        <m:t>8571</m:t>
                      </m:r>
                      <m:func>
                        <m:funcPr>
                          <m:ctrlPr>
                            <a:rPr xmlns:a="http://schemas.openxmlformats.org/drawingml/2006/main" sz="1750" i="1">
                              <a:solidFill>
                                <a:srgbClr val="000000"/>
                              </a:solidFill>
                              <a:latin typeface="Cambria Math" panose="02040503050406030204" pitchFamily="18" charset="0"/>
                            </a:rPr>
                          </m:ctrlPr>
                        </m:funcPr>
                        <m:fName>
                          <m:r>
                            <a:rPr xmlns:a="http://schemas.openxmlformats.org/drawingml/2006/main" sz="1750" i="1">
                              <a:solidFill>
                                <a:srgbClr val="000000"/>
                              </a:solidFill>
                              <a:latin typeface="Cambria Math" panose="02040503050406030204" pitchFamily="18" charset="0"/>
                            </a:rPr>
                            <m:t>log</m:t>
                          </m:r>
                        </m:fName>
                        <m:e>
                          <m:r>
                            <a:rPr xmlns:a="http://schemas.openxmlformats.org/drawingml/2006/main" sz="1750" i="1">
                              <a:solidFill>
                                <a:srgbClr val="000000"/>
                              </a:solidFill>
                              <a:latin typeface="Cambria Math" panose="02040503050406030204" pitchFamily="18" charset="0"/>
                            </a:rPr>
                            <m:t>5</m:t>
                          </m:r>
                        </m:e>
                      </m:func>
                      <m:r>
                        <a:rPr xmlns:a="http://schemas.openxmlformats.org/drawingml/2006/main" sz="1750" i="1">
                          <a:solidFill>
                            <a:srgbClr val="000000"/>
                          </a:solidFill>
                          <a:latin typeface="Cambria Math" panose="02040503050406030204" pitchFamily="18" charset="0"/>
                        </a:rPr>
                        <m:t>−</m:t>
                      </m:r>
                      <m:r>
                        <a:rPr xmlns:a="http://schemas.openxmlformats.org/drawingml/2006/main" sz="1750" i="1">
                          <a:solidFill>
                            <a:srgbClr val="000000"/>
                          </a:solidFill>
                          <a:latin typeface="Cambria Math" panose="02040503050406030204" pitchFamily="18" charset="0"/>
                        </a:rPr>
                        <m:t>5714</m:t>
                      </m:r>
                      <m:func>
                        <m:funcPr>
                          <m:ctrlPr>
                            <a:rPr xmlns:a="http://schemas.openxmlformats.org/drawingml/2006/main" sz="1750" i="1">
                              <a:solidFill>
                                <a:srgbClr val="000000"/>
                              </a:solidFill>
                              <a:latin typeface="Cambria Math" panose="02040503050406030204" pitchFamily="18" charset="0"/>
                            </a:rPr>
                          </m:ctrlPr>
                        </m:funcPr>
                        <m:fName>
                          <m:r>
                            <a:rPr xmlns:a="http://schemas.openxmlformats.org/drawingml/2006/main" sz="1750" i="1">
                              <a:solidFill>
                                <a:srgbClr val="000000"/>
                              </a:solidFill>
                              <a:latin typeface="Cambria Math" panose="02040503050406030204" pitchFamily="18" charset="0"/>
                            </a:rPr>
                            <m:t>log</m:t>
                          </m:r>
                        </m:fName>
                        <m:e>
                          <m:r>
                            <a:rPr xmlns:a="http://schemas.openxmlformats.org/drawingml/2006/main" sz="1750" i="1">
                              <a:solidFill>
                                <a:srgbClr val="000000"/>
                              </a:solidFill>
                              <a:latin typeface="Cambria Math" panose="02040503050406030204" pitchFamily="18" charset="0"/>
                            </a:rPr>
                            <m:t>2</m:t>
                          </m:r>
                        </m:e>
                      </m:func>
                    </m:num>
                    <m:den>
                      <m:r>
                        <a:rPr xmlns:a="http://schemas.openxmlformats.org/drawingml/2006/main" sz="1750" i="1">
                          <a:solidFill>
                            <a:srgbClr val="000000"/>
                          </a:solidFill>
                          <a:latin typeface="Cambria Math" panose="02040503050406030204" pitchFamily="18" charset="0"/>
                        </a:rPr>
                        <m:t>3.36</m:t>
                      </m:r>
                      <m:r>
                        <a:rPr xmlns:a="http://schemas.openxmlformats.org/drawingml/2006/main" sz="1750" i="1">
                          <a:solidFill>
                            <a:srgbClr val="000000"/>
                          </a:solidFill>
                          <a:latin typeface="Cambria Math" panose="02040503050406030204" pitchFamily="18" charset="0"/>
                        </a:rPr>
                        <m:t>×</m:t>
                      </m:r>
                      <m:sSup>
                        <m:e>
                          <m:r>
                            <a:rPr xmlns:a="http://schemas.openxmlformats.org/drawingml/2006/main" sz="1750" i="1">
                              <a:solidFill>
                                <a:srgbClr val="000000"/>
                              </a:solidFill>
                              <a:latin typeface="Cambria Math" panose="02040503050406030204" pitchFamily="18" charset="0"/>
                            </a:rPr>
                            <m:t>10</m:t>
                          </m:r>
                        </m:e>
                        <m:sup>
                          <m:r>
                            <a:rPr xmlns:a="http://schemas.openxmlformats.org/drawingml/2006/main" sz="1750" i="1">
                              <a:solidFill>
                                <a:srgbClr val="000000"/>
                              </a:solidFill>
                              <a:latin typeface="Cambria Math" panose="02040503050406030204" pitchFamily="18" charset="0"/>
                            </a:rPr>
                            <m:t>8</m:t>
                          </m:r>
                        </m:sup>
                      </m:sSup>
                    </m:den>
                  </m:f>
                  <m:r>
                    <a:rPr xmlns:a="http://schemas.openxmlformats.org/drawingml/2006/main" sz="1750" i="1">
                      <a:solidFill>
                        <a:srgbClr val="000000"/>
                      </a:solidFill>
                      <a:latin typeface="Cambria Math" panose="02040503050406030204" pitchFamily="18" charset="0"/>
                    </a:rPr>
                    <m:t>=</m:t>
                  </m:r>
                  <m:r>
                    <a:rPr xmlns:a="http://schemas.openxmlformats.org/drawingml/2006/main" sz="1750" i="1">
                      <a:solidFill>
                        <a:srgbClr val="000000"/>
                      </a:solidFill>
                      <a:latin typeface="Cambria Math" panose="02040503050406030204" pitchFamily="18" charset="0"/>
                    </a:rPr>
                    <m:t>196.667</m:t>
                  </m:r>
                  <m:r>
                    <a:rPr xmlns:a="http://schemas.openxmlformats.org/drawingml/2006/main" sz="1750" i="1">
                      <a:solidFill>
                        <a:srgbClr val="000000"/>
                      </a:solidFill>
                      <a:latin typeface="Cambria Math" panose="02040503050406030204" pitchFamily="18" charset="0"/>
                    </a:rPr>
                    <m:t>→</m:t>
                  </m:r>
                  <m:sSub>
                    <m:e>
                      <m:r>
                        <a:rPr xmlns:a="http://schemas.openxmlformats.org/drawingml/2006/main" sz="1750" i="1">
                          <a:solidFill>
                            <a:srgbClr val="000000"/>
                          </a:solidFill>
                          <a:latin typeface="Cambria Math" panose="02040503050406030204" pitchFamily="18" charset="0"/>
                        </a:rPr>
                        <m:t>v</m:t>
                      </m:r>
                    </m:e>
                    <m:sub>
                      <m:r>
                        <a:rPr xmlns:a="http://schemas.openxmlformats.org/drawingml/2006/main" sz="1750" i="1">
                          <a:solidFill>
                            <a:srgbClr val="000000"/>
                          </a:solidFill>
                          <a:latin typeface="Cambria Math" panose="02040503050406030204" pitchFamily="18" charset="0"/>
                        </a:rPr>
                        <m:t>p</m:t>
                      </m:r>
                    </m:sub>
                  </m:sSub>
                  <m:r>
                    <a:rPr xmlns:a="http://schemas.openxmlformats.org/drawingml/2006/main" sz="1750" i="1">
                      <a:solidFill>
                        <a:srgbClr val="000000"/>
                      </a:solidFill>
                      <a:latin typeface="Cambria Math" panose="02040503050406030204" pitchFamily="18" charset="0"/>
                    </a:rPr>
                    <m:t>=</m:t>
                  </m:r>
                  <m:r>
                    <a:rPr xmlns:a="http://schemas.openxmlformats.org/drawingml/2006/main" sz="1750" i="1">
                      <a:solidFill>
                        <a:srgbClr val="000000"/>
                      </a:solidFill>
                      <a:latin typeface="Cambria Math" panose="02040503050406030204" pitchFamily="18" charset="0"/>
                    </a:rPr>
                    <m:t>2.04007</m:t>
                  </m:r>
                  <m:r>
                    <a:rPr xmlns:a="http://schemas.openxmlformats.org/drawingml/2006/main" sz="1750" i="1">
                      <a:solidFill>
                        <a:srgbClr val="000000"/>
                      </a:solidFill>
                      <a:latin typeface="Cambria Math" panose="02040503050406030204" pitchFamily="18" charset="0"/>
                    </a:rPr>
                    <m:t>≈</m:t>
                  </m:r>
                  <m:r>
                    <a:rPr xmlns:a="http://schemas.openxmlformats.org/drawingml/2006/main" sz="1750" i="1">
                      <a:solidFill>
                        <a:srgbClr val="000000"/>
                      </a:solidFill>
                      <a:latin typeface="Cambria Math" panose="02040503050406030204" pitchFamily="18" charset="0"/>
                    </a:rPr>
                    <m:t>2.04</m:t>
                  </m:r>
                  <m:r>
                    <m:rPr>
                      <m:nor/>
                    </m:rPr>
                    <a:rPr xmlns:a="http://schemas.openxmlformats.org/drawingml/2006/main" sz="1750" i="1">
                      <a:solidFill>
                        <a:srgbClr val="000000"/>
                      </a:solidFill>
                      <a:latin typeface="Cambria Math" panose="02040503050406030204" pitchFamily="18" charset="0"/>
                    </a:rPr>
                    <m:t>m/s</m:t>
                  </m:r>
                </m:oMath>
              </m:oMathPara>
            </a14:m>
            <a:endParaRPr>
              <a:uFill>
                <a:solidFill>
                  <a:srgbClr val="000000"/>
                </a:solidFill>
              </a:uFill>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2000" i="1">
                      <a:solidFill>
                        <a:srgbClr val="000000"/>
                      </a:solidFill>
                      <a:latin typeface="Cambria Math" panose="02040503050406030204" pitchFamily="18" charset="0"/>
                    </a:rPr>
                    <m:t>x</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5</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f>
                    <m:fPr>
                      <m:ctrlPr>
                        <a:rPr xmlns:a="http://schemas.openxmlformats.org/drawingml/2006/main" sz="2000" i="1">
                          <a:solidFill>
                            <a:srgbClr val="000000"/>
                          </a:solidFill>
                          <a:latin typeface="Cambria Math" panose="02040503050406030204" pitchFamily="18" charset="0"/>
                        </a:rPr>
                      </m:ctrlPr>
                      <m:type m:val="bar"/>
                    </m:fPr>
                    <m:num>
                      <m:r>
                        <a:rPr xmlns:a="http://schemas.openxmlformats.org/drawingml/2006/main" sz="2000" i="1">
                          <a:solidFill>
                            <a:srgbClr val="000000"/>
                          </a:solidFill>
                          <a:latin typeface="Cambria Math" panose="02040503050406030204" pitchFamily="18" charset="0"/>
                        </a:rPr>
                        <m:t>83</m:t>
                      </m:r>
                      <m:func>
                        <m:funcPr>
                          <m:ctrlPr>
                            <a:rPr xmlns:a="http://schemas.openxmlformats.org/drawingml/2006/main" sz="2000" i="1">
                              <a:solidFill>
                                <a:srgbClr val="000000"/>
                              </a:solidFill>
                              <a:latin typeface="Cambria Math" panose="02040503050406030204" pitchFamily="18" charset="0"/>
                            </a:rPr>
                          </m:ctrlPr>
                        </m:funcPr>
                        <m:fName>
                          <m:r>
                            <a:rPr xmlns:a="http://schemas.openxmlformats.org/drawingml/2006/main" sz="2000" i="1">
                              <a:solidFill>
                                <a:srgbClr val="000000"/>
                              </a:solidFill>
                              <a:latin typeface="Cambria Math" panose="02040503050406030204" pitchFamily="18" charset="0"/>
                            </a:rPr>
                            <m:t>log</m:t>
                          </m:r>
                        </m:fName>
                        <m:e>
                          <m:d>
                            <m:dPr>
                              <m:ctrlPr>
                                <a:rPr xmlns:a="http://schemas.openxmlformats.org/drawingml/2006/main" sz="2000" i="1">
                                  <a:solidFill>
                                    <a:srgbClr val="000000"/>
                                  </a:solidFill>
                                  <a:latin typeface="Cambria Math" panose="02040503050406030204" pitchFamily="18" charset="0"/>
                                </a:rPr>
                              </m:ctrlPr>
                            </m:dPr>
                            <m:e>
                              <m:r>
                                <a:rPr xmlns:a="http://schemas.openxmlformats.org/drawingml/2006/main" sz="2000" i="1">
                                  <a:solidFill>
                                    <a:srgbClr val="000000"/>
                                  </a:solidFill>
                                  <a:latin typeface="Cambria Math" panose="02040503050406030204" pitchFamily="18" charset="0"/>
                                </a:rPr>
                                <m:t>857206949</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4.2</m:t>
                              </m:r>
                              <m:r>
                                <a:rPr xmlns:a="http://schemas.openxmlformats.org/drawingml/2006/main" sz="2000" i="1">
                                  <a:solidFill>
                                    <a:srgbClr val="000000"/>
                                  </a:solidFill>
                                  <a:latin typeface="Cambria Math" panose="02040503050406030204" pitchFamily="18" charset="0"/>
                                </a:rPr>
                                <m:t>×</m:t>
                              </m:r>
                              <m:sSup>
                                <m:e>
                                  <m:r>
                                    <a:rPr xmlns:a="http://schemas.openxmlformats.org/drawingml/2006/main" sz="2000" i="1">
                                      <a:solidFill>
                                        <a:srgbClr val="000000"/>
                                      </a:solidFill>
                                      <a:latin typeface="Cambria Math" panose="02040503050406030204" pitchFamily="18" charset="0"/>
                                    </a:rPr>
                                    <m:t>10</m:t>
                                  </m:r>
                                </m:e>
                                <m:sup>
                                  <m:r>
                                    <a:rPr xmlns:a="http://schemas.openxmlformats.org/drawingml/2006/main" sz="2000" i="1">
                                      <a:solidFill>
                                        <a:srgbClr val="000000"/>
                                      </a:solidFill>
                                      <a:latin typeface="Cambria Math" panose="02040503050406030204" pitchFamily="18" charset="0"/>
                                    </a:rPr>
                                    <m:t>8</m:t>
                                  </m:r>
                                </m:sup>
                              </m:sSup>
                            </m:e>
                          </m:d>
                        </m:e>
                      </m:func>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83</m:t>
                      </m:r>
                      <m:func>
                        <m:funcPr>
                          <m:ctrlPr>
                            <a:rPr xmlns:a="http://schemas.openxmlformats.org/drawingml/2006/main" sz="2000" i="1">
                              <a:solidFill>
                                <a:srgbClr val="000000"/>
                              </a:solidFill>
                              <a:latin typeface="Cambria Math" panose="02040503050406030204" pitchFamily="18" charset="0"/>
                            </a:rPr>
                          </m:ctrlPr>
                        </m:funcPr>
                        <m:fName>
                          <m:r>
                            <a:rPr xmlns:a="http://schemas.openxmlformats.org/drawingml/2006/main" sz="2000" i="1">
                              <a:solidFill>
                                <a:srgbClr val="000000"/>
                              </a:solidFill>
                              <a:latin typeface="Cambria Math" panose="02040503050406030204" pitchFamily="18" charset="0"/>
                            </a:rPr>
                            <m:t>log</m:t>
                          </m:r>
                        </m:fName>
                        <m:e>
                          <m:r>
                            <a:rPr xmlns:a="http://schemas.openxmlformats.org/drawingml/2006/main" sz="2000" i="1">
                              <a:solidFill>
                                <a:srgbClr val="000000"/>
                              </a:solidFill>
                              <a:latin typeface="Cambria Math" panose="02040503050406030204" pitchFamily="18" charset="0"/>
                            </a:rPr>
                            <m:t>83</m:t>
                          </m:r>
                        </m:e>
                      </m:func>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249</m:t>
                      </m:r>
                      <m:func>
                        <m:funcPr>
                          <m:ctrlPr>
                            <a:rPr xmlns:a="http://schemas.openxmlformats.org/drawingml/2006/main" sz="2000" i="1">
                              <a:solidFill>
                                <a:srgbClr val="000000"/>
                              </a:solidFill>
                              <a:latin typeface="Cambria Math" panose="02040503050406030204" pitchFamily="18" charset="0"/>
                            </a:rPr>
                          </m:ctrlPr>
                        </m:funcPr>
                        <m:fName>
                          <m:r>
                            <a:rPr xmlns:a="http://schemas.openxmlformats.org/drawingml/2006/main" sz="2000" i="1">
                              <a:solidFill>
                                <a:srgbClr val="000000"/>
                              </a:solidFill>
                              <a:latin typeface="Cambria Math" panose="02040503050406030204" pitchFamily="18" charset="0"/>
                            </a:rPr>
                            <m:t>log</m:t>
                          </m:r>
                        </m:fName>
                        <m:e>
                          <m:r>
                            <a:rPr xmlns:a="http://schemas.openxmlformats.org/drawingml/2006/main" sz="2000" i="1">
                              <a:solidFill>
                                <a:srgbClr val="000000"/>
                              </a:solidFill>
                              <a:latin typeface="Cambria Math" panose="02040503050406030204" pitchFamily="18" charset="0"/>
                            </a:rPr>
                            <m:t>5</m:t>
                          </m:r>
                        </m:e>
                      </m:func>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166</m:t>
                      </m:r>
                      <m:func>
                        <m:funcPr>
                          <m:ctrlPr>
                            <a:rPr xmlns:a="http://schemas.openxmlformats.org/drawingml/2006/main" sz="2000" i="1">
                              <a:solidFill>
                                <a:srgbClr val="000000"/>
                              </a:solidFill>
                              <a:latin typeface="Cambria Math" panose="02040503050406030204" pitchFamily="18" charset="0"/>
                            </a:rPr>
                          </m:ctrlPr>
                        </m:funcPr>
                        <m:fName>
                          <m:r>
                            <a:rPr xmlns:a="http://schemas.openxmlformats.org/drawingml/2006/main" sz="2000" i="1">
                              <a:solidFill>
                                <a:srgbClr val="000000"/>
                              </a:solidFill>
                              <a:latin typeface="Cambria Math" panose="02040503050406030204" pitchFamily="18" charset="0"/>
                            </a:rPr>
                            <m:t>log</m:t>
                          </m:r>
                        </m:fName>
                        <m:e>
                          <m:r>
                            <a:rPr xmlns:a="http://schemas.openxmlformats.org/drawingml/2006/main" sz="2000" i="1">
                              <a:solidFill>
                                <a:srgbClr val="000000"/>
                              </a:solidFill>
                              <a:latin typeface="Cambria Math" panose="02040503050406030204" pitchFamily="18" charset="0"/>
                            </a:rPr>
                            <m:t>2</m:t>
                          </m:r>
                        </m:e>
                      </m:func>
                    </m:num>
                    <m:den>
                      <m:r>
                        <a:rPr xmlns:a="http://schemas.openxmlformats.org/drawingml/2006/main" sz="2000" i="1">
                          <a:solidFill>
                            <a:srgbClr val="000000"/>
                          </a:solidFill>
                          <a:latin typeface="Cambria Math" panose="02040503050406030204" pitchFamily="18" charset="0"/>
                        </a:rPr>
                        <m:t>840000</m:t>
                      </m:r>
                    </m:den>
                  </m:f>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196.667</m:t>
                  </m:r>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v</m:t>
                      </m:r>
                    </m:e>
                    <m:sub>
                      <m:r>
                        <a:rPr xmlns:a="http://schemas.openxmlformats.org/drawingml/2006/main" sz="2000" i="1">
                          <a:solidFill>
                            <a:srgbClr val="000000"/>
                          </a:solidFill>
                          <a:latin typeface="Cambria Math" panose="02040503050406030204" pitchFamily="18" charset="0"/>
                        </a:rPr>
                        <m:t>p</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2.04087</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2.04</m:t>
                  </m:r>
                  <m:r>
                    <m:rPr>
                      <m:nor/>
                    </m:rPr>
                    <a:rPr xmlns:a="http://schemas.openxmlformats.org/drawingml/2006/main" sz="2000" i="1">
                      <a:solidFill>
                        <a:srgbClr val="000000"/>
                      </a:solidFill>
                      <a:latin typeface="Cambria Math" panose="02040503050406030204" pitchFamily="18" charset="0"/>
                    </a:rPr>
                    <m:t>m/s</m:t>
                  </m:r>
                </m:oMath>
              </m:oMathPara>
            </a14:m>
            <a:endParaRPr>
              <a:uFill>
                <a:solidFill>
                  <a:srgbClr val="000000"/>
                </a:solidFill>
              </a:uFill>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1800" i="1">
                      <a:solidFill>
                        <a:srgbClr val="000000"/>
                      </a:solidFill>
                      <a:latin typeface="Cambria Math" panose="02040503050406030204" pitchFamily="18" charset="0"/>
                    </a:rPr>
                    <m:t>x</m:t>
                  </m:r>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10</m:t>
                  </m:r>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m:t>
                  </m:r>
                  <m:f>
                    <m:fPr>
                      <m:ctrlPr>
                        <a:rPr xmlns:a="http://schemas.openxmlformats.org/drawingml/2006/main" sz="1800" i="1">
                          <a:solidFill>
                            <a:srgbClr val="000000"/>
                          </a:solidFill>
                          <a:latin typeface="Cambria Math" panose="02040503050406030204" pitchFamily="18" charset="0"/>
                        </a:rPr>
                      </m:ctrlPr>
                      <m:type m:val="bar"/>
                    </m:fPr>
                    <m:num>
                      <m:r>
                        <a:rPr xmlns:a="http://schemas.openxmlformats.org/drawingml/2006/main" sz="1800" i="1">
                          <a:solidFill>
                            <a:srgbClr val="000000"/>
                          </a:solidFill>
                          <a:latin typeface="Cambria Math" panose="02040503050406030204" pitchFamily="18" charset="0"/>
                        </a:rPr>
                        <m:t>541</m:t>
                      </m:r>
                      <m:func>
                        <m:funcPr>
                          <m:ctrlPr>
                            <a:rPr xmlns:a="http://schemas.openxmlformats.org/drawingml/2006/main" sz="1800" i="1">
                              <a:solidFill>
                                <a:srgbClr val="000000"/>
                              </a:solidFill>
                              <a:latin typeface="Cambria Math" panose="02040503050406030204" pitchFamily="18" charset="0"/>
                            </a:rPr>
                          </m:ctrlPr>
                        </m:funcPr>
                        <m:fName>
                          <m:r>
                            <a:rPr xmlns:a="http://schemas.openxmlformats.org/drawingml/2006/main" sz="1800" i="1">
                              <a:solidFill>
                                <a:srgbClr val="000000"/>
                              </a:solidFill>
                              <a:latin typeface="Cambria Math" panose="02040503050406030204" pitchFamily="18" charset="0"/>
                            </a:rPr>
                            <m:t>log</m:t>
                          </m:r>
                        </m:fName>
                        <m:e>
                          <m:d>
                            <m:dPr>
                              <m:ctrlPr>
                                <a:rPr xmlns:a="http://schemas.openxmlformats.org/drawingml/2006/main" sz="1800" i="1">
                                  <a:solidFill>
                                    <a:srgbClr val="000000"/>
                                  </a:solidFill>
                                  <a:latin typeface="Cambria Math" panose="02040503050406030204" pitchFamily="18" charset="0"/>
                                </a:rPr>
                              </m:ctrlPr>
                            </m:dPr>
                            <m:e>
                              <m:r>
                                <a:rPr xmlns:a="http://schemas.openxmlformats.org/drawingml/2006/main" sz="1800" i="1">
                                  <a:solidFill>
                                    <a:srgbClr val="000000"/>
                                  </a:solidFill>
                                  <a:latin typeface="Cambria Math" panose="02040503050406030204" pitchFamily="18" charset="0"/>
                                </a:rPr>
                                <m:t>171362652523</m:t>
                              </m:r>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8.4</m:t>
                              </m:r>
                              <m:r>
                                <a:rPr xmlns:a="http://schemas.openxmlformats.org/drawingml/2006/main" sz="1800" i="1">
                                  <a:solidFill>
                                    <a:srgbClr val="000000"/>
                                  </a:solidFill>
                                  <a:latin typeface="Cambria Math" panose="02040503050406030204" pitchFamily="18" charset="0"/>
                                </a:rPr>
                                <m:t>×</m:t>
                              </m:r>
                              <m:sSup>
                                <m:e>
                                  <m:r>
                                    <a:rPr xmlns:a="http://schemas.openxmlformats.org/drawingml/2006/main" sz="1800" i="1">
                                      <a:solidFill>
                                        <a:srgbClr val="000000"/>
                                      </a:solidFill>
                                      <a:latin typeface="Cambria Math" panose="02040503050406030204" pitchFamily="18" charset="0"/>
                                    </a:rPr>
                                    <m:t>10</m:t>
                                  </m:r>
                                </m:e>
                                <m:sup>
                                  <m:r>
                                    <a:rPr xmlns:a="http://schemas.openxmlformats.org/drawingml/2006/main" sz="1800" i="1">
                                      <a:solidFill>
                                        <a:srgbClr val="000000"/>
                                      </a:solidFill>
                                      <a:latin typeface="Cambria Math" panose="02040503050406030204" pitchFamily="18" charset="0"/>
                                    </a:rPr>
                                    <m:t>8</m:t>
                                  </m:r>
                                </m:sup>
                              </m:sSup>
                            </m:e>
                          </m:d>
                        </m:e>
                      </m:func>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541</m:t>
                      </m:r>
                      <m:func>
                        <m:funcPr>
                          <m:ctrlPr>
                            <a:rPr xmlns:a="http://schemas.openxmlformats.org/drawingml/2006/main" sz="1800" i="1">
                              <a:solidFill>
                                <a:srgbClr val="000000"/>
                              </a:solidFill>
                              <a:latin typeface="Cambria Math" panose="02040503050406030204" pitchFamily="18" charset="0"/>
                            </a:rPr>
                          </m:ctrlPr>
                        </m:funcPr>
                        <m:fName>
                          <m:r>
                            <a:rPr xmlns:a="http://schemas.openxmlformats.org/drawingml/2006/main" sz="1800" i="1">
                              <a:solidFill>
                                <a:srgbClr val="000000"/>
                              </a:solidFill>
                              <a:latin typeface="Cambria Math" panose="02040503050406030204" pitchFamily="18" charset="0"/>
                            </a:rPr>
                            <m:t>log</m:t>
                          </m:r>
                        </m:fName>
                        <m:e>
                          <m:r>
                            <a:rPr xmlns:a="http://schemas.openxmlformats.org/drawingml/2006/main" sz="1800" i="1">
                              <a:solidFill>
                                <a:srgbClr val="000000"/>
                              </a:solidFill>
                              <a:latin typeface="Cambria Math" panose="02040503050406030204" pitchFamily="18" charset="0"/>
                            </a:rPr>
                            <m:t>5</m:t>
                          </m:r>
                        </m:e>
                      </m:func>
                      <m:r>
                        <a:rPr xmlns:a="http://schemas.openxmlformats.org/drawingml/2006/main" sz="1800" i="1">
                          <a:solidFill>
                            <a:srgbClr val="000000"/>
                          </a:solidFill>
                          <a:latin typeface="Cambria Math" panose="02040503050406030204" pitchFamily="18" charset="0"/>
                        </a:rPr>
                        <m:t>41</m:t>
                      </m:r>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1623</m:t>
                      </m:r>
                      <m:func>
                        <m:funcPr>
                          <m:ctrlPr>
                            <a:rPr xmlns:a="http://schemas.openxmlformats.org/drawingml/2006/main" sz="1800" i="1">
                              <a:solidFill>
                                <a:srgbClr val="000000"/>
                              </a:solidFill>
                              <a:latin typeface="Cambria Math" panose="02040503050406030204" pitchFamily="18" charset="0"/>
                            </a:rPr>
                          </m:ctrlPr>
                        </m:funcPr>
                        <m:fName>
                          <m:r>
                            <a:rPr xmlns:a="http://schemas.openxmlformats.org/drawingml/2006/main" sz="1800" i="1">
                              <a:solidFill>
                                <a:srgbClr val="000000"/>
                              </a:solidFill>
                              <a:latin typeface="Cambria Math" panose="02040503050406030204" pitchFamily="18" charset="0"/>
                            </a:rPr>
                            <m:t>log</m:t>
                          </m:r>
                        </m:fName>
                        <m:e>
                          <m:r>
                            <a:rPr xmlns:a="http://schemas.openxmlformats.org/drawingml/2006/main" sz="1800" i="1">
                              <a:solidFill>
                                <a:srgbClr val="000000"/>
                              </a:solidFill>
                              <a:latin typeface="Cambria Math" panose="02040503050406030204" pitchFamily="18" charset="0"/>
                            </a:rPr>
                            <m:t>5</m:t>
                          </m:r>
                        </m:e>
                      </m:func>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1082</m:t>
                      </m:r>
                      <m:func>
                        <m:funcPr>
                          <m:ctrlPr>
                            <a:rPr xmlns:a="http://schemas.openxmlformats.org/drawingml/2006/main" sz="1800" i="1">
                              <a:solidFill>
                                <a:srgbClr val="000000"/>
                              </a:solidFill>
                              <a:latin typeface="Cambria Math" panose="02040503050406030204" pitchFamily="18" charset="0"/>
                            </a:rPr>
                          </m:ctrlPr>
                        </m:funcPr>
                        <m:fName>
                          <m:r>
                            <a:rPr xmlns:a="http://schemas.openxmlformats.org/drawingml/2006/main" sz="1800" i="1">
                              <a:solidFill>
                                <a:srgbClr val="000000"/>
                              </a:solidFill>
                              <a:latin typeface="Cambria Math" panose="02040503050406030204" pitchFamily="18" charset="0"/>
                            </a:rPr>
                            <m:t>log</m:t>
                          </m:r>
                        </m:fName>
                        <m:e>
                          <m:r>
                            <a:rPr xmlns:a="http://schemas.openxmlformats.org/drawingml/2006/main" sz="1800" i="1">
                              <a:solidFill>
                                <a:srgbClr val="000000"/>
                              </a:solidFill>
                              <a:latin typeface="Cambria Math" panose="02040503050406030204" pitchFamily="18" charset="0"/>
                            </a:rPr>
                            <m:t>2</m:t>
                          </m:r>
                        </m:e>
                      </m:func>
                    </m:num>
                    <m:den>
                      <m:r>
                        <a:rPr xmlns:a="http://schemas.openxmlformats.org/drawingml/2006/main" sz="1800" i="1">
                          <a:solidFill>
                            <a:srgbClr val="000000"/>
                          </a:solidFill>
                          <a:latin typeface="Cambria Math" panose="02040503050406030204" pitchFamily="18" charset="0"/>
                        </a:rPr>
                        <m:t>1680000</m:t>
                      </m:r>
                    </m:den>
                  </m:f>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196.667</m:t>
                  </m:r>
                  <m:r>
                    <a:rPr xmlns:a="http://schemas.openxmlformats.org/drawingml/2006/main" sz="1800" i="1">
                      <a:solidFill>
                        <a:srgbClr val="000000"/>
                      </a:solidFill>
                      <a:latin typeface="Cambria Math" panose="02040503050406030204" pitchFamily="18" charset="0"/>
                    </a:rPr>
                    <m:t>→</m:t>
                  </m:r>
                  <m:sSub>
                    <m:e>
                      <m:r>
                        <a:rPr xmlns:a="http://schemas.openxmlformats.org/drawingml/2006/main" sz="1800" i="1">
                          <a:solidFill>
                            <a:srgbClr val="000000"/>
                          </a:solidFill>
                          <a:latin typeface="Cambria Math" panose="02040503050406030204" pitchFamily="18" charset="0"/>
                        </a:rPr>
                        <m:t>v</m:t>
                      </m:r>
                    </m:e>
                    <m:sub>
                      <m:r>
                        <a:rPr xmlns:a="http://schemas.openxmlformats.org/drawingml/2006/main" sz="1800" i="1">
                          <a:solidFill>
                            <a:srgbClr val="000000"/>
                          </a:solidFill>
                          <a:latin typeface="Cambria Math" panose="02040503050406030204" pitchFamily="18" charset="0"/>
                        </a:rPr>
                        <m:t>p</m:t>
                      </m:r>
                    </m:sub>
                  </m:sSub>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2.04003</m:t>
                  </m:r>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2.04</m:t>
                  </m:r>
                  <m:r>
                    <m:rPr>
                      <m:nor/>
                    </m:rPr>
                    <a:rPr xmlns:a="http://schemas.openxmlformats.org/drawingml/2006/main" sz="1800" i="1">
                      <a:solidFill>
                        <a:srgbClr val="000000"/>
                      </a:solidFill>
                      <a:latin typeface="Cambria Math" panose="02040503050406030204" pitchFamily="18" charset="0"/>
                    </a:rPr>
                    <m:t>m/s</m:t>
                  </m:r>
                </m:oMath>
              </m:oMathPara>
            </a14:m>
            <a:endParaRPr>
              <a:uFill>
                <a:solidFill>
                  <a:srgbClr val="000000"/>
                </a:solidFill>
              </a:uFill>
              <a:latin typeface="Times New Roman"/>
              <a:ea typeface="Times New Roman"/>
              <a:cs typeface="Times New Roman"/>
              <a:sym typeface="Times New Roman"/>
            </a:endParaRPr>
          </a:p>
          <a:p>
            <a:pPr algn="ctr">
              <a:defRPr sz="2000"/>
            </a:pPr>
            <a14:m>
              <m:oMathPara>
                <m:oMathParaPr>
                  <m:jc m:val="center"/>
                </m:oMathParaPr>
                <m:oMath>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50</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43</m:t>
                      </m:r>
                      <m:func>
                        <m:funcPr>
                          <m:ctrlPr>
                            <a:rPr xmlns:a="http://schemas.openxmlformats.org/drawingml/2006/main" sz="2050" i="1">
                              <a:solidFill>
                                <a:srgbClr val="000000"/>
                              </a:solidFill>
                              <a:latin typeface="Cambria Math" panose="02040503050406030204" pitchFamily="18" charset="0"/>
                            </a:rPr>
                          </m:ctrlPr>
                        </m:funcPr>
                        <m:fName>
                          <m:r>
                            <a:rPr xmlns:a="http://schemas.openxmlformats.org/drawingml/2006/main" sz="2050" i="1">
                              <a:solidFill>
                                <a:srgbClr val="000000"/>
                              </a:solidFill>
                              <a:latin typeface="Cambria Math" panose="02040503050406030204" pitchFamily="18" charset="0"/>
                            </a:rPr>
                            <m:t>log</m:t>
                          </m:r>
                        </m:fName>
                        <m:e>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5922829</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28</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7</m:t>
                                  </m:r>
                                </m:sup>
                              </m:sSup>
                            </m:e>
                          </m:d>
                        </m:e>
                      </m:func>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43</m:t>
                      </m:r>
                      <m:func>
                        <m:funcPr>
                          <m:ctrlPr>
                            <a:rPr xmlns:a="http://schemas.openxmlformats.org/drawingml/2006/main" sz="2050" i="1">
                              <a:solidFill>
                                <a:srgbClr val="000000"/>
                              </a:solidFill>
                              <a:latin typeface="Cambria Math" panose="02040503050406030204" pitchFamily="18" charset="0"/>
                            </a:rPr>
                          </m:ctrlPr>
                        </m:funcPr>
                        <m:fName>
                          <m:r>
                            <a:rPr xmlns:a="http://schemas.openxmlformats.org/drawingml/2006/main" sz="2050" i="1">
                              <a:solidFill>
                                <a:srgbClr val="000000"/>
                              </a:solidFill>
                              <a:latin typeface="Cambria Math" panose="02040503050406030204" pitchFamily="18" charset="0"/>
                            </a:rPr>
                            <m:t>log</m:t>
                          </m:r>
                        </m:fName>
                        <m:e>
                          <m:r>
                            <a:rPr xmlns:a="http://schemas.openxmlformats.org/drawingml/2006/main" sz="2050" i="1">
                              <a:solidFill>
                                <a:srgbClr val="000000"/>
                              </a:solidFill>
                              <a:latin typeface="Cambria Math" panose="02040503050406030204" pitchFamily="18" charset="0"/>
                            </a:rPr>
                            <m:t>43</m:t>
                          </m:r>
                        </m:e>
                      </m:func>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129</m:t>
                      </m:r>
                      <m:func>
                        <m:funcPr>
                          <m:ctrlPr>
                            <a:rPr xmlns:a="http://schemas.openxmlformats.org/drawingml/2006/main" sz="2050" i="1">
                              <a:solidFill>
                                <a:srgbClr val="000000"/>
                              </a:solidFill>
                              <a:latin typeface="Cambria Math" panose="02040503050406030204" pitchFamily="18" charset="0"/>
                            </a:rPr>
                          </m:ctrlPr>
                        </m:funcPr>
                        <m:fName>
                          <m:r>
                            <a:rPr xmlns:a="http://schemas.openxmlformats.org/drawingml/2006/main" sz="2050" i="1">
                              <a:solidFill>
                                <a:srgbClr val="000000"/>
                              </a:solidFill>
                              <a:latin typeface="Cambria Math" panose="02040503050406030204" pitchFamily="18" charset="0"/>
                            </a:rPr>
                            <m:t>log</m:t>
                          </m:r>
                        </m:fName>
                        <m:e>
                          <m:r>
                            <a:rPr xmlns:a="http://schemas.openxmlformats.org/drawingml/2006/main" sz="2050" i="1">
                              <a:solidFill>
                                <a:srgbClr val="000000"/>
                              </a:solidFill>
                              <a:latin typeface="Cambria Math" panose="02040503050406030204" pitchFamily="18" charset="0"/>
                            </a:rPr>
                            <m:t>5</m:t>
                          </m:r>
                        </m:e>
                      </m:func>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86</m:t>
                      </m:r>
                      <m:func>
                        <m:funcPr>
                          <m:ctrlPr>
                            <a:rPr xmlns:a="http://schemas.openxmlformats.org/drawingml/2006/main" sz="2050" i="1">
                              <a:solidFill>
                                <a:srgbClr val="000000"/>
                              </a:solidFill>
                              <a:latin typeface="Cambria Math" panose="02040503050406030204" pitchFamily="18" charset="0"/>
                            </a:rPr>
                          </m:ctrlPr>
                        </m:funcPr>
                        <m:fName>
                          <m:r>
                            <a:rPr xmlns:a="http://schemas.openxmlformats.org/drawingml/2006/main" sz="2050" i="1">
                              <a:solidFill>
                                <a:srgbClr val="000000"/>
                              </a:solidFill>
                              <a:latin typeface="Cambria Math" panose="02040503050406030204" pitchFamily="18" charset="0"/>
                            </a:rPr>
                            <m:t>log</m:t>
                          </m:r>
                        </m:fName>
                        <m:e>
                          <m:r>
                            <a:rPr xmlns:a="http://schemas.openxmlformats.org/drawingml/2006/main" sz="2050" i="1">
                              <a:solidFill>
                                <a:srgbClr val="000000"/>
                              </a:solidFill>
                              <a:latin typeface="Cambria Math" panose="02040503050406030204" pitchFamily="18" charset="0"/>
                            </a:rPr>
                            <m:t>2</m:t>
                          </m:r>
                        </m:e>
                      </m:func>
                    </m:num>
                    <m:den>
                      <m:r>
                        <a:rPr xmlns:a="http://schemas.openxmlformats.org/drawingml/2006/main" sz="2050" i="1">
                          <a:solidFill>
                            <a:srgbClr val="000000"/>
                          </a:solidFill>
                          <a:latin typeface="Cambria Math" panose="02040503050406030204" pitchFamily="18" charset="0"/>
                        </a:rPr>
                        <m:t>5600</m:t>
                      </m:r>
                    </m:den>
                  </m:f>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196.667</m:t>
                  </m:r>
                  <m:r>
                    <a:rPr xmlns:a="http://schemas.openxmlformats.org/drawingml/2006/main" sz="2050" i="1">
                      <a:solidFill>
                        <a:srgbClr val="000000"/>
                      </a:solidFill>
                      <a:latin typeface="Cambria Math" panose="02040503050406030204" pitchFamily="18" charset="0"/>
                    </a:rPr>
                    <m:t>→</m:t>
                  </m:r>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p</m:t>
                      </m:r>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4.45362</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4.45</m:t>
                  </m:r>
                  <m:r>
                    <m:rPr>
                      <m:nor/>
                    </m:rPr>
                    <a:rPr xmlns:a="http://schemas.openxmlformats.org/drawingml/2006/main" sz="2050" i="1">
                      <a:solidFill>
                        <a:srgbClr val="000000"/>
                      </a:solidFill>
                      <a:latin typeface="Cambria Math" panose="02040503050406030204" pitchFamily="18" charset="0"/>
                    </a:rPr>
                    <m:t>m/s</m:t>
                  </m:r>
                </m:oMath>
              </m:oMathPara>
            </a14:m>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72"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373"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374"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375" name="文本框 8"/>
          <p:cNvSpPr txBox="1"/>
          <p:nvPr/>
        </p:nvSpPr>
        <p:spPr>
          <a:xfrm>
            <a:off x="290318" y="1152259"/>
            <a:ext cx="6582537" cy="7642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Velocity of Pathogen-Containing Mucosalivary Droplets after Entering the Respiratory Airway </a:t>
            </a:r>
          </a:p>
        </p:txBody>
      </p:sp>
      <p:sp>
        <p:nvSpPr>
          <p:cNvPr id="376" name=",…"/>
          <p:cNvSpPr txBox="1"/>
          <p:nvPr/>
        </p:nvSpPr>
        <p:spPr>
          <a:xfrm>
            <a:off x="4895007" y="2865364"/>
            <a:ext cx="2401986" cy="1127272"/>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2000"/>
            </a:pPr>
            <a14:m>
              <m:oMath>
                <m:r>
                  <a:rPr xmlns:a="http://schemas.openxmlformats.org/drawingml/2006/main" sz="2050" i="1">
                    <a:solidFill>
                      <a:srgbClr val="000000"/>
                    </a:solidFill>
                    <a:latin typeface="Cambria Math" panose="02040503050406030204" pitchFamily="18" charset="0"/>
                  </a:rPr>
                  <m:t>τ</m:t>
                </m:r>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ρ</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2</m:t>
                        </m:r>
                      </m:sup>
                    </m:sSup>
                  </m:num>
                  <m:den>
                    <m:r>
                      <a:rPr xmlns:a="http://schemas.openxmlformats.org/drawingml/2006/main" sz="2050" i="1">
                        <a:solidFill>
                          <a:srgbClr val="000000"/>
                        </a:solidFill>
                        <a:latin typeface="Cambria Math" panose="02040503050406030204" pitchFamily="18" charset="0"/>
                      </a:rPr>
                      <m:t>18</m:t>
                    </m:r>
                    <m:r>
                      <a:rPr xmlns:a="http://schemas.openxmlformats.org/drawingml/2006/main" sz="2050" i="1">
                        <a:solidFill>
                          <a:srgbClr val="000000"/>
                        </a:solidFill>
                        <a:latin typeface="Cambria Math" panose="02040503050406030204" pitchFamily="18" charset="0"/>
                      </a:rPr>
                      <m:t>η</m:t>
                    </m:r>
                  </m:den>
                </m:f>
              </m:oMath>
            </a14:m>
            <a:r>
              <a:rPr>
                <a:latin typeface="Times New Roman"/>
                <a:ea typeface="Times New Roman"/>
                <a:cs typeface="Times New Roman"/>
                <a:sym typeface="Times New Roman"/>
              </a:rPr>
              <a:t>, </a:t>
            </a:r>
            <a14:m>
              <m:oMath>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c</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0.02</m:t>
                </m:r>
                <m:r>
                  <m:rPr>
                    <m:nor/>
                  </m:rPr>
                  <a:rPr xmlns:a="http://schemas.openxmlformats.org/drawingml/2006/main" sz="2050" i="1">
                    <a:solidFill>
                      <a:srgbClr val="000000"/>
                    </a:solidFill>
                    <a:latin typeface="Cambria Math" panose="02040503050406030204" pitchFamily="18" charset="0"/>
                  </a:rPr>
                  <m:t>m</m:t>
                </m:r>
              </m:oMath>
            </a14:m>
            <a:endParaRPr>
              <a:latin typeface="Times New Roman"/>
              <a:ea typeface="Times New Roman"/>
              <a:cs typeface="Times New Roman"/>
              <a:sym typeface="Times New Roman"/>
            </a:endParaRPr>
          </a:p>
          <a:p>
            <a:pPr algn="ctr">
              <a:defRPr sz="2000"/>
            </a:pPr>
            <a14:m>
              <m:oMath>
                <m:sSub>
                  <m:e>
                    <m:r>
                      <a:rPr xmlns:a="http://schemas.openxmlformats.org/drawingml/2006/main" sz="1700" i="1">
                        <a:solidFill>
                          <a:srgbClr val="000000"/>
                        </a:solidFill>
                        <a:latin typeface="Cambria Math" panose="02040503050406030204" pitchFamily="18" charset="0"/>
                      </a:rPr>
                      <m:t>μ</m:t>
                    </m:r>
                  </m:e>
                  <m:sub>
                    <m:r>
                      <a:rPr xmlns:a="http://schemas.openxmlformats.org/drawingml/2006/main" sz="1700" i="1">
                        <a:solidFill>
                          <a:srgbClr val="000000"/>
                        </a:solidFill>
                        <a:latin typeface="Cambria Math" panose="02040503050406030204" pitchFamily="18" charset="0"/>
                      </a:rPr>
                      <m:t>f</m:t>
                    </m:r>
                  </m:sub>
                </m:sSub>
              </m:oMath>
            </a14:m>
            <a:r>
              <a:rPr>
                <a:uFill>
                  <a:solidFill>
                    <a:srgbClr val="000000"/>
                  </a:solidFill>
                </a:uFill>
                <a:latin typeface="Times New Roman"/>
                <a:ea typeface="Times New Roman"/>
                <a:cs typeface="Times New Roman"/>
                <a:sym typeface="Times New Roman"/>
              </a:rPr>
              <a:t> = </a:t>
            </a:r>
            <a14:m>
              <m:oMath>
                <m:sSub>
                  <m:e>
                    <m:r>
                      <a:rPr xmlns:a="http://schemas.openxmlformats.org/drawingml/2006/main" sz="2150" i="1">
                        <a:solidFill>
                          <a:srgbClr val="000000"/>
                        </a:solidFill>
                        <a:latin typeface="Cambria Math" panose="02040503050406030204" pitchFamily="18" charset="0"/>
                      </a:rPr>
                      <m:t>v</m:t>
                    </m:r>
                  </m:e>
                  <m:sub>
                    <m:r>
                      <a:rPr xmlns:a="http://schemas.openxmlformats.org/drawingml/2006/main" sz="2150" i="1">
                        <a:solidFill>
                          <a:srgbClr val="000000"/>
                        </a:solidFill>
                        <a:latin typeface="Cambria Math" panose="02040503050406030204" pitchFamily="18" charset="0"/>
                      </a:rPr>
                      <m:t>a</m:t>
                    </m:r>
                  </m:sub>
                </m:sSub>
              </m:oMath>
            </a14:m>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78"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379"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380"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381" name="文本框 8"/>
          <p:cNvSpPr txBox="1"/>
          <p:nvPr/>
        </p:nvSpPr>
        <p:spPr>
          <a:xfrm>
            <a:off x="290318" y="1152259"/>
            <a:ext cx="6582537"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Computational</a:t>
            </a:r>
          </a:p>
        </p:txBody>
      </p:sp>
      <p:sp>
        <p:nvSpPr>
          <p:cNvPr id="382" name="文本"/>
          <p:cNvSpPr txBox="1"/>
          <p:nvPr/>
        </p:nvSpPr>
        <p:spPr>
          <a:xfrm>
            <a:off x="5291587" y="1650863"/>
            <a:ext cx="1608826" cy="43897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sz="2000"/>
            </a:lvl1pPr>
          </a:lstStyle>
          <a:p>
            <a:pPr/>
            <a14:m>
              <m:oMathPara>
                <m:oMathParaPr>
                  <m:jc m:val="center"/>
                </m:oMathParaPr>
                <m:oMath>
                  <m:sSub>
                    <m:e>
                      <m:r>
                        <a:rPr xmlns:a="http://schemas.openxmlformats.org/drawingml/2006/main" sz="2050" i="1">
                          <a:solidFill>
                            <a:srgbClr val="000000"/>
                          </a:solidFill>
                          <a:latin typeface="Cambria Math" panose="02040503050406030204" pitchFamily="18" charset="0"/>
                        </a:rPr>
                        <m:t>μ</m:t>
                      </m:r>
                    </m:e>
                    <m:sub>
                      <m:r>
                        <a:rPr xmlns:a="http://schemas.openxmlformats.org/drawingml/2006/main" sz="2050" i="1">
                          <a:solidFill>
                            <a:srgbClr val="000000"/>
                          </a:solidFill>
                          <a:latin typeface="Cambria Math" panose="02040503050406030204" pitchFamily="18" charset="0"/>
                        </a:rPr>
                        <m:t>f</m:t>
                      </m:r>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4.386</m:t>
                  </m:r>
                  <m:r>
                    <m:rPr>
                      <m:nor/>
                    </m:rPr>
                    <a:rPr xmlns:a="http://schemas.openxmlformats.org/drawingml/2006/main" sz="2050" i="1">
                      <a:solidFill>
                        <a:srgbClr val="000000"/>
                      </a:solidFill>
                      <a:latin typeface="Cambria Math" panose="02040503050406030204" pitchFamily="18" charset="0"/>
                    </a:rPr>
                    <m:t>m/s</m:t>
                  </m:r>
                </m:oMath>
              </m:oMathPara>
            </a14:m>
          </a:p>
        </p:txBody>
      </p:sp>
      <p:sp>
        <p:nvSpPr>
          <p:cNvPr id="383" name="文本"/>
          <p:cNvSpPr txBox="1"/>
          <p:nvPr/>
        </p:nvSpPr>
        <p:spPr>
          <a:xfrm>
            <a:off x="1959946" y="2873910"/>
            <a:ext cx="8272108" cy="303021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defRPr sz="2000">
                <a:latin typeface="Times New Roman"/>
                <a:ea typeface="Times New Roman"/>
                <a:cs typeface="Times New Roman"/>
                <a:sym typeface="Times New Roman"/>
              </a:defRPr>
            </a:pPr>
            <a14:m>
              <m:oMathPara>
                <m:oMathParaPr>
                  <m:jc m:val="center"/>
                </m:oMathParaPr>
                <m:oMath>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μ</m:t>
                  </m:r>
                  <m:r>
                    <m:rPr>
                      <m:nor/>
                    </m:rPr>
                    <a:rPr xmlns:a="http://schemas.openxmlformats.org/drawingml/2006/main" sz="2050" i="1">
                      <a:solidFill>
                        <a:srgbClr val="000000"/>
                      </a:solidFill>
                      <a:latin typeface="Cambria Math" panose="02040503050406030204" pitchFamily="18" charset="0"/>
                    </a:rPr>
                    <m:t>m→</m:t>
                  </m:r>
                  <m:r>
                    <a:rPr xmlns:a="http://schemas.openxmlformats.org/drawingml/2006/main" sz="2050" i="1">
                      <a:solidFill>
                        <a:srgbClr val="000000"/>
                      </a:solidFill>
                      <a:latin typeface="Cambria Math" panose="02040503050406030204" pitchFamily="18" charset="0"/>
                    </a:rPr>
                    <m:t>S</m:t>
                  </m:r>
                  <m:r>
                    <a:rPr xmlns:a="http://schemas.openxmlformats.org/drawingml/2006/main" sz="2050" i="1">
                      <a:solidFill>
                        <a:srgbClr val="000000"/>
                      </a:solidFill>
                      <a:latin typeface="Cambria Math" panose="02040503050406030204" pitchFamily="18" charset="0"/>
                    </a:rPr>
                    <m:t>t</m:t>
                  </m:r>
                  <m:r>
                    <a:rPr xmlns:a="http://schemas.openxmlformats.org/drawingml/2006/main" sz="2050" i="1">
                      <a:solidFill>
                        <a:srgbClr val="000000"/>
                      </a:solidFill>
                      <a:latin typeface="Cambria Math" panose="02040503050406030204" pitchFamily="18" charset="0"/>
                    </a:rPr>
                    <m:t>k</m:t>
                  </m:r>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ρ</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2</m:t>
                          </m:r>
                        </m:sup>
                      </m:sSup>
                      <m:sSub>
                        <m:e>
                          <m:r>
                            <a:rPr xmlns:a="http://schemas.openxmlformats.org/drawingml/2006/main" sz="2050" i="1">
                              <a:solidFill>
                                <a:srgbClr val="000000"/>
                              </a:solidFill>
                              <a:latin typeface="Cambria Math" panose="02040503050406030204" pitchFamily="18" charset="0"/>
                            </a:rPr>
                            <m:t>μ</m:t>
                          </m:r>
                        </m:e>
                        <m:sub>
                          <m:r>
                            <a:rPr xmlns:a="http://schemas.openxmlformats.org/drawingml/2006/main" sz="2050" i="1">
                              <a:solidFill>
                                <a:srgbClr val="000000"/>
                              </a:solidFill>
                              <a:latin typeface="Cambria Math" panose="02040503050406030204" pitchFamily="18" charset="0"/>
                            </a:rPr>
                            <m:t>f</m:t>
                          </m:r>
                        </m:sub>
                      </m:sSub>
                    </m:num>
                    <m:den>
                      <m:r>
                        <a:rPr xmlns:a="http://schemas.openxmlformats.org/drawingml/2006/main" sz="2050" i="1">
                          <a:solidFill>
                            <a:srgbClr val="000000"/>
                          </a:solidFill>
                          <a:latin typeface="Cambria Math" panose="02040503050406030204" pitchFamily="18" charset="0"/>
                        </a:rPr>
                        <m:t>18</m:t>
                      </m:r>
                      <m:r>
                        <a:rPr xmlns:a="http://schemas.openxmlformats.org/drawingml/2006/main" sz="2050" i="1">
                          <a:solidFill>
                            <a:srgbClr val="000000"/>
                          </a:solidFill>
                          <a:latin typeface="Cambria Math" panose="02040503050406030204" pitchFamily="18" charset="0"/>
                        </a:rPr>
                        <m:t>η</m:t>
                      </m:r>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c</m:t>
                      </m:r>
                    </m:den>
                  </m:f>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0.000652</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&lt;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m:t>
                  </m:r>
                </m:oMath>
              </m:oMathPara>
            </a14:m>
            <a:endParaRPr>
              <a:uFill>
                <a:solidFill>
                  <a:srgbClr val="000000"/>
                </a:solidFill>
              </a:uFill>
            </a:endParaRPr>
          </a:p>
          <a:p>
            <a:pPr algn="ctr">
              <a:defRPr sz="2000">
                <a:latin typeface="Times New Roman"/>
                <a:ea typeface="Times New Roman"/>
                <a:cs typeface="Times New Roman"/>
                <a:sym typeface="Times New Roman"/>
              </a:defRPr>
            </a:pPr>
            <a14:m>
              <m:oMathPara>
                <m:oMathParaPr>
                  <m:jc m:val="center"/>
                </m:oMathParaPr>
                <m:oMath>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5</m:t>
                  </m:r>
                  <m:r>
                    <m:rPr>
                      <m:sty m:val="p"/>
                    </m:rPr>
                    <a:rPr xmlns:a="http://schemas.openxmlformats.org/drawingml/2006/main" sz="2050" i="1">
                      <a:solidFill>
                        <a:srgbClr val="000000"/>
                      </a:solidFill>
                      <a:latin typeface="Cambria Math" panose="02040503050406030204" pitchFamily="18" charset="0"/>
                    </a:rPr>
                    <m:t>μ</m:t>
                  </m:r>
                  <m:r>
                    <m:rPr>
                      <m:sty m:val="p"/>
                    </m:rPr>
                    <a:rPr xmlns:a="http://schemas.openxmlformats.org/drawingml/2006/main" sz="2050" i="1">
                      <a:solidFill>
                        <a:srgbClr val="000000"/>
                      </a:solidFill>
                      <a:latin typeface="Cambria Math" panose="02040503050406030204" pitchFamily="18" charset="0"/>
                    </a:rPr>
                    <m:t>m</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S</m:t>
                  </m:r>
                  <m:r>
                    <a:rPr xmlns:a="http://schemas.openxmlformats.org/drawingml/2006/main" sz="2050" i="1">
                      <a:solidFill>
                        <a:srgbClr val="000000"/>
                      </a:solidFill>
                      <a:latin typeface="Cambria Math" panose="02040503050406030204" pitchFamily="18" charset="0"/>
                    </a:rPr>
                    <m:t>t</m:t>
                  </m:r>
                  <m:r>
                    <a:rPr xmlns:a="http://schemas.openxmlformats.org/drawingml/2006/main" sz="2050" i="1">
                      <a:solidFill>
                        <a:srgbClr val="000000"/>
                      </a:solidFill>
                      <a:latin typeface="Cambria Math" panose="02040503050406030204" pitchFamily="18" charset="0"/>
                    </a:rPr>
                    <m:t>k</m:t>
                  </m:r>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m:rPr>
                          <m:sty m:val="p"/>
                        </m:rPr>
                        <a:rPr xmlns:a="http://schemas.openxmlformats.org/drawingml/2006/main" sz="2050" i="1">
                          <a:solidFill>
                            <a:srgbClr val="000000"/>
                          </a:solidFill>
                          <a:latin typeface="Cambria Math" panose="02040503050406030204" pitchFamily="18" charset="0"/>
                        </a:rPr>
                        <m:t>ρ</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2</m:t>
                          </m:r>
                        </m:sup>
                      </m:sSup>
                      <m:sSub>
                        <m:e>
                          <m:r>
                            <m:rPr>
                              <m:sty m:val="p"/>
                            </m:rPr>
                            <a:rPr xmlns:a="http://schemas.openxmlformats.org/drawingml/2006/main" sz="2050" i="1">
                              <a:solidFill>
                                <a:srgbClr val="000000"/>
                              </a:solidFill>
                              <a:latin typeface="Cambria Math" panose="02040503050406030204" pitchFamily="18" charset="0"/>
                            </a:rPr>
                            <m:t>μ</m:t>
                          </m:r>
                        </m:e>
                        <m:sub>
                          <m:r>
                            <a:rPr xmlns:a="http://schemas.openxmlformats.org/drawingml/2006/main" sz="2050" i="1">
                              <a:solidFill>
                                <a:srgbClr val="000000"/>
                              </a:solidFill>
                              <a:latin typeface="Cambria Math" panose="02040503050406030204" pitchFamily="18" charset="0"/>
                            </a:rPr>
                            <m:t>f</m:t>
                          </m:r>
                        </m:sub>
                      </m:sSub>
                    </m:num>
                    <m:den>
                      <m:r>
                        <a:rPr xmlns:a="http://schemas.openxmlformats.org/drawingml/2006/main" sz="2050" i="1">
                          <a:solidFill>
                            <a:srgbClr val="000000"/>
                          </a:solidFill>
                          <a:latin typeface="Cambria Math" panose="02040503050406030204" pitchFamily="18" charset="0"/>
                        </a:rPr>
                        <m:t>18</m:t>
                      </m:r>
                      <m:r>
                        <m:rPr>
                          <m:sty m:val="p"/>
                        </m:rPr>
                        <a:rPr xmlns:a="http://schemas.openxmlformats.org/drawingml/2006/main" sz="2050" i="1">
                          <a:solidFill>
                            <a:srgbClr val="000000"/>
                          </a:solidFill>
                          <a:latin typeface="Cambria Math" panose="02040503050406030204" pitchFamily="18" charset="0"/>
                        </a:rPr>
                        <m:t>η</m:t>
                      </m:r>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c</m:t>
                      </m:r>
                    </m:den>
                  </m:f>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0.0163</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&lt;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m:t>
                  </m:r>
                </m:oMath>
              </m:oMathPara>
            </a14:m>
            <a:endParaRPr>
              <a:uFill>
                <a:solidFill>
                  <a:srgbClr val="000000"/>
                </a:solidFill>
              </a:uFill>
            </a:endParaRPr>
          </a:p>
          <a:p>
            <a:pPr algn="ctr">
              <a:defRPr sz="2000">
                <a:latin typeface="Times New Roman"/>
                <a:ea typeface="Times New Roman"/>
                <a:cs typeface="Times New Roman"/>
                <a:sym typeface="Times New Roman"/>
              </a:defRPr>
            </a:pPr>
            <a14:m>
              <m:oMathPara>
                <m:oMathParaPr>
                  <m:jc m:val="center"/>
                </m:oMathParaPr>
                <m:oMath>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10</m:t>
                  </m:r>
                  <m:r>
                    <m:rPr>
                      <m:sty m:val="p"/>
                    </m:rPr>
                    <a:rPr xmlns:a="http://schemas.openxmlformats.org/drawingml/2006/main" sz="2050" i="1">
                      <a:solidFill>
                        <a:srgbClr val="000000"/>
                      </a:solidFill>
                      <a:latin typeface="Cambria Math" panose="02040503050406030204" pitchFamily="18" charset="0"/>
                    </a:rPr>
                    <m:t>μ</m:t>
                  </m:r>
                  <m:r>
                    <m:rPr>
                      <m:sty m:val="p"/>
                    </m:rPr>
                    <a:rPr xmlns:a="http://schemas.openxmlformats.org/drawingml/2006/main" sz="2050" i="1">
                      <a:solidFill>
                        <a:srgbClr val="000000"/>
                      </a:solidFill>
                      <a:latin typeface="Cambria Math" panose="02040503050406030204" pitchFamily="18" charset="0"/>
                    </a:rPr>
                    <m:t>m</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S</m:t>
                  </m:r>
                  <m:r>
                    <a:rPr xmlns:a="http://schemas.openxmlformats.org/drawingml/2006/main" sz="2050" i="1">
                      <a:solidFill>
                        <a:srgbClr val="000000"/>
                      </a:solidFill>
                      <a:latin typeface="Cambria Math" panose="02040503050406030204" pitchFamily="18" charset="0"/>
                    </a:rPr>
                    <m:t>t</m:t>
                  </m:r>
                  <m:r>
                    <a:rPr xmlns:a="http://schemas.openxmlformats.org/drawingml/2006/main" sz="2050" i="1">
                      <a:solidFill>
                        <a:srgbClr val="000000"/>
                      </a:solidFill>
                      <a:latin typeface="Cambria Math" panose="02040503050406030204" pitchFamily="18" charset="0"/>
                    </a:rPr>
                    <m:t>k</m:t>
                  </m:r>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m:rPr>
                          <m:sty m:val="p"/>
                        </m:rPr>
                        <a:rPr xmlns:a="http://schemas.openxmlformats.org/drawingml/2006/main" sz="2050" i="1">
                          <a:solidFill>
                            <a:srgbClr val="000000"/>
                          </a:solidFill>
                          <a:latin typeface="Cambria Math" panose="02040503050406030204" pitchFamily="18" charset="0"/>
                        </a:rPr>
                        <m:t>ρ</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2</m:t>
                          </m:r>
                        </m:sup>
                      </m:sSup>
                      <m:sSub>
                        <m:e>
                          <m:r>
                            <m:rPr>
                              <m:sty m:val="p"/>
                            </m:rPr>
                            <a:rPr xmlns:a="http://schemas.openxmlformats.org/drawingml/2006/main" sz="2050" i="1">
                              <a:solidFill>
                                <a:srgbClr val="000000"/>
                              </a:solidFill>
                              <a:latin typeface="Cambria Math" panose="02040503050406030204" pitchFamily="18" charset="0"/>
                            </a:rPr>
                            <m:t>μ</m:t>
                          </m:r>
                        </m:e>
                        <m:sub>
                          <m:r>
                            <a:rPr xmlns:a="http://schemas.openxmlformats.org/drawingml/2006/main" sz="2050" i="1">
                              <a:solidFill>
                                <a:srgbClr val="000000"/>
                              </a:solidFill>
                              <a:latin typeface="Cambria Math" panose="02040503050406030204" pitchFamily="18" charset="0"/>
                            </a:rPr>
                            <m:t>f</m:t>
                          </m:r>
                        </m:sub>
                      </m:sSub>
                    </m:num>
                    <m:den>
                      <m:r>
                        <a:rPr xmlns:a="http://schemas.openxmlformats.org/drawingml/2006/main" sz="2050" i="1">
                          <a:solidFill>
                            <a:srgbClr val="000000"/>
                          </a:solidFill>
                          <a:latin typeface="Cambria Math" panose="02040503050406030204" pitchFamily="18" charset="0"/>
                        </a:rPr>
                        <m:t>18</m:t>
                      </m:r>
                      <m:r>
                        <m:rPr>
                          <m:sty m:val="p"/>
                        </m:rPr>
                        <a:rPr xmlns:a="http://schemas.openxmlformats.org/drawingml/2006/main" sz="2050" i="1">
                          <a:solidFill>
                            <a:srgbClr val="000000"/>
                          </a:solidFill>
                          <a:latin typeface="Cambria Math" panose="02040503050406030204" pitchFamily="18" charset="0"/>
                        </a:rPr>
                        <m:t>η</m:t>
                      </m:r>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c</m:t>
                      </m:r>
                    </m:den>
                  </m:f>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0.0652</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&lt;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m:t>
                  </m:r>
                </m:oMath>
              </m:oMathPara>
            </a14:m>
            <a:endParaRPr>
              <a:uFill>
                <a:solidFill>
                  <a:srgbClr val="000000"/>
                </a:solidFill>
              </a:uFill>
            </a:endParaRPr>
          </a:p>
          <a:p>
            <a:pPr algn="ctr">
              <a:defRPr sz="2000">
                <a:latin typeface="Times New Roman"/>
                <a:ea typeface="Times New Roman"/>
                <a:cs typeface="Times New Roman"/>
                <a:sym typeface="Times New Roman"/>
              </a:defRPr>
            </a:pPr>
            <a14:m>
              <m:oMathPara>
                <m:oMathParaPr>
                  <m:jc m:val="center"/>
                </m:oMathParaPr>
                <m:oMath>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50</m:t>
                  </m:r>
                  <m:r>
                    <m:rPr>
                      <m:sty m:val="p"/>
                    </m:rPr>
                    <a:rPr xmlns:a="http://schemas.openxmlformats.org/drawingml/2006/main" sz="2050" i="1">
                      <a:solidFill>
                        <a:srgbClr val="000000"/>
                      </a:solidFill>
                      <a:latin typeface="Cambria Math" panose="02040503050406030204" pitchFamily="18" charset="0"/>
                    </a:rPr>
                    <m:t>μ</m:t>
                  </m:r>
                  <m:r>
                    <m:rPr>
                      <m:sty m:val="p"/>
                    </m:rPr>
                    <a:rPr xmlns:a="http://schemas.openxmlformats.org/drawingml/2006/main" sz="2050" i="1">
                      <a:solidFill>
                        <a:srgbClr val="000000"/>
                      </a:solidFill>
                      <a:latin typeface="Cambria Math" panose="02040503050406030204" pitchFamily="18" charset="0"/>
                    </a:rPr>
                    <m:t>m</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S</m:t>
                  </m:r>
                  <m:r>
                    <a:rPr xmlns:a="http://schemas.openxmlformats.org/drawingml/2006/main" sz="2050" i="1">
                      <a:solidFill>
                        <a:srgbClr val="000000"/>
                      </a:solidFill>
                      <a:latin typeface="Cambria Math" panose="02040503050406030204" pitchFamily="18" charset="0"/>
                    </a:rPr>
                    <m:t>t</m:t>
                  </m:r>
                  <m:r>
                    <a:rPr xmlns:a="http://schemas.openxmlformats.org/drawingml/2006/main" sz="2050" i="1">
                      <a:solidFill>
                        <a:srgbClr val="000000"/>
                      </a:solidFill>
                      <a:latin typeface="Cambria Math" panose="02040503050406030204" pitchFamily="18" charset="0"/>
                    </a:rPr>
                    <m:t>k</m:t>
                  </m:r>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m:rPr>
                          <m:sty m:val="p"/>
                        </m:rPr>
                        <a:rPr xmlns:a="http://schemas.openxmlformats.org/drawingml/2006/main" sz="2050" i="1">
                          <a:solidFill>
                            <a:srgbClr val="000000"/>
                          </a:solidFill>
                          <a:latin typeface="Cambria Math" panose="02040503050406030204" pitchFamily="18" charset="0"/>
                        </a:rPr>
                        <m:t>ρ</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2</m:t>
                          </m:r>
                        </m:sup>
                      </m:sSup>
                      <m:sSub>
                        <m:e>
                          <m:r>
                            <m:rPr>
                              <m:sty m:val="p"/>
                            </m:rPr>
                            <a:rPr xmlns:a="http://schemas.openxmlformats.org/drawingml/2006/main" sz="2050" i="1">
                              <a:solidFill>
                                <a:srgbClr val="000000"/>
                              </a:solidFill>
                              <a:latin typeface="Cambria Math" panose="02040503050406030204" pitchFamily="18" charset="0"/>
                            </a:rPr>
                            <m:t>μ</m:t>
                          </m:r>
                        </m:e>
                        <m:sub>
                          <m:r>
                            <a:rPr xmlns:a="http://schemas.openxmlformats.org/drawingml/2006/main" sz="2050" i="1">
                              <a:solidFill>
                                <a:srgbClr val="000000"/>
                              </a:solidFill>
                              <a:latin typeface="Cambria Math" panose="02040503050406030204" pitchFamily="18" charset="0"/>
                            </a:rPr>
                            <m:t>f</m:t>
                          </m:r>
                        </m:sub>
                      </m:sSub>
                    </m:num>
                    <m:den>
                      <m:r>
                        <a:rPr xmlns:a="http://schemas.openxmlformats.org/drawingml/2006/main" sz="2050" i="1">
                          <a:solidFill>
                            <a:srgbClr val="000000"/>
                          </a:solidFill>
                          <a:latin typeface="Cambria Math" panose="02040503050406030204" pitchFamily="18" charset="0"/>
                        </a:rPr>
                        <m:t>18</m:t>
                      </m:r>
                      <m:r>
                        <m:rPr>
                          <m:sty m:val="p"/>
                        </m:rPr>
                        <a:rPr xmlns:a="http://schemas.openxmlformats.org/drawingml/2006/main" sz="2050" i="1">
                          <a:solidFill>
                            <a:srgbClr val="000000"/>
                          </a:solidFill>
                          <a:latin typeface="Cambria Math" panose="02040503050406030204" pitchFamily="18" charset="0"/>
                        </a:rPr>
                        <m:t>η</m:t>
                      </m:r>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c</m:t>
                      </m:r>
                    </m:den>
                  </m:f>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1.63</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&gt;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m:t>
                  </m:r>
                </m:oMath>
              </m:oMathPara>
            </a14:m>
          </a:p>
        </p:txBody>
      </p:sp>
      <p:sp>
        <p:nvSpPr>
          <p:cNvPr id="384" name="线条"/>
          <p:cNvSpPr/>
          <p:nvPr/>
        </p:nvSpPr>
        <p:spPr>
          <a:xfrm>
            <a:off x="6095999" y="2271180"/>
            <a:ext cx="1" cy="421393"/>
          </a:xfrm>
          <a:prstGeom prst="line">
            <a:avLst/>
          </a:prstGeom>
          <a:ln w="12700">
            <a:solidFill>
              <a:schemeClr val="accent1"/>
            </a:solidFill>
            <a:miter/>
            <a:tailEnd type="triangle"/>
          </a:ln>
        </p:spPr>
        <p:txBody>
          <a:bodyPr lIns="45719" rIns="45719"/>
          <a:lstStyle/>
          <a:p>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14"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115" name="virus_195890"/>
          <p:cNvSpPr/>
          <p:nvPr/>
        </p:nvSpPr>
        <p:spPr>
          <a:xfrm>
            <a:off x="220534" y="574384"/>
            <a:ext cx="609687" cy="6096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459"/>
                </a:moveTo>
                <a:cubicBezTo>
                  <a:pt x="0" y="1101"/>
                  <a:pt x="1101" y="0"/>
                  <a:pt x="2459" y="0"/>
                </a:cubicBezTo>
                <a:lnTo>
                  <a:pt x="19141" y="0"/>
                </a:lnTo>
                <a:cubicBezTo>
                  <a:pt x="20499" y="0"/>
                  <a:pt x="21600" y="1101"/>
                  <a:pt x="21600" y="2459"/>
                </a:cubicBezTo>
                <a:lnTo>
                  <a:pt x="21600" y="19141"/>
                </a:lnTo>
                <a:cubicBezTo>
                  <a:pt x="21600" y="20499"/>
                  <a:pt x="20499" y="21600"/>
                  <a:pt x="19141" y="21600"/>
                </a:cubicBezTo>
                <a:lnTo>
                  <a:pt x="2459" y="21600"/>
                </a:lnTo>
                <a:cubicBezTo>
                  <a:pt x="1101" y="21600"/>
                  <a:pt x="0" y="20499"/>
                  <a:pt x="0" y="19141"/>
                </a:cubicBezTo>
                <a:lnTo>
                  <a:pt x="0" y="2459"/>
                </a:lnTo>
                <a:close/>
                <a:moveTo>
                  <a:pt x="1964" y="2459"/>
                </a:moveTo>
                <a:lnTo>
                  <a:pt x="1964" y="19141"/>
                </a:lnTo>
                <a:cubicBezTo>
                  <a:pt x="1964" y="19415"/>
                  <a:pt x="2185" y="19636"/>
                  <a:pt x="2459" y="19636"/>
                </a:cubicBezTo>
                <a:lnTo>
                  <a:pt x="19141" y="19636"/>
                </a:lnTo>
                <a:cubicBezTo>
                  <a:pt x="19415" y="19636"/>
                  <a:pt x="19636" y="19415"/>
                  <a:pt x="19636" y="19141"/>
                </a:cubicBezTo>
                <a:lnTo>
                  <a:pt x="19636" y="2459"/>
                </a:lnTo>
                <a:cubicBezTo>
                  <a:pt x="19636" y="2185"/>
                  <a:pt x="19415" y="1964"/>
                  <a:pt x="19141" y="1964"/>
                </a:cubicBezTo>
                <a:lnTo>
                  <a:pt x="2459" y="1964"/>
                </a:lnTo>
                <a:cubicBezTo>
                  <a:pt x="2185" y="1964"/>
                  <a:pt x="1964" y="2185"/>
                  <a:pt x="1964" y="2459"/>
                </a:cubicBezTo>
                <a:close/>
                <a:moveTo>
                  <a:pt x="4909" y="13745"/>
                </a:moveTo>
                <a:cubicBezTo>
                  <a:pt x="4909" y="13202"/>
                  <a:pt x="5349" y="12764"/>
                  <a:pt x="5891" y="12764"/>
                </a:cubicBezTo>
                <a:cubicBezTo>
                  <a:pt x="6434" y="12764"/>
                  <a:pt x="6874" y="13202"/>
                  <a:pt x="6874" y="13745"/>
                </a:cubicBezTo>
                <a:lnTo>
                  <a:pt x="6874" y="15709"/>
                </a:lnTo>
                <a:cubicBezTo>
                  <a:pt x="6874" y="16251"/>
                  <a:pt x="6434" y="16691"/>
                  <a:pt x="5891" y="16691"/>
                </a:cubicBezTo>
                <a:cubicBezTo>
                  <a:pt x="5349" y="16691"/>
                  <a:pt x="4909" y="16251"/>
                  <a:pt x="4909" y="15709"/>
                </a:cubicBezTo>
                <a:lnTo>
                  <a:pt x="4909" y="13745"/>
                </a:lnTo>
                <a:close/>
                <a:moveTo>
                  <a:pt x="9819" y="9819"/>
                </a:moveTo>
                <a:cubicBezTo>
                  <a:pt x="9819" y="9276"/>
                  <a:pt x="10257" y="8836"/>
                  <a:pt x="10800" y="8836"/>
                </a:cubicBezTo>
                <a:cubicBezTo>
                  <a:pt x="11343" y="8836"/>
                  <a:pt x="11781" y="9276"/>
                  <a:pt x="11781" y="9819"/>
                </a:cubicBezTo>
                <a:lnTo>
                  <a:pt x="11781" y="15709"/>
                </a:lnTo>
                <a:cubicBezTo>
                  <a:pt x="11781" y="16251"/>
                  <a:pt x="11343" y="16691"/>
                  <a:pt x="10800" y="16691"/>
                </a:cubicBezTo>
                <a:cubicBezTo>
                  <a:pt x="10257" y="16691"/>
                  <a:pt x="9819" y="16251"/>
                  <a:pt x="9819" y="15709"/>
                </a:cubicBezTo>
                <a:lnTo>
                  <a:pt x="9819" y="9819"/>
                </a:lnTo>
                <a:close/>
                <a:moveTo>
                  <a:pt x="14726" y="5891"/>
                </a:moveTo>
                <a:cubicBezTo>
                  <a:pt x="14726" y="5349"/>
                  <a:pt x="15166" y="4909"/>
                  <a:pt x="15709" y="4909"/>
                </a:cubicBezTo>
                <a:cubicBezTo>
                  <a:pt x="16251" y="4909"/>
                  <a:pt x="16691" y="5349"/>
                  <a:pt x="16691" y="5891"/>
                </a:cubicBezTo>
                <a:lnTo>
                  <a:pt x="16691" y="15709"/>
                </a:lnTo>
                <a:cubicBezTo>
                  <a:pt x="16691" y="16251"/>
                  <a:pt x="16251" y="16691"/>
                  <a:pt x="15709" y="16691"/>
                </a:cubicBezTo>
                <a:cubicBezTo>
                  <a:pt x="15166" y="16691"/>
                  <a:pt x="14726" y="16251"/>
                  <a:pt x="14726" y="15709"/>
                </a:cubicBezTo>
                <a:lnTo>
                  <a:pt x="14726" y="5891"/>
                </a:ln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116" name="文本框 21"/>
          <p:cNvSpPr txBox="1"/>
          <p:nvPr/>
        </p:nvSpPr>
        <p:spPr>
          <a:xfrm>
            <a:off x="900003" y="648395"/>
            <a:ext cx="3245235"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Research Plan</a:t>
            </a:r>
          </a:p>
        </p:txBody>
      </p:sp>
      <p:sp>
        <p:nvSpPr>
          <p:cNvPr id="117" name="文本框 8"/>
          <p:cNvSpPr txBox="1"/>
          <p:nvPr/>
        </p:nvSpPr>
        <p:spPr>
          <a:xfrm>
            <a:off x="384609" y="2366325"/>
            <a:ext cx="11422782" cy="21253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latin typeface="Times New Roman"/>
                <a:ea typeface="Times New Roman"/>
                <a:cs typeface="Times New Roman"/>
                <a:sym typeface="Times New Roman"/>
              </a:defRPr>
            </a:pPr>
            <a:r>
              <a:t>-- Theoretical simulation on the transmission of COVID 19 virus in the air, considering air resistance, viscoelasticity of the mucosalivary liquid contaminated with the virus, and turbulence effect on the virus entity.</a:t>
            </a:r>
          </a:p>
          <a:p>
            <a:pPr>
              <a:defRPr sz="2000">
                <a:latin typeface="Times New Roman"/>
                <a:ea typeface="Times New Roman"/>
                <a:cs typeface="Times New Roman"/>
                <a:sym typeface="Times New Roman"/>
              </a:defRPr>
            </a:pPr>
          </a:p>
          <a:p>
            <a:pPr>
              <a:defRPr sz="2000">
                <a:latin typeface="Times New Roman"/>
                <a:ea typeface="Times New Roman"/>
                <a:cs typeface="Times New Roman"/>
                <a:sym typeface="Times New Roman"/>
              </a:defRPr>
            </a:pPr>
            <a:r>
              <a:t>-- Estimation of the safe distance based on the simulation</a:t>
            </a:r>
          </a:p>
          <a:p>
            <a:pPr>
              <a:defRPr sz="2000">
                <a:latin typeface="Times New Roman"/>
                <a:ea typeface="Times New Roman"/>
                <a:cs typeface="Times New Roman"/>
                <a:sym typeface="Times New Roman"/>
              </a:defRPr>
            </a:pPr>
          </a:p>
          <a:p>
            <a:pPr>
              <a:defRPr sz="2000">
                <a:latin typeface="Times New Roman"/>
                <a:ea typeface="Times New Roman"/>
                <a:cs typeface="Times New Roman"/>
                <a:sym typeface="Times New Roman"/>
              </a:defRPr>
            </a:pPr>
            <a:r>
              <a:t>-- Computer and mathematical modeling to approximate the inability of COVID 19 viruses, the transmission speed of them inside the respiratory airway, and the stoke number of viruses with different radii.</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86"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387"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388"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389" name="文本框 8"/>
          <p:cNvSpPr txBox="1"/>
          <p:nvPr/>
        </p:nvSpPr>
        <p:spPr>
          <a:xfrm>
            <a:off x="290318" y="1152259"/>
            <a:ext cx="6582537"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Mathematical</a:t>
            </a:r>
          </a:p>
        </p:txBody>
      </p:sp>
      <p:sp>
        <p:nvSpPr>
          <p:cNvPr id="390" name="文本"/>
          <p:cNvSpPr txBox="1"/>
          <p:nvPr/>
        </p:nvSpPr>
        <p:spPr>
          <a:xfrm>
            <a:off x="5289867" y="1650863"/>
            <a:ext cx="1612266" cy="43897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sz="2000"/>
            </a:lvl1pPr>
          </a:lstStyle>
          <a:p>
            <a:pPr/>
            <a14:m>
              <m:oMathPara>
                <m:oMathParaPr>
                  <m:jc m:val="center"/>
                </m:oMathParaPr>
                <m:oMath>
                  <m:sSub>
                    <m:e>
                      <m:r>
                        <a:rPr xmlns:a="http://schemas.openxmlformats.org/drawingml/2006/main" sz="2050" i="1">
                          <a:solidFill>
                            <a:srgbClr val="000000"/>
                          </a:solidFill>
                          <a:latin typeface="Cambria Math" panose="02040503050406030204" pitchFamily="18" charset="0"/>
                        </a:rPr>
                        <m:t>μ</m:t>
                      </m:r>
                    </m:e>
                    <m:sub>
                      <m:r>
                        <a:rPr xmlns:a="http://schemas.openxmlformats.org/drawingml/2006/main" sz="2050" i="1">
                          <a:solidFill>
                            <a:srgbClr val="000000"/>
                          </a:solidFill>
                          <a:latin typeface="Cambria Math" panose="02040503050406030204" pitchFamily="18" charset="0"/>
                        </a:rPr>
                        <m:t>f</m:t>
                      </m:r>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2.040</m:t>
                  </m:r>
                  <m:r>
                    <m:rPr>
                      <m:nor/>
                    </m:rPr>
                    <a:rPr xmlns:a="http://schemas.openxmlformats.org/drawingml/2006/main" sz="2050" i="1">
                      <a:solidFill>
                        <a:srgbClr val="000000"/>
                      </a:solidFill>
                      <a:latin typeface="Cambria Math" panose="02040503050406030204" pitchFamily="18" charset="0"/>
                    </a:rPr>
                    <m:t>m/s</m:t>
                  </m:r>
                </m:oMath>
              </m:oMathPara>
            </a14:m>
          </a:p>
        </p:txBody>
      </p:sp>
      <p:sp>
        <p:nvSpPr>
          <p:cNvPr id="391" name="文本"/>
          <p:cNvSpPr txBox="1"/>
          <p:nvPr/>
        </p:nvSpPr>
        <p:spPr>
          <a:xfrm>
            <a:off x="1959946" y="2873910"/>
            <a:ext cx="8272108" cy="303021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defRPr sz="2000">
                <a:latin typeface="Times New Roman"/>
                <a:ea typeface="Times New Roman"/>
                <a:cs typeface="Times New Roman"/>
                <a:sym typeface="Times New Roman"/>
              </a:defRPr>
            </a:pPr>
            <a14:m>
              <m:oMathPara>
                <m:oMathParaPr>
                  <m:jc m:val="center"/>
                </m:oMathParaPr>
                <m:oMath>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μ</m:t>
                  </m:r>
                  <m:r>
                    <m:rPr>
                      <m:nor/>
                    </m:rPr>
                    <a:rPr xmlns:a="http://schemas.openxmlformats.org/drawingml/2006/main" sz="2050" i="1">
                      <a:solidFill>
                        <a:srgbClr val="000000"/>
                      </a:solidFill>
                      <a:latin typeface="Cambria Math" panose="02040503050406030204" pitchFamily="18" charset="0"/>
                    </a:rPr>
                    <m:t>m→</m:t>
                  </m:r>
                  <m:r>
                    <a:rPr xmlns:a="http://schemas.openxmlformats.org/drawingml/2006/main" sz="2050" i="1">
                      <a:solidFill>
                        <a:srgbClr val="000000"/>
                      </a:solidFill>
                      <a:latin typeface="Cambria Math" panose="02040503050406030204" pitchFamily="18" charset="0"/>
                    </a:rPr>
                    <m:t>S</m:t>
                  </m:r>
                  <m:r>
                    <a:rPr xmlns:a="http://schemas.openxmlformats.org/drawingml/2006/main" sz="2050" i="1">
                      <a:solidFill>
                        <a:srgbClr val="000000"/>
                      </a:solidFill>
                      <a:latin typeface="Cambria Math" panose="02040503050406030204" pitchFamily="18" charset="0"/>
                    </a:rPr>
                    <m:t>t</m:t>
                  </m:r>
                  <m:r>
                    <a:rPr xmlns:a="http://schemas.openxmlformats.org/drawingml/2006/main" sz="2050" i="1">
                      <a:solidFill>
                        <a:srgbClr val="000000"/>
                      </a:solidFill>
                      <a:latin typeface="Cambria Math" panose="02040503050406030204" pitchFamily="18" charset="0"/>
                    </a:rPr>
                    <m:t>k</m:t>
                  </m:r>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ρ</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2</m:t>
                          </m:r>
                        </m:sup>
                      </m:sSup>
                      <m:sSub>
                        <m:e>
                          <m:r>
                            <a:rPr xmlns:a="http://schemas.openxmlformats.org/drawingml/2006/main" sz="2050" i="1">
                              <a:solidFill>
                                <a:srgbClr val="000000"/>
                              </a:solidFill>
                              <a:latin typeface="Cambria Math" panose="02040503050406030204" pitchFamily="18" charset="0"/>
                            </a:rPr>
                            <m:t>μ</m:t>
                          </m:r>
                        </m:e>
                        <m:sub>
                          <m:r>
                            <a:rPr xmlns:a="http://schemas.openxmlformats.org/drawingml/2006/main" sz="2050" i="1">
                              <a:solidFill>
                                <a:srgbClr val="000000"/>
                              </a:solidFill>
                              <a:latin typeface="Cambria Math" panose="02040503050406030204" pitchFamily="18" charset="0"/>
                            </a:rPr>
                            <m:t>f</m:t>
                          </m:r>
                        </m:sub>
                      </m:sSub>
                    </m:num>
                    <m:den>
                      <m:r>
                        <a:rPr xmlns:a="http://schemas.openxmlformats.org/drawingml/2006/main" sz="2050" i="1">
                          <a:solidFill>
                            <a:srgbClr val="000000"/>
                          </a:solidFill>
                          <a:latin typeface="Cambria Math" panose="02040503050406030204" pitchFamily="18" charset="0"/>
                        </a:rPr>
                        <m:t>18</m:t>
                      </m:r>
                      <m:r>
                        <a:rPr xmlns:a="http://schemas.openxmlformats.org/drawingml/2006/main" sz="2050" i="1">
                          <a:solidFill>
                            <a:srgbClr val="000000"/>
                          </a:solidFill>
                          <a:latin typeface="Cambria Math" panose="02040503050406030204" pitchFamily="18" charset="0"/>
                        </a:rPr>
                        <m:t>η</m:t>
                      </m:r>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c</m:t>
                      </m:r>
                    </m:den>
                  </m:f>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0.000306</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&lt;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m:t>
                  </m:r>
                </m:oMath>
              </m:oMathPara>
            </a14:m>
          </a:p>
          <a:p>
            <a:pPr algn="ctr">
              <a:defRPr sz="2000">
                <a:latin typeface="Times New Roman"/>
                <a:ea typeface="Times New Roman"/>
                <a:cs typeface="Times New Roman"/>
                <a:sym typeface="Times New Roman"/>
              </a:defRPr>
            </a:pPr>
            <a14:m>
              <m:oMathPara>
                <m:oMathParaPr>
                  <m:jc m:val="center"/>
                </m:oMathParaPr>
                <m:oMath>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5</m:t>
                  </m:r>
                  <m:r>
                    <m:rPr>
                      <m:sty m:val="p"/>
                    </m:rPr>
                    <a:rPr xmlns:a="http://schemas.openxmlformats.org/drawingml/2006/main" sz="2050" i="1">
                      <a:solidFill>
                        <a:srgbClr val="000000"/>
                      </a:solidFill>
                      <a:latin typeface="Cambria Math" panose="02040503050406030204" pitchFamily="18" charset="0"/>
                    </a:rPr>
                    <m:t>μ</m:t>
                  </m:r>
                  <m:r>
                    <m:rPr>
                      <m:sty m:val="p"/>
                    </m:rPr>
                    <a:rPr xmlns:a="http://schemas.openxmlformats.org/drawingml/2006/main" sz="2050" i="1">
                      <a:solidFill>
                        <a:srgbClr val="000000"/>
                      </a:solidFill>
                      <a:latin typeface="Cambria Math" panose="02040503050406030204" pitchFamily="18" charset="0"/>
                    </a:rPr>
                    <m:t>m</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S</m:t>
                  </m:r>
                  <m:r>
                    <a:rPr xmlns:a="http://schemas.openxmlformats.org/drawingml/2006/main" sz="2050" i="1">
                      <a:solidFill>
                        <a:srgbClr val="000000"/>
                      </a:solidFill>
                      <a:latin typeface="Cambria Math" panose="02040503050406030204" pitchFamily="18" charset="0"/>
                    </a:rPr>
                    <m:t>t</m:t>
                  </m:r>
                  <m:r>
                    <a:rPr xmlns:a="http://schemas.openxmlformats.org/drawingml/2006/main" sz="2050" i="1">
                      <a:solidFill>
                        <a:srgbClr val="000000"/>
                      </a:solidFill>
                      <a:latin typeface="Cambria Math" panose="02040503050406030204" pitchFamily="18" charset="0"/>
                    </a:rPr>
                    <m:t>k</m:t>
                  </m:r>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m:rPr>
                          <m:sty m:val="p"/>
                        </m:rPr>
                        <a:rPr xmlns:a="http://schemas.openxmlformats.org/drawingml/2006/main" sz="2050" i="1">
                          <a:solidFill>
                            <a:srgbClr val="000000"/>
                          </a:solidFill>
                          <a:latin typeface="Cambria Math" panose="02040503050406030204" pitchFamily="18" charset="0"/>
                        </a:rPr>
                        <m:t>ρ</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2</m:t>
                          </m:r>
                        </m:sup>
                      </m:sSup>
                      <m:sSub>
                        <m:e>
                          <m:r>
                            <m:rPr>
                              <m:sty m:val="p"/>
                            </m:rPr>
                            <a:rPr xmlns:a="http://schemas.openxmlformats.org/drawingml/2006/main" sz="2050" i="1">
                              <a:solidFill>
                                <a:srgbClr val="000000"/>
                              </a:solidFill>
                              <a:latin typeface="Cambria Math" panose="02040503050406030204" pitchFamily="18" charset="0"/>
                            </a:rPr>
                            <m:t>μ</m:t>
                          </m:r>
                        </m:e>
                        <m:sub>
                          <m:r>
                            <a:rPr xmlns:a="http://schemas.openxmlformats.org/drawingml/2006/main" sz="2050" i="1">
                              <a:solidFill>
                                <a:srgbClr val="000000"/>
                              </a:solidFill>
                              <a:latin typeface="Cambria Math" panose="02040503050406030204" pitchFamily="18" charset="0"/>
                            </a:rPr>
                            <m:t>f</m:t>
                          </m:r>
                        </m:sub>
                      </m:sSub>
                    </m:num>
                    <m:den>
                      <m:r>
                        <a:rPr xmlns:a="http://schemas.openxmlformats.org/drawingml/2006/main" sz="2050" i="1">
                          <a:solidFill>
                            <a:srgbClr val="000000"/>
                          </a:solidFill>
                          <a:latin typeface="Cambria Math" panose="02040503050406030204" pitchFamily="18" charset="0"/>
                        </a:rPr>
                        <m:t>18</m:t>
                      </m:r>
                      <m:r>
                        <m:rPr>
                          <m:sty m:val="p"/>
                        </m:rPr>
                        <a:rPr xmlns:a="http://schemas.openxmlformats.org/drawingml/2006/main" sz="2050" i="1">
                          <a:solidFill>
                            <a:srgbClr val="000000"/>
                          </a:solidFill>
                          <a:latin typeface="Cambria Math" panose="02040503050406030204" pitchFamily="18" charset="0"/>
                        </a:rPr>
                        <m:t>η</m:t>
                      </m:r>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c</m:t>
                      </m:r>
                    </m:den>
                  </m:f>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0.00766</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&lt;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m:t>
                  </m:r>
                </m:oMath>
              </m:oMathPara>
            </a14:m>
          </a:p>
          <a:p>
            <a:pPr algn="ctr">
              <a:defRPr sz="2000">
                <a:latin typeface="Times New Roman"/>
                <a:ea typeface="Times New Roman"/>
                <a:cs typeface="Times New Roman"/>
                <a:sym typeface="Times New Roman"/>
              </a:defRPr>
            </a:pPr>
            <a14:m>
              <m:oMathPara>
                <m:oMathParaPr>
                  <m:jc m:val="center"/>
                </m:oMathParaPr>
                <m:oMath>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10</m:t>
                  </m:r>
                  <m:r>
                    <m:rPr>
                      <m:sty m:val="p"/>
                    </m:rPr>
                    <a:rPr xmlns:a="http://schemas.openxmlformats.org/drawingml/2006/main" sz="2050" i="1">
                      <a:solidFill>
                        <a:srgbClr val="000000"/>
                      </a:solidFill>
                      <a:latin typeface="Cambria Math" panose="02040503050406030204" pitchFamily="18" charset="0"/>
                    </a:rPr>
                    <m:t>μ</m:t>
                  </m:r>
                  <m:r>
                    <m:rPr>
                      <m:sty m:val="p"/>
                    </m:rPr>
                    <a:rPr xmlns:a="http://schemas.openxmlformats.org/drawingml/2006/main" sz="2050" i="1">
                      <a:solidFill>
                        <a:srgbClr val="000000"/>
                      </a:solidFill>
                      <a:latin typeface="Cambria Math" panose="02040503050406030204" pitchFamily="18" charset="0"/>
                    </a:rPr>
                    <m:t>m</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S</m:t>
                  </m:r>
                  <m:r>
                    <a:rPr xmlns:a="http://schemas.openxmlformats.org/drawingml/2006/main" sz="2050" i="1">
                      <a:solidFill>
                        <a:srgbClr val="000000"/>
                      </a:solidFill>
                      <a:latin typeface="Cambria Math" panose="02040503050406030204" pitchFamily="18" charset="0"/>
                    </a:rPr>
                    <m:t>t</m:t>
                  </m:r>
                  <m:r>
                    <a:rPr xmlns:a="http://schemas.openxmlformats.org/drawingml/2006/main" sz="2050" i="1">
                      <a:solidFill>
                        <a:srgbClr val="000000"/>
                      </a:solidFill>
                      <a:latin typeface="Cambria Math" panose="02040503050406030204" pitchFamily="18" charset="0"/>
                    </a:rPr>
                    <m:t>k</m:t>
                  </m:r>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m:rPr>
                          <m:sty m:val="p"/>
                        </m:rPr>
                        <a:rPr xmlns:a="http://schemas.openxmlformats.org/drawingml/2006/main" sz="2050" i="1">
                          <a:solidFill>
                            <a:srgbClr val="000000"/>
                          </a:solidFill>
                          <a:latin typeface="Cambria Math" panose="02040503050406030204" pitchFamily="18" charset="0"/>
                        </a:rPr>
                        <m:t>ρ</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2</m:t>
                          </m:r>
                        </m:sup>
                      </m:sSup>
                      <m:sSub>
                        <m:e>
                          <m:r>
                            <m:rPr>
                              <m:sty m:val="p"/>
                            </m:rPr>
                            <a:rPr xmlns:a="http://schemas.openxmlformats.org/drawingml/2006/main" sz="2050" i="1">
                              <a:solidFill>
                                <a:srgbClr val="000000"/>
                              </a:solidFill>
                              <a:latin typeface="Cambria Math" panose="02040503050406030204" pitchFamily="18" charset="0"/>
                            </a:rPr>
                            <m:t>μ</m:t>
                          </m:r>
                        </m:e>
                        <m:sub>
                          <m:r>
                            <a:rPr xmlns:a="http://schemas.openxmlformats.org/drawingml/2006/main" sz="2050" i="1">
                              <a:solidFill>
                                <a:srgbClr val="000000"/>
                              </a:solidFill>
                              <a:latin typeface="Cambria Math" panose="02040503050406030204" pitchFamily="18" charset="0"/>
                            </a:rPr>
                            <m:t>f</m:t>
                          </m:r>
                        </m:sub>
                      </m:sSub>
                    </m:num>
                    <m:den>
                      <m:r>
                        <a:rPr xmlns:a="http://schemas.openxmlformats.org/drawingml/2006/main" sz="2050" i="1">
                          <a:solidFill>
                            <a:srgbClr val="000000"/>
                          </a:solidFill>
                          <a:latin typeface="Cambria Math" panose="02040503050406030204" pitchFamily="18" charset="0"/>
                        </a:rPr>
                        <m:t>18</m:t>
                      </m:r>
                      <m:r>
                        <m:rPr>
                          <m:sty m:val="p"/>
                        </m:rPr>
                        <a:rPr xmlns:a="http://schemas.openxmlformats.org/drawingml/2006/main" sz="2050" i="1">
                          <a:solidFill>
                            <a:srgbClr val="000000"/>
                          </a:solidFill>
                          <a:latin typeface="Cambria Math" panose="02040503050406030204" pitchFamily="18" charset="0"/>
                        </a:rPr>
                        <m:t>η</m:t>
                      </m:r>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c</m:t>
                      </m:r>
                    </m:den>
                  </m:f>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0.0306</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&lt;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m:t>
                  </m:r>
                </m:oMath>
              </m:oMathPara>
            </a14:m>
          </a:p>
          <a:p>
            <a:pPr algn="ctr">
              <a:defRPr sz="2000">
                <a:latin typeface="Times New Roman"/>
                <a:ea typeface="Times New Roman"/>
                <a:cs typeface="Times New Roman"/>
                <a:sym typeface="Times New Roman"/>
              </a:defRPr>
            </a:pPr>
            <a14:m>
              <m:oMathPara>
                <m:oMathParaPr>
                  <m:jc m:val="center"/>
                </m:oMathParaPr>
                <m:oMath>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50</m:t>
                  </m:r>
                  <m:r>
                    <m:rPr>
                      <m:sty m:val="p"/>
                    </m:rPr>
                    <a:rPr xmlns:a="http://schemas.openxmlformats.org/drawingml/2006/main" sz="2050" i="1">
                      <a:solidFill>
                        <a:srgbClr val="000000"/>
                      </a:solidFill>
                      <a:latin typeface="Cambria Math" panose="02040503050406030204" pitchFamily="18" charset="0"/>
                    </a:rPr>
                    <m:t>μ</m:t>
                  </m:r>
                  <m:r>
                    <m:rPr>
                      <m:sty m:val="p"/>
                    </m:rPr>
                    <a:rPr xmlns:a="http://schemas.openxmlformats.org/drawingml/2006/main" sz="2050" i="1">
                      <a:solidFill>
                        <a:srgbClr val="000000"/>
                      </a:solidFill>
                      <a:latin typeface="Cambria Math" panose="02040503050406030204" pitchFamily="18" charset="0"/>
                    </a:rPr>
                    <m:t>m</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S</m:t>
                  </m:r>
                  <m:r>
                    <a:rPr xmlns:a="http://schemas.openxmlformats.org/drawingml/2006/main" sz="2050" i="1">
                      <a:solidFill>
                        <a:srgbClr val="000000"/>
                      </a:solidFill>
                      <a:latin typeface="Cambria Math" panose="02040503050406030204" pitchFamily="18" charset="0"/>
                    </a:rPr>
                    <m:t>t</m:t>
                  </m:r>
                  <m:r>
                    <a:rPr xmlns:a="http://schemas.openxmlformats.org/drawingml/2006/main" sz="2050" i="1">
                      <a:solidFill>
                        <a:srgbClr val="000000"/>
                      </a:solidFill>
                      <a:latin typeface="Cambria Math" panose="02040503050406030204" pitchFamily="18" charset="0"/>
                    </a:rPr>
                    <m:t>k</m:t>
                  </m:r>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m:rPr>
                          <m:sty m:val="p"/>
                        </m:rPr>
                        <a:rPr xmlns:a="http://schemas.openxmlformats.org/drawingml/2006/main" sz="2050" i="1">
                          <a:solidFill>
                            <a:srgbClr val="000000"/>
                          </a:solidFill>
                          <a:latin typeface="Cambria Math" panose="02040503050406030204" pitchFamily="18" charset="0"/>
                        </a:rPr>
                        <m:t>ρ</m:t>
                      </m:r>
                      <m:sSup>
                        <m:e>
                          <m:r>
                            <a:rPr xmlns:a="http://schemas.openxmlformats.org/drawingml/2006/main" sz="2050" i="1">
                              <a:solidFill>
                                <a:srgbClr val="000000"/>
                              </a:solidFill>
                              <a:latin typeface="Cambria Math" panose="02040503050406030204" pitchFamily="18" charset="0"/>
                            </a:rPr>
                            <m:t>x</m:t>
                          </m:r>
                        </m:e>
                        <m:sup>
                          <m:r>
                            <a:rPr xmlns:a="http://schemas.openxmlformats.org/drawingml/2006/main" sz="2050" i="1">
                              <a:solidFill>
                                <a:srgbClr val="000000"/>
                              </a:solidFill>
                              <a:latin typeface="Cambria Math" panose="02040503050406030204" pitchFamily="18" charset="0"/>
                            </a:rPr>
                            <m:t>2</m:t>
                          </m:r>
                        </m:sup>
                      </m:sSup>
                      <m:sSub>
                        <m:e>
                          <m:r>
                            <m:rPr>
                              <m:sty m:val="p"/>
                            </m:rPr>
                            <a:rPr xmlns:a="http://schemas.openxmlformats.org/drawingml/2006/main" sz="2050" i="1">
                              <a:solidFill>
                                <a:srgbClr val="000000"/>
                              </a:solidFill>
                              <a:latin typeface="Cambria Math" panose="02040503050406030204" pitchFamily="18" charset="0"/>
                            </a:rPr>
                            <m:t>μ</m:t>
                          </m:r>
                        </m:e>
                        <m:sub>
                          <m:r>
                            <a:rPr xmlns:a="http://schemas.openxmlformats.org/drawingml/2006/main" sz="2050" i="1">
                              <a:solidFill>
                                <a:srgbClr val="000000"/>
                              </a:solidFill>
                              <a:latin typeface="Cambria Math" panose="02040503050406030204" pitchFamily="18" charset="0"/>
                            </a:rPr>
                            <m:t>f</m:t>
                          </m:r>
                        </m:sub>
                      </m:sSub>
                    </m:num>
                    <m:den>
                      <m:r>
                        <a:rPr xmlns:a="http://schemas.openxmlformats.org/drawingml/2006/main" sz="2050" i="1">
                          <a:solidFill>
                            <a:srgbClr val="000000"/>
                          </a:solidFill>
                          <a:latin typeface="Cambria Math" panose="02040503050406030204" pitchFamily="18" charset="0"/>
                        </a:rPr>
                        <m:t>18</m:t>
                      </m:r>
                      <m:r>
                        <m:rPr>
                          <m:sty m:val="p"/>
                        </m:rPr>
                        <a:rPr xmlns:a="http://schemas.openxmlformats.org/drawingml/2006/main" sz="2050" i="1">
                          <a:solidFill>
                            <a:srgbClr val="000000"/>
                          </a:solidFill>
                          <a:latin typeface="Cambria Math" panose="02040503050406030204" pitchFamily="18" charset="0"/>
                        </a:rPr>
                        <m:t>η</m:t>
                      </m:r>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c</m:t>
                      </m:r>
                    </m:den>
                  </m:f>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x</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0.766</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&lt;</m:t>
                  </m:r>
                  <m:r>
                    <a:rPr xmlns:a="http://schemas.openxmlformats.org/drawingml/2006/main" sz="2050" i="1">
                      <a:solidFill>
                        <a:srgbClr val="000000"/>
                      </a:solidFill>
                      <a:latin typeface="Cambria Math" panose="02040503050406030204" pitchFamily="18" charset="0"/>
                    </a:rPr>
                    <m:t/>
                  </m:r>
                  <m:r>
                    <a:rPr xmlns:a="http://schemas.openxmlformats.org/drawingml/2006/main" sz="2050" i="1">
                      <a:solidFill>
                        <a:srgbClr val="000000"/>
                      </a:solidFill>
                      <a:latin typeface="Cambria Math" panose="02040503050406030204" pitchFamily="18" charset="0"/>
                    </a:rPr>
                    <m:t>1</m:t>
                  </m:r>
                </m:oMath>
              </m:oMathPara>
            </a14:m>
          </a:p>
        </p:txBody>
      </p:sp>
      <p:sp>
        <p:nvSpPr>
          <p:cNvPr id="392" name="线条"/>
          <p:cNvSpPr/>
          <p:nvPr/>
        </p:nvSpPr>
        <p:spPr>
          <a:xfrm>
            <a:off x="6095999" y="2271180"/>
            <a:ext cx="1" cy="421393"/>
          </a:xfrm>
          <a:prstGeom prst="line">
            <a:avLst/>
          </a:prstGeom>
          <a:ln w="12700">
            <a:solidFill>
              <a:schemeClr val="accent1"/>
            </a:solidFill>
            <a:miter/>
            <a:tailEnd type="triangle"/>
          </a:ln>
        </p:spPr>
        <p:txBody>
          <a:bodyPr lIns="45719" rIns="45719"/>
          <a:lstStyle/>
          <a:p>
            <a:p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94"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395"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Conclusion &amp; Discussion</a:t>
            </a:r>
          </a:p>
        </p:txBody>
      </p:sp>
      <p:sp>
        <p:nvSpPr>
          <p:cNvPr id="396" name="stack-of-papers_156"/>
          <p:cNvSpPr/>
          <p:nvPr/>
        </p:nvSpPr>
        <p:spPr>
          <a:xfrm>
            <a:off x="475838" y="500831"/>
            <a:ext cx="363774" cy="6096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00" y="0"/>
                </a:moveTo>
                <a:lnTo>
                  <a:pt x="6886" y="0"/>
                </a:lnTo>
                <a:cubicBezTo>
                  <a:pt x="6730" y="0"/>
                  <a:pt x="6584" y="29"/>
                  <a:pt x="6458" y="87"/>
                </a:cubicBezTo>
                <a:lnTo>
                  <a:pt x="272" y="2897"/>
                </a:lnTo>
                <a:cubicBezTo>
                  <a:pt x="97" y="2978"/>
                  <a:pt x="0" y="3100"/>
                  <a:pt x="0" y="3227"/>
                </a:cubicBezTo>
                <a:lnTo>
                  <a:pt x="0" y="5105"/>
                </a:lnTo>
                <a:cubicBezTo>
                  <a:pt x="0" y="5330"/>
                  <a:pt x="311" y="5516"/>
                  <a:pt x="690" y="5516"/>
                </a:cubicBezTo>
                <a:lnTo>
                  <a:pt x="6886" y="5516"/>
                </a:lnTo>
                <a:lnTo>
                  <a:pt x="6886" y="21189"/>
                </a:lnTo>
                <a:cubicBezTo>
                  <a:pt x="6886" y="21415"/>
                  <a:pt x="7197" y="21600"/>
                  <a:pt x="7576" y="21600"/>
                </a:cubicBezTo>
                <a:lnTo>
                  <a:pt x="14014" y="21600"/>
                </a:lnTo>
                <a:cubicBezTo>
                  <a:pt x="14403" y="21600"/>
                  <a:pt x="14714" y="21415"/>
                  <a:pt x="14714" y="21189"/>
                </a:cubicBezTo>
                <a:lnTo>
                  <a:pt x="14714" y="5516"/>
                </a:lnTo>
                <a:lnTo>
                  <a:pt x="20900" y="5516"/>
                </a:lnTo>
                <a:cubicBezTo>
                  <a:pt x="21279" y="5516"/>
                  <a:pt x="21600" y="5330"/>
                  <a:pt x="21600" y="5105"/>
                </a:cubicBezTo>
                <a:lnTo>
                  <a:pt x="21600" y="417"/>
                </a:lnTo>
                <a:cubicBezTo>
                  <a:pt x="21600" y="185"/>
                  <a:pt x="21289" y="0"/>
                  <a:pt x="20900" y="0"/>
                </a:cubicBezTo>
                <a:close/>
              </a:path>
            </a:pathLst>
          </a:custGeom>
          <a:solidFill>
            <a:srgbClr val="595959"/>
          </a:solidFill>
          <a:ln w="12700">
            <a:miter lim="400000"/>
          </a:ln>
        </p:spPr>
        <p:txBody>
          <a:bodyPr lIns="45719" rIns="45719" anchor="ctr"/>
          <a:lstStyle/>
          <a:p>
            <a:pPr algn="ctr">
              <a:defRPr>
                <a:solidFill>
                  <a:srgbClr val="FFFFFF"/>
                </a:solidFill>
              </a:defRPr>
            </a:pPr>
          </a:p>
        </p:txBody>
      </p:sp>
      <p:pic>
        <p:nvPicPr>
          <p:cNvPr id="397" name="图片 23" descr="图片 23"/>
          <p:cNvPicPr>
            <a:picLocks noChangeAspect="1"/>
          </p:cNvPicPr>
          <p:nvPr/>
        </p:nvPicPr>
        <p:blipFill>
          <a:blip r:embed="rId2">
            <a:extLst/>
          </a:blip>
          <a:stretch>
            <a:fillRect/>
          </a:stretch>
        </p:blipFill>
        <p:spPr>
          <a:xfrm>
            <a:off x="0" y="4698779"/>
            <a:ext cx="12192000" cy="2201440"/>
          </a:xfrm>
          <a:prstGeom prst="rect">
            <a:avLst/>
          </a:prstGeom>
          <a:ln w="12700">
            <a:miter lim="400000"/>
          </a:ln>
        </p:spPr>
      </p:pic>
      <p:sp>
        <p:nvSpPr>
          <p:cNvPr id="398" name="文本框 11"/>
          <p:cNvSpPr txBox="1"/>
          <p:nvPr/>
        </p:nvSpPr>
        <p:spPr>
          <a:xfrm>
            <a:off x="532291" y="1859279"/>
            <a:ext cx="11127418" cy="313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pPr>
            <a:r>
              <a:t>The safe distance: 3~4 m — slightly longer than the data presented by CDC, but fits the result of experiments proceeded by MIT researches</a:t>
            </a:r>
          </a:p>
          <a:p>
            <a:pPr lvl="1">
              <a:defRPr sz="2000"/>
            </a:pPr>
            <a:r>
              <a:t>Martin Z. Bazant, John W. M. Bush. “A guideline to limit indoor airborne transmission of COVID-19,” PNAS 118(2021)17. Doi: https://doi.org/10.1073/pnas/2018995118.</a:t>
            </a:r>
          </a:p>
          <a:p>
            <a:pPr>
              <a:defRPr sz="2000"/>
            </a:pPr>
          </a:p>
          <a:p>
            <a:pPr>
              <a:defRPr sz="2000"/>
            </a:pPr>
            <a:r>
              <a:t>Pathogen-containing particles with a diameter of 10 µm is relatively the most dangerous among the four types of particles (1 µm, 5 µm, 10 µm, and 50 µm) tested.</a:t>
            </a:r>
          </a:p>
          <a:p>
            <a:pPr lvl="1">
              <a:defRPr sz="2000"/>
            </a:pPr>
            <a:r>
              <a:t>High IH(x) — high potential to be inhaled</a:t>
            </a:r>
          </a:p>
          <a:p>
            <a:pPr lvl="1">
              <a:defRPr sz="2000"/>
            </a:pPr>
            <a:r>
              <a:t>High velocity in the respiratory airway — fast infection</a:t>
            </a:r>
          </a:p>
          <a:p>
            <a:pPr lvl="1">
              <a:defRPr sz="2000"/>
            </a:pPr>
            <a:r>
              <a:t>Stoke’s number &lt; 1 — can enter deep in lung</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400"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401"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Further Development</a:t>
            </a:r>
          </a:p>
        </p:txBody>
      </p:sp>
      <p:sp>
        <p:nvSpPr>
          <p:cNvPr id="402" name="stack-of-papers_156"/>
          <p:cNvSpPr/>
          <p:nvPr/>
        </p:nvSpPr>
        <p:spPr>
          <a:xfrm>
            <a:off x="475838" y="500831"/>
            <a:ext cx="363774" cy="6096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00" y="0"/>
                </a:moveTo>
                <a:lnTo>
                  <a:pt x="6886" y="0"/>
                </a:lnTo>
                <a:cubicBezTo>
                  <a:pt x="6730" y="0"/>
                  <a:pt x="6584" y="29"/>
                  <a:pt x="6458" y="87"/>
                </a:cubicBezTo>
                <a:lnTo>
                  <a:pt x="272" y="2897"/>
                </a:lnTo>
                <a:cubicBezTo>
                  <a:pt x="97" y="2978"/>
                  <a:pt x="0" y="3100"/>
                  <a:pt x="0" y="3227"/>
                </a:cubicBezTo>
                <a:lnTo>
                  <a:pt x="0" y="5105"/>
                </a:lnTo>
                <a:cubicBezTo>
                  <a:pt x="0" y="5330"/>
                  <a:pt x="311" y="5516"/>
                  <a:pt x="690" y="5516"/>
                </a:cubicBezTo>
                <a:lnTo>
                  <a:pt x="6886" y="5516"/>
                </a:lnTo>
                <a:lnTo>
                  <a:pt x="6886" y="21189"/>
                </a:lnTo>
                <a:cubicBezTo>
                  <a:pt x="6886" y="21415"/>
                  <a:pt x="7197" y="21600"/>
                  <a:pt x="7576" y="21600"/>
                </a:cubicBezTo>
                <a:lnTo>
                  <a:pt x="14014" y="21600"/>
                </a:lnTo>
                <a:cubicBezTo>
                  <a:pt x="14403" y="21600"/>
                  <a:pt x="14714" y="21415"/>
                  <a:pt x="14714" y="21189"/>
                </a:cubicBezTo>
                <a:lnTo>
                  <a:pt x="14714" y="5516"/>
                </a:lnTo>
                <a:lnTo>
                  <a:pt x="20900" y="5516"/>
                </a:lnTo>
                <a:cubicBezTo>
                  <a:pt x="21279" y="5516"/>
                  <a:pt x="21600" y="5330"/>
                  <a:pt x="21600" y="5105"/>
                </a:cubicBezTo>
                <a:lnTo>
                  <a:pt x="21600" y="417"/>
                </a:lnTo>
                <a:cubicBezTo>
                  <a:pt x="21600" y="185"/>
                  <a:pt x="21289" y="0"/>
                  <a:pt x="20900" y="0"/>
                </a:cubicBezTo>
                <a:close/>
              </a:path>
            </a:pathLst>
          </a:custGeom>
          <a:solidFill>
            <a:srgbClr val="595959"/>
          </a:solidFill>
          <a:ln w="12700">
            <a:miter lim="400000"/>
          </a:ln>
        </p:spPr>
        <p:txBody>
          <a:bodyPr lIns="45719" rIns="45719" anchor="ctr"/>
          <a:lstStyle/>
          <a:p>
            <a:pPr algn="ctr">
              <a:defRPr>
                <a:solidFill>
                  <a:srgbClr val="FFFFFF"/>
                </a:solidFill>
              </a:defRPr>
            </a:pPr>
          </a:p>
        </p:txBody>
      </p:sp>
      <p:pic>
        <p:nvPicPr>
          <p:cNvPr id="403" name="图片 23" descr="图片 23"/>
          <p:cNvPicPr>
            <a:picLocks noChangeAspect="1"/>
          </p:cNvPicPr>
          <p:nvPr/>
        </p:nvPicPr>
        <p:blipFill>
          <a:blip r:embed="rId2">
            <a:extLst/>
          </a:blip>
          <a:stretch>
            <a:fillRect/>
          </a:stretch>
        </p:blipFill>
        <p:spPr>
          <a:xfrm>
            <a:off x="0" y="4698779"/>
            <a:ext cx="12192000" cy="2201440"/>
          </a:xfrm>
          <a:prstGeom prst="rect">
            <a:avLst/>
          </a:prstGeom>
          <a:ln w="12700">
            <a:miter lim="400000"/>
          </a:ln>
        </p:spPr>
      </p:pic>
      <p:sp>
        <p:nvSpPr>
          <p:cNvPr id="404" name="文本框 11"/>
          <p:cNvSpPr txBox="1"/>
          <p:nvPr/>
        </p:nvSpPr>
        <p:spPr>
          <a:xfrm>
            <a:off x="532291" y="1249679"/>
            <a:ext cx="11127418" cy="435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pPr>
            <a:r>
              <a:t>Currently, my research is extracting data generated from two previous papers — “Visualization of Sneeze ejecta: Steps of Fluid Fragmentation Leading to Respiratory Droplets” by B. E. Scharfman </a:t>
            </a:r>
            <a:r>
              <a:rPr i="1"/>
              <a:t>et al.</a:t>
            </a:r>
            <a:r>
              <a:t> and “Deposition features of inhaled viral droplets may lead to rapid secondary transmission of COVID-19 ” by Yidan Shang </a:t>
            </a:r>
            <a:r>
              <a:rPr i="1"/>
              <a:t>et al.</a:t>
            </a:r>
            <a:r>
              <a:t> — to get the average initial speed of sneeze ejecta edited from noses and the inhalability as well as deposition efficiency of the sneeze ejecta emitted respectively. A potential future research of this project is to use complete my own experiment measuring these qualities, which would yields more accurate and trustable first-handed result.</a:t>
            </a:r>
          </a:p>
          <a:p>
            <a:pPr>
              <a:defRPr sz="2000"/>
            </a:pPr>
          </a:p>
          <a:p>
            <a:pPr>
              <a:defRPr sz="2000"/>
            </a:pPr>
            <a:r>
              <a:t>Moreover, for the mathematical modeling, the result significantly differs from the common sense. This is probably due to me neglecting the factor of evaporation, meaning that the sizes of pathogen-bearing particles are continuously decreasing as they travel through the air. If the condition of evaporation is also considered, the accuracy of mathematical modeling can be strictly improved (the computer coding regression results in a precise estimation though, so that it is unnecessary to be changed).</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406"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407"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References</a:t>
            </a:r>
          </a:p>
        </p:txBody>
      </p:sp>
      <p:sp>
        <p:nvSpPr>
          <p:cNvPr id="408" name="print-products-outline-made-of-different-lines_30294"/>
          <p:cNvSpPr/>
          <p:nvPr/>
        </p:nvSpPr>
        <p:spPr>
          <a:xfrm>
            <a:off x="352882" y="573087"/>
            <a:ext cx="609687" cy="57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2" y="20772"/>
                </a:moveTo>
                <a:lnTo>
                  <a:pt x="21203" y="20772"/>
                </a:lnTo>
                <a:cubicBezTo>
                  <a:pt x="21421" y="20772"/>
                  <a:pt x="21600" y="20957"/>
                  <a:pt x="21600" y="21186"/>
                </a:cubicBezTo>
                <a:cubicBezTo>
                  <a:pt x="21600" y="21415"/>
                  <a:pt x="21421" y="21600"/>
                  <a:pt x="21203" y="21600"/>
                </a:cubicBezTo>
                <a:lnTo>
                  <a:pt x="392" y="21600"/>
                </a:lnTo>
                <a:cubicBezTo>
                  <a:pt x="175" y="21600"/>
                  <a:pt x="0" y="21415"/>
                  <a:pt x="0" y="21186"/>
                </a:cubicBezTo>
                <a:cubicBezTo>
                  <a:pt x="0" y="20957"/>
                  <a:pt x="175" y="20772"/>
                  <a:pt x="392" y="20772"/>
                </a:cubicBezTo>
                <a:close/>
                <a:moveTo>
                  <a:pt x="392" y="18694"/>
                </a:moveTo>
                <a:lnTo>
                  <a:pt x="21203" y="18694"/>
                </a:lnTo>
                <a:cubicBezTo>
                  <a:pt x="21421" y="18694"/>
                  <a:pt x="21600" y="18879"/>
                  <a:pt x="21600" y="19108"/>
                </a:cubicBezTo>
                <a:cubicBezTo>
                  <a:pt x="21600" y="19337"/>
                  <a:pt x="21421" y="19522"/>
                  <a:pt x="21203" y="19522"/>
                </a:cubicBezTo>
                <a:lnTo>
                  <a:pt x="392" y="19522"/>
                </a:lnTo>
                <a:cubicBezTo>
                  <a:pt x="175" y="19522"/>
                  <a:pt x="0" y="19337"/>
                  <a:pt x="0" y="19108"/>
                </a:cubicBezTo>
                <a:cubicBezTo>
                  <a:pt x="0" y="18879"/>
                  <a:pt x="175" y="18694"/>
                  <a:pt x="392" y="18694"/>
                </a:cubicBezTo>
                <a:close/>
                <a:moveTo>
                  <a:pt x="392" y="16613"/>
                </a:moveTo>
                <a:lnTo>
                  <a:pt x="21203" y="16613"/>
                </a:lnTo>
                <a:cubicBezTo>
                  <a:pt x="21421" y="16613"/>
                  <a:pt x="21600" y="16799"/>
                  <a:pt x="21600" y="17029"/>
                </a:cubicBezTo>
                <a:cubicBezTo>
                  <a:pt x="21600" y="17259"/>
                  <a:pt x="21421" y="17444"/>
                  <a:pt x="21203" y="17444"/>
                </a:cubicBezTo>
                <a:lnTo>
                  <a:pt x="392" y="17444"/>
                </a:lnTo>
                <a:cubicBezTo>
                  <a:pt x="175" y="17444"/>
                  <a:pt x="0" y="17259"/>
                  <a:pt x="0" y="17029"/>
                </a:cubicBezTo>
                <a:cubicBezTo>
                  <a:pt x="0" y="16799"/>
                  <a:pt x="175" y="16613"/>
                  <a:pt x="392" y="16613"/>
                </a:cubicBezTo>
                <a:close/>
                <a:moveTo>
                  <a:pt x="392" y="14541"/>
                </a:moveTo>
                <a:lnTo>
                  <a:pt x="21203" y="14541"/>
                </a:lnTo>
                <a:cubicBezTo>
                  <a:pt x="21421" y="14541"/>
                  <a:pt x="21600" y="14726"/>
                  <a:pt x="21600" y="14956"/>
                </a:cubicBezTo>
                <a:cubicBezTo>
                  <a:pt x="21600" y="15186"/>
                  <a:pt x="21421" y="15371"/>
                  <a:pt x="21203" y="15371"/>
                </a:cubicBezTo>
                <a:lnTo>
                  <a:pt x="392" y="15371"/>
                </a:lnTo>
                <a:cubicBezTo>
                  <a:pt x="175" y="15371"/>
                  <a:pt x="0" y="15186"/>
                  <a:pt x="0" y="14956"/>
                </a:cubicBezTo>
                <a:cubicBezTo>
                  <a:pt x="0" y="14726"/>
                  <a:pt x="175" y="14541"/>
                  <a:pt x="392" y="14541"/>
                </a:cubicBezTo>
                <a:close/>
                <a:moveTo>
                  <a:pt x="4714" y="6645"/>
                </a:moveTo>
                <a:lnTo>
                  <a:pt x="16496" y="6645"/>
                </a:lnTo>
                <a:cubicBezTo>
                  <a:pt x="16713" y="6645"/>
                  <a:pt x="16888" y="6830"/>
                  <a:pt x="16888" y="7061"/>
                </a:cubicBezTo>
                <a:cubicBezTo>
                  <a:pt x="16888" y="7291"/>
                  <a:pt x="16713" y="7476"/>
                  <a:pt x="16496" y="7476"/>
                </a:cubicBezTo>
                <a:lnTo>
                  <a:pt x="4714" y="7476"/>
                </a:lnTo>
                <a:cubicBezTo>
                  <a:pt x="4496" y="7476"/>
                  <a:pt x="4321" y="7291"/>
                  <a:pt x="4321" y="7061"/>
                </a:cubicBezTo>
                <a:cubicBezTo>
                  <a:pt x="4321" y="6830"/>
                  <a:pt x="4496" y="6645"/>
                  <a:pt x="4714" y="6645"/>
                </a:cubicBezTo>
                <a:close/>
                <a:moveTo>
                  <a:pt x="5498" y="4567"/>
                </a:moveTo>
                <a:lnTo>
                  <a:pt x="15707" y="4567"/>
                </a:lnTo>
                <a:cubicBezTo>
                  <a:pt x="15924" y="4567"/>
                  <a:pt x="16104" y="4752"/>
                  <a:pt x="16104" y="4983"/>
                </a:cubicBezTo>
                <a:cubicBezTo>
                  <a:pt x="16104" y="5213"/>
                  <a:pt x="15924" y="5398"/>
                  <a:pt x="15707" y="5398"/>
                </a:cubicBezTo>
                <a:lnTo>
                  <a:pt x="5498" y="5398"/>
                </a:lnTo>
                <a:cubicBezTo>
                  <a:pt x="5280" y="5398"/>
                  <a:pt x="5106" y="5213"/>
                  <a:pt x="5106" y="4983"/>
                </a:cubicBezTo>
                <a:cubicBezTo>
                  <a:pt x="5106" y="4752"/>
                  <a:pt x="5280" y="4567"/>
                  <a:pt x="5498" y="4567"/>
                </a:cubicBezTo>
                <a:close/>
                <a:moveTo>
                  <a:pt x="6282" y="2495"/>
                </a:moveTo>
                <a:lnTo>
                  <a:pt x="14922" y="2495"/>
                </a:lnTo>
                <a:cubicBezTo>
                  <a:pt x="15140" y="2495"/>
                  <a:pt x="15314" y="2679"/>
                  <a:pt x="15314" y="2909"/>
                </a:cubicBezTo>
                <a:cubicBezTo>
                  <a:pt x="15314" y="3138"/>
                  <a:pt x="15140" y="3323"/>
                  <a:pt x="14922" y="3323"/>
                </a:cubicBezTo>
                <a:lnTo>
                  <a:pt x="6282" y="3323"/>
                </a:lnTo>
                <a:cubicBezTo>
                  <a:pt x="6065" y="3323"/>
                  <a:pt x="5890" y="3138"/>
                  <a:pt x="5890" y="2909"/>
                </a:cubicBezTo>
                <a:cubicBezTo>
                  <a:pt x="5890" y="2679"/>
                  <a:pt x="6065" y="2495"/>
                  <a:pt x="6282" y="2495"/>
                </a:cubicBezTo>
                <a:close/>
                <a:moveTo>
                  <a:pt x="5521" y="829"/>
                </a:moveTo>
                <a:lnTo>
                  <a:pt x="1024" y="12461"/>
                </a:lnTo>
                <a:lnTo>
                  <a:pt x="20570" y="12461"/>
                </a:lnTo>
                <a:lnTo>
                  <a:pt x="16073" y="829"/>
                </a:lnTo>
                <a:close/>
                <a:moveTo>
                  <a:pt x="5257" y="0"/>
                </a:moveTo>
                <a:lnTo>
                  <a:pt x="16338" y="0"/>
                </a:lnTo>
                <a:cubicBezTo>
                  <a:pt x="16498" y="0"/>
                  <a:pt x="16640" y="100"/>
                  <a:pt x="16702" y="255"/>
                </a:cubicBezTo>
                <a:lnTo>
                  <a:pt x="21491" y="12646"/>
                </a:lnTo>
                <a:cubicBezTo>
                  <a:pt x="21534" y="12711"/>
                  <a:pt x="21557" y="12791"/>
                  <a:pt x="21557" y="12876"/>
                </a:cubicBezTo>
                <a:cubicBezTo>
                  <a:pt x="21557" y="13106"/>
                  <a:pt x="21383" y="13291"/>
                  <a:pt x="21165" y="13291"/>
                </a:cubicBezTo>
                <a:cubicBezTo>
                  <a:pt x="21161" y="13291"/>
                  <a:pt x="21161" y="13291"/>
                  <a:pt x="21156" y="13291"/>
                </a:cubicBezTo>
                <a:lnTo>
                  <a:pt x="443" y="13291"/>
                </a:lnTo>
                <a:cubicBezTo>
                  <a:pt x="311" y="13291"/>
                  <a:pt x="188" y="13221"/>
                  <a:pt x="117" y="13106"/>
                </a:cubicBezTo>
                <a:cubicBezTo>
                  <a:pt x="42" y="12991"/>
                  <a:pt x="28" y="12846"/>
                  <a:pt x="80" y="12721"/>
                </a:cubicBezTo>
                <a:lnTo>
                  <a:pt x="4893" y="255"/>
                </a:lnTo>
                <a:cubicBezTo>
                  <a:pt x="4954" y="100"/>
                  <a:pt x="5101" y="0"/>
                  <a:pt x="5257"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409" name="文本框 14"/>
          <p:cNvSpPr txBox="1"/>
          <p:nvPr/>
        </p:nvSpPr>
        <p:spPr>
          <a:xfrm>
            <a:off x="311746" y="1576766"/>
            <a:ext cx="11568508" cy="37044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[1] B.E.Scharfman, A.H.Techet, J.W.M.Bush, and L.Bourouiba. “Visualization of sneeze ejecta: steps of fluid fragmentation leading to respiratory droplets.” Exp Fluids (2016) 57:24. dois:10.1007/s00348-015-2078-4.</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[2] Yidan Shang, Yao Tao, Jingliang Dong, Fajiang He, and Jiyuan Tu (9 January 2021). “Deposition features of inhaled viral droplets may lead to rapid secondary transmission of COVID-19”. Journal of Aerosol Science, 154(2021) 105745. </a:t>
            </a:r>
            <a:r>
              <a:rPr sz="1200">
                <a:latin typeface="Times New Roman"/>
                <a:ea typeface="Times New Roman"/>
                <a:cs typeface="Times New Roman"/>
                <a:sym typeface="Times New Roman"/>
                <a:hlinkClick r:id="rId2" invalidUrl="" action="" tgtFrame="" tooltip="" history="1" highlightClick="0" endSnd="0"/>
              </a:rPr>
              <a:t>https://doi.org/10.1016/j.jaerosci.2021.105745</a:t>
            </a:r>
            <a:r>
              <a:rPr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[3] Page J, Hinshaw D, McKay B (26 February 2021). “In Hunt for Covid-19 Origin, Patient Zero Points to Second Wuhan Market – The man with the first confirmed infection of the new coronavirus told the WHO team that his parents had shopped there”. The Wall Street Journal.</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[4] Centers for Disease Control and Prevention (CDC). “Symptoms of COVID-19”, 22 February 2021. </a:t>
            </a:r>
            <a:r>
              <a:rPr sz="1200">
                <a:latin typeface="Times New Roman"/>
                <a:ea typeface="Times New Roman"/>
                <a:cs typeface="Times New Roman"/>
                <a:sym typeface="Times New Roman"/>
                <a:hlinkClick r:id="rId3" invalidUrl="" action="" tgtFrame="" tooltip="" history="1" highlightClick="0" endSnd="0"/>
              </a:rPr>
              <a:t>https://www.cdc.gov/coronavirus/2019-ncov/symptoms-testing/symptoms.html</a:t>
            </a:r>
            <a:r>
              <a:rPr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[5] Centers for Disease Control and Prevention (CDC). “Frequent Asked Questions”, 21 October 2021. </a:t>
            </a:r>
            <a:r>
              <a:rPr sz="1200">
                <a:latin typeface="Times New Roman"/>
                <a:ea typeface="Times New Roman"/>
                <a:cs typeface="Times New Roman"/>
                <a:sym typeface="Times New Roman"/>
                <a:hlinkClick r:id="rId4" invalidUrl="" action="" tgtFrame="" tooltip="" history="1" highlightClick="0" endSnd="0"/>
              </a:rPr>
              <a:t>Coronavirus (COVID-19) frequently asked questions | CDC</a:t>
            </a:r>
            <a:r>
              <a:rPr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[6] Betsch, C., Korn, L., et al. (2020). “Social and behavioral consequences of mask policies during the COVID-19 pandemic”. Proceedings of the National Academy of Sciences, 117(36), pp. 21851–21853.</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[7] World Health Organization. “Coronavirus disease (COVID-19): How is it transmitted?". </a:t>
            </a:r>
            <a:r>
              <a:rPr sz="1200">
                <a:latin typeface="Times New Roman"/>
                <a:ea typeface="Times New Roman"/>
                <a:cs typeface="Times New Roman"/>
                <a:sym typeface="Times New Roman"/>
                <a:hlinkClick r:id="rId5" invalidUrl="" action="" tgtFrame="" tooltip="" history="1" highlightClick="0" endSnd="0"/>
              </a:rPr>
              <a:t>https://www.who.int/emergencies/diseases/novel-coronavirus-2019/coronavirus-disease-answers?query=How+it+spreads&amp;referrerPageUrl=https%3A%2F%2Fwww.who.int%2Femergencies%2Fdiseases%2Fnovel-coronavirus-2019%2Fcoronavirus-disease-answers</a:t>
            </a:r>
            <a:r>
              <a:rPr sz="1200">
                <a:latin typeface="Times New Roman"/>
                <a:ea typeface="Times New Roman"/>
                <a:cs typeface="Times New Roman"/>
                <a:sym typeface="Times New Roman"/>
              </a:rPr>
              <a:t>. Retrieved 6 December 2020.</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[8] Centers for Disease Control and Prevention (CDC). “Coronavirus Disease 2019 (COVID-19)”. Retrieved 6 December 2020. </a:t>
            </a:r>
            <a:r>
              <a:rPr sz="1200">
                <a:latin typeface="Times New Roman"/>
                <a:ea typeface="Times New Roman"/>
                <a:cs typeface="Times New Roman"/>
                <a:sym typeface="Times New Roman"/>
                <a:hlinkClick r:id="rId6" invalidUrl="" action="" tgtFrame="" tooltip="" history="1" highlightClick="0" endSnd="0"/>
              </a:rPr>
              <a:t>https://www.cdc.gov/coronavirus/2019-ncov/index.html</a:t>
            </a:r>
            <a:r>
              <a:rPr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[9] Centers for Disease Control and Prevention (CDC). “Coronavirus Disease 2019 (COVID-19)”. 25 October 2020. </a:t>
            </a:r>
            <a:r>
              <a:rPr sz="1200">
                <a:latin typeface="Times New Roman"/>
                <a:ea typeface="Times New Roman"/>
                <a:cs typeface="Times New Roman"/>
                <a:sym typeface="Times New Roman"/>
                <a:hlinkClick r:id="rId7" invalidUrl="" action="" tgtFrame="" tooltip="" history="1" highlightClick="0" endSnd="0"/>
              </a:rPr>
              <a:t>https://www.cdc.gov/coronavirus/2019-ncov/prevent-getting-sick/about-face-coverins.html</a:t>
            </a:r>
            <a:r>
              <a:rPr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[10] New Youth Anesthesia Daily. “People’s Daily: Can Wearing Facemask prevents COVID-19”, 22 January 2020. </a:t>
            </a:r>
            <a:r>
              <a:rPr sz="1200">
                <a:latin typeface="Times New Roman"/>
                <a:ea typeface="Times New Roman"/>
                <a:cs typeface="Times New Roman"/>
                <a:sym typeface="Times New Roman"/>
                <a:hlinkClick r:id="rId8" invalidUrl="" action="" tgtFrame="" tooltip="" history="1" highlightClick="0" endSnd="0"/>
              </a:rPr>
              <a:t>https://www.sohu.com/a/368399258_377325</a:t>
            </a:r>
            <a:r>
              <a:rPr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[11] National Aeronautics and Space Administration (NASA). “What is Drag”, Retrieved 6 December 2020. </a:t>
            </a:r>
            <a:r>
              <a:rPr sz="1200">
                <a:latin typeface="Times New Roman"/>
                <a:ea typeface="Times New Roman"/>
                <a:cs typeface="Times New Roman"/>
                <a:sym typeface="Times New Roman"/>
                <a:hlinkClick r:id="rId9" invalidUrl="" action="" tgtFrame="" tooltip="" history="1" highlightClick="0" endSnd="0"/>
              </a:rPr>
              <a:t>https://www.grc.nasa.gov/www/k-12/airplane/drag1.html</a:t>
            </a:r>
            <a:r>
              <a:rPr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[12] Symon, Keith R. Mechanics (3rd Edition), December 1971. Boston, MA: Addison-Wesley. ISBN 978-0-201-07392-8.</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411"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412"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References</a:t>
            </a:r>
          </a:p>
        </p:txBody>
      </p:sp>
      <p:sp>
        <p:nvSpPr>
          <p:cNvPr id="413" name="print-products-outline-made-of-different-lines_30294"/>
          <p:cNvSpPr/>
          <p:nvPr/>
        </p:nvSpPr>
        <p:spPr>
          <a:xfrm>
            <a:off x="352882" y="573087"/>
            <a:ext cx="609687" cy="575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2" y="20772"/>
                </a:moveTo>
                <a:lnTo>
                  <a:pt x="21203" y="20772"/>
                </a:lnTo>
                <a:cubicBezTo>
                  <a:pt x="21421" y="20772"/>
                  <a:pt x="21600" y="20957"/>
                  <a:pt x="21600" y="21186"/>
                </a:cubicBezTo>
                <a:cubicBezTo>
                  <a:pt x="21600" y="21415"/>
                  <a:pt x="21421" y="21600"/>
                  <a:pt x="21203" y="21600"/>
                </a:cubicBezTo>
                <a:lnTo>
                  <a:pt x="392" y="21600"/>
                </a:lnTo>
                <a:cubicBezTo>
                  <a:pt x="175" y="21600"/>
                  <a:pt x="0" y="21415"/>
                  <a:pt x="0" y="21186"/>
                </a:cubicBezTo>
                <a:cubicBezTo>
                  <a:pt x="0" y="20957"/>
                  <a:pt x="175" y="20772"/>
                  <a:pt x="392" y="20772"/>
                </a:cubicBezTo>
                <a:close/>
                <a:moveTo>
                  <a:pt x="392" y="18694"/>
                </a:moveTo>
                <a:lnTo>
                  <a:pt x="21203" y="18694"/>
                </a:lnTo>
                <a:cubicBezTo>
                  <a:pt x="21421" y="18694"/>
                  <a:pt x="21600" y="18879"/>
                  <a:pt x="21600" y="19108"/>
                </a:cubicBezTo>
                <a:cubicBezTo>
                  <a:pt x="21600" y="19337"/>
                  <a:pt x="21421" y="19522"/>
                  <a:pt x="21203" y="19522"/>
                </a:cubicBezTo>
                <a:lnTo>
                  <a:pt x="392" y="19522"/>
                </a:lnTo>
                <a:cubicBezTo>
                  <a:pt x="175" y="19522"/>
                  <a:pt x="0" y="19337"/>
                  <a:pt x="0" y="19108"/>
                </a:cubicBezTo>
                <a:cubicBezTo>
                  <a:pt x="0" y="18879"/>
                  <a:pt x="175" y="18694"/>
                  <a:pt x="392" y="18694"/>
                </a:cubicBezTo>
                <a:close/>
                <a:moveTo>
                  <a:pt x="392" y="16613"/>
                </a:moveTo>
                <a:lnTo>
                  <a:pt x="21203" y="16613"/>
                </a:lnTo>
                <a:cubicBezTo>
                  <a:pt x="21421" y="16613"/>
                  <a:pt x="21600" y="16799"/>
                  <a:pt x="21600" y="17029"/>
                </a:cubicBezTo>
                <a:cubicBezTo>
                  <a:pt x="21600" y="17259"/>
                  <a:pt x="21421" y="17444"/>
                  <a:pt x="21203" y="17444"/>
                </a:cubicBezTo>
                <a:lnTo>
                  <a:pt x="392" y="17444"/>
                </a:lnTo>
                <a:cubicBezTo>
                  <a:pt x="175" y="17444"/>
                  <a:pt x="0" y="17259"/>
                  <a:pt x="0" y="17029"/>
                </a:cubicBezTo>
                <a:cubicBezTo>
                  <a:pt x="0" y="16799"/>
                  <a:pt x="175" y="16613"/>
                  <a:pt x="392" y="16613"/>
                </a:cubicBezTo>
                <a:close/>
                <a:moveTo>
                  <a:pt x="392" y="14541"/>
                </a:moveTo>
                <a:lnTo>
                  <a:pt x="21203" y="14541"/>
                </a:lnTo>
                <a:cubicBezTo>
                  <a:pt x="21421" y="14541"/>
                  <a:pt x="21600" y="14726"/>
                  <a:pt x="21600" y="14956"/>
                </a:cubicBezTo>
                <a:cubicBezTo>
                  <a:pt x="21600" y="15186"/>
                  <a:pt x="21421" y="15371"/>
                  <a:pt x="21203" y="15371"/>
                </a:cubicBezTo>
                <a:lnTo>
                  <a:pt x="392" y="15371"/>
                </a:lnTo>
                <a:cubicBezTo>
                  <a:pt x="175" y="15371"/>
                  <a:pt x="0" y="15186"/>
                  <a:pt x="0" y="14956"/>
                </a:cubicBezTo>
                <a:cubicBezTo>
                  <a:pt x="0" y="14726"/>
                  <a:pt x="175" y="14541"/>
                  <a:pt x="392" y="14541"/>
                </a:cubicBezTo>
                <a:close/>
                <a:moveTo>
                  <a:pt x="4714" y="6645"/>
                </a:moveTo>
                <a:lnTo>
                  <a:pt x="16496" y="6645"/>
                </a:lnTo>
                <a:cubicBezTo>
                  <a:pt x="16713" y="6645"/>
                  <a:pt x="16888" y="6830"/>
                  <a:pt x="16888" y="7061"/>
                </a:cubicBezTo>
                <a:cubicBezTo>
                  <a:pt x="16888" y="7291"/>
                  <a:pt x="16713" y="7476"/>
                  <a:pt x="16496" y="7476"/>
                </a:cubicBezTo>
                <a:lnTo>
                  <a:pt x="4714" y="7476"/>
                </a:lnTo>
                <a:cubicBezTo>
                  <a:pt x="4496" y="7476"/>
                  <a:pt x="4321" y="7291"/>
                  <a:pt x="4321" y="7061"/>
                </a:cubicBezTo>
                <a:cubicBezTo>
                  <a:pt x="4321" y="6830"/>
                  <a:pt x="4496" y="6645"/>
                  <a:pt x="4714" y="6645"/>
                </a:cubicBezTo>
                <a:close/>
                <a:moveTo>
                  <a:pt x="5498" y="4567"/>
                </a:moveTo>
                <a:lnTo>
                  <a:pt x="15707" y="4567"/>
                </a:lnTo>
                <a:cubicBezTo>
                  <a:pt x="15924" y="4567"/>
                  <a:pt x="16104" y="4752"/>
                  <a:pt x="16104" y="4983"/>
                </a:cubicBezTo>
                <a:cubicBezTo>
                  <a:pt x="16104" y="5213"/>
                  <a:pt x="15924" y="5398"/>
                  <a:pt x="15707" y="5398"/>
                </a:cubicBezTo>
                <a:lnTo>
                  <a:pt x="5498" y="5398"/>
                </a:lnTo>
                <a:cubicBezTo>
                  <a:pt x="5280" y="5398"/>
                  <a:pt x="5106" y="5213"/>
                  <a:pt x="5106" y="4983"/>
                </a:cubicBezTo>
                <a:cubicBezTo>
                  <a:pt x="5106" y="4752"/>
                  <a:pt x="5280" y="4567"/>
                  <a:pt x="5498" y="4567"/>
                </a:cubicBezTo>
                <a:close/>
                <a:moveTo>
                  <a:pt x="6282" y="2495"/>
                </a:moveTo>
                <a:lnTo>
                  <a:pt x="14922" y="2495"/>
                </a:lnTo>
                <a:cubicBezTo>
                  <a:pt x="15140" y="2495"/>
                  <a:pt x="15314" y="2679"/>
                  <a:pt x="15314" y="2909"/>
                </a:cubicBezTo>
                <a:cubicBezTo>
                  <a:pt x="15314" y="3138"/>
                  <a:pt x="15140" y="3323"/>
                  <a:pt x="14922" y="3323"/>
                </a:cubicBezTo>
                <a:lnTo>
                  <a:pt x="6282" y="3323"/>
                </a:lnTo>
                <a:cubicBezTo>
                  <a:pt x="6065" y="3323"/>
                  <a:pt x="5890" y="3138"/>
                  <a:pt x="5890" y="2909"/>
                </a:cubicBezTo>
                <a:cubicBezTo>
                  <a:pt x="5890" y="2679"/>
                  <a:pt x="6065" y="2495"/>
                  <a:pt x="6282" y="2495"/>
                </a:cubicBezTo>
                <a:close/>
                <a:moveTo>
                  <a:pt x="5521" y="829"/>
                </a:moveTo>
                <a:lnTo>
                  <a:pt x="1024" y="12461"/>
                </a:lnTo>
                <a:lnTo>
                  <a:pt x="20570" y="12461"/>
                </a:lnTo>
                <a:lnTo>
                  <a:pt x="16073" y="829"/>
                </a:lnTo>
                <a:close/>
                <a:moveTo>
                  <a:pt x="5257" y="0"/>
                </a:moveTo>
                <a:lnTo>
                  <a:pt x="16338" y="0"/>
                </a:lnTo>
                <a:cubicBezTo>
                  <a:pt x="16498" y="0"/>
                  <a:pt x="16640" y="100"/>
                  <a:pt x="16702" y="255"/>
                </a:cubicBezTo>
                <a:lnTo>
                  <a:pt x="21491" y="12646"/>
                </a:lnTo>
                <a:cubicBezTo>
                  <a:pt x="21534" y="12711"/>
                  <a:pt x="21557" y="12791"/>
                  <a:pt x="21557" y="12876"/>
                </a:cubicBezTo>
                <a:cubicBezTo>
                  <a:pt x="21557" y="13106"/>
                  <a:pt x="21383" y="13291"/>
                  <a:pt x="21165" y="13291"/>
                </a:cubicBezTo>
                <a:cubicBezTo>
                  <a:pt x="21161" y="13291"/>
                  <a:pt x="21161" y="13291"/>
                  <a:pt x="21156" y="13291"/>
                </a:cubicBezTo>
                <a:lnTo>
                  <a:pt x="443" y="13291"/>
                </a:lnTo>
                <a:cubicBezTo>
                  <a:pt x="311" y="13291"/>
                  <a:pt x="188" y="13221"/>
                  <a:pt x="117" y="13106"/>
                </a:cubicBezTo>
                <a:cubicBezTo>
                  <a:pt x="42" y="12991"/>
                  <a:pt x="28" y="12846"/>
                  <a:pt x="80" y="12721"/>
                </a:cubicBezTo>
                <a:lnTo>
                  <a:pt x="4893" y="255"/>
                </a:lnTo>
                <a:cubicBezTo>
                  <a:pt x="4954" y="100"/>
                  <a:pt x="5101" y="0"/>
                  <a:pt x="5257"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414" name="[13] Hirt, C., Claessens, S., Fecher, T., Kuhn, M.; Pail, R., Rexer, M (2013). “New ultrahighresolution picture of Earth's gravity field”. Geophysical Research Letters, 40 (16), pp. 4279–4283. doi:10.1002/grl.50838.…"/>
          <p:cNvSpPr txBox="1"/>
          <p:nvPr/>
        </p:nvSpPr>
        <p:spPr>
          <a:xfrm>
            <a:off x="281144" y="1957766"/>
            <a:ext cx="11629713" cy="29424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[13] Hirt, C., Claessens, S., Fecher, T., Kuhn, M.; Pail, R., Rexer, M (2013). “New ultrahighresolution picture of Earth's gravity field”. Geophysical Research Letters, 40 (16), pp. 4279–4283. doi:10.1002/grl.50838.</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[14] Ball, Philip (2008). "Water: Water—an enduring mystery". Nature, 452 (7185), pp. 291–2. doi:10.1038/452291a.</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[15] Our World Data. “Human Height”, May 2019. </a:t>
            </a:r>
            <a:r>
              <a:rPr sz="1200">
                <a:latin typeface="Times New Roman"/>
                <a:ea typeface="Times New Roman"/>
                <a:cs typeface="Times New Roman"/>
                <a:sym typeface="Times New Roman"/>
                <a:hlinkClick r:id="rId2" invalidUrl="" action="" tgtFrame="" tooltip="" history="1" highlightClick="0" endSnd="0"/>
              </a:rPr>
              <a:t>https://ourworldindata.org/human-height</a:t>
            </a:r>
            <a:r>
              <a:rPr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[16] Detailed description of both methods is written in the “Appending” section.</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[17] The codes responsible for generating these plots are recorded in the “Appending” section.</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[18] Cunningham, E., “On the velocity of steady fall of spherical particles through fluid medium,” Proc. Roy. Soc. A 83(1910)357. doi:10.1098/rspa.1910.0024</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[19] NCBI. Benjamin J. Delgado, Tushar Bajaj. “Physiology, Lung Capacity”, July 26, 2021. </a:t>
            </a:r>
            <a:r>
              <a:rPr sz="1200">
                <a:latin typeface="Times New Roman"/>
                <a:ea typeface="Times New Roman"/>
                <a:cs typeface="Times New Roman"/>
                <a:sym typeface="Times New Roman"/>
                <a:hlinkClick r:id="rId3" invalidUrl="" action="" tgtFrame="" tooltip="" history="1" highlightClick="0" endSnd="0"/>
              </a:rPr>
              <a:t>https://www.ncbi.nlm.nih.gov/books/NBK541029/</a:t>
            </a:r>
            <a:r>
              <a:rPr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[20] Cameron Tropea, Alexander Yarin, John Foss, eds. Springer Handbook of Experimental Fluid Mechanics, 9 October 2007. New York: Springer.</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[21] Specific model and classification of different parts of the respiratory system can be found in the “Attachment” section.</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[22] NCBI. Joshua J. Hurley, Jeremy L. Hensley, “Physiology, Airway Resistance”, 22 September 2021. </a:t>
            </a:r>
            <a:r>
              <a:rPr sz="1200">
                <a:latin typeface="Times New Roman"/>
                <a:ea typeface="Times New Roman"/>
                <a:cs typeface="Times New Roman"/>
                <a:sym typeface="Times New Roman"/>
                <a:hlinkClick r:id="rId4" invalidUrl="" action="" tgtFrame="" tooltip="" history="1" highlightClick="0" endSnd="0"/>
              </a:rPr>
              <a:t>https://www.ncbi.nlm.nih.gov/books/NBK542183/</a:t>
            </a:r>
            <a:r>
              <a:rPr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[23] CDC. “How to Protect Yourself &amp; Others”, 13 August 2021. </a:t>
            </a:r>
            <a:r>
              <a:rPr sz="1200">
                <a:latin typeface="Times New Roman"/>
                <a:ea typeface="Times New Roman"/>
                <a:cs typeface="Times New Roman"/>
                <a:sym typeface="Times New Roman"/>
                <a:hlinkClick r:id="rId5" invalidUrl="" action="" tgtFrame="" tooltip="" history="1" highlightClick="0" endSnd="0"/>
              </a:rPr>
              <a:t>https://www.cdc.gov/coronavirus/2019-ncov/prevent-getting-sick/prevention.html</a:t>
            </a:r>
            <a:r>
              <a:rPr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[24] Martin Z. Bazant, John W. M. Bush. “A guideline to limit indoor airborne transmission of COVID-19,” PNAS 118(2021)17. Doi: </a:t>
            </a:r>
            <a:r>
              <a:rPr sz="1200">
                <a:latin typeface="Times New Roman"/>
                <a:ea typeface="Times New Roman"/>
                <a:cs typeface="Times New Roman"/>
                <a:sym typeface="Times New Roman"/>
                <a:hlinkClick r:id="rId6" invalidUrl="" action="" tgtFrame="" tooltip="" history="1" highlightClick="0" endSnd="0"/>
              </a:rPr>
              <a:t>https://doi.org/10.1073/pnas/2018995118</a:t>
            </a:r>
            <a:r>
              <a:rPr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algn="just" defTabSz="266700">
              <a:defRPr sz="1050">
                <a:uFill>
                  <a:solidFill>
                    <a:srgbClr val="000000"/>
                  </a:solidFill>
                </a:uFill>
                <a:latin typeface="Calibri"/>
                <a:ea typeface="Calibri"/>
                <a:cs typeface="Calibri"/>
                <a:sym typeface="Calibri"/>
              </a:defRPr>
            </a:pPr>
            <a:r>
              <a:rPr sz="1200">
                <a:latin typeface="Times New Roman"/>
                <a:ea typeface="Times New Roman"/>
                <a:cs typeface="Times New Roman"/>
                <a:sym typeface="Times New Roman"/>
              </a:rPr>
              <a:t>[25] Hamed Mortazavi, Hamidreza Mortazavy Beni, Fatemeh Aghaei, Seyed Hossein Sajadiana (11 November 2020). “SARS-CoV-2 droplet deposition path and its effects on the human upper airway in the oral inhalation”. Computer Methods and Programs in Biomedicine 200(2021) 105843. </a:t>
            </a:r>
            <a:r>
              <a:rPr sz="1200">
                <a:latin typeface="Times New Roman"/>
                <a:ea typeface="Times New Roman"/>
                <a:cs typeface="Times New Roman"/>
                <a:sym typeface="Times New Roman"/>
                <a:hlinkClick r:id="rId7" invalidUrl="" action="" tgtFrame="" tooltip="" history="1" highlightClick="0" endSnd="0"/>
              </a:rPr>
              <a:t>https://doi.org/10.1016/j.cmpb.2020.105843</a:t>
            </a:r>
            <a:r>
              <a:rPr sz="1200">
                <a:latin typeface="Times New Roman"/>
                <a:ea typeface="Times New Roman"/>
                <a:cs typeface="Times New Roman"/>
                <a:sym typeface="Times New Roman"/>
              </a:rPr>
              <a:t>.</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20" name="组合 9"/>
          <p:cNvGrpSpPr/>
          <p:nvPr/>
        </p:nvGrpSpPr>
        <p:grpSpPr>
          <a:xfrm>
            <a:off x="3271154" y="3294644"/>
            <a:ext cx="9738023" cy="2159122"/>
            <a:chOff x="0" y="0"/>
            <a:chExt cx="9738021" cy="2159120"/>
          </a:xfrm>
        </p:grpSpPr>
        <p:sp>
          <p:nvSpPr>
            <p:cNvPr id="416" name="文本框 3"/>
            <p:cNvSpPr/>
            <p:nvPr/>
          </p:nvSpPr>
          <p:spPr>
            <a:xfrm>
              <a:off x="0" y="0"/>
              <a:ext cx="858497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r">
                <a:lnSpc>
                  <a:spcPct val="120000"/>
                </a:lnSpc>
                <a:defRPr b="1" sz="4400">
                  <a:solidFill>
                    <a:srgbClr val="F2F2F2"/>
                  </a:solidFill>
                  <a:latin typeface="Times New Roman"/>
                  <a:ea typeface="Times New Roman"/>
                  <a:cs typeface="Times New Roman"/>
                  <a:sym typeface="Times New Roman"/>
                </a:defRPr>
              </a:lvl1pPr>
            </a:lstStyle>
            <a:p>
              <a:pPr/>
              <a:r>
                <a:t>Thanks</a:t>
              </a:r>
            </a:p>
          </p:txBody>
        </p:sp>
        <p:sp>
          <p:nvSpPr>
            <p:cNvPr id="417" name="直接连接符 5"/>
            <p:cNvSpPr/>
            <p:nvPr/>
          </p:nvSpPr>
          <p:spPr>
            <a:xfrm flipH="1" flipV="1">
              <a:off x="432627" y="834011"/>
              <a:ext cx="8072584" cy="1"/>
            </a:xfrm>
            <a:prstGeom prst="line">
              <a:avLst/>
            </a:prstGeom>
            <a:noFill/>
            <a:ln w="25400" cap="flat">
              <a:solidFill>
                <a:srgbClr val="FFFFFF"/>
              </a:solidFill>
              <a:prstDash val="solid"/>
              <a:miter lim="800000"/>
            </a:ln>
            <a:effectLst/>
          </p:spPr>
          <p:txBody>
            <a:bodyPr wrap="square" lIns="45719" tIns="45719" rIns="45719" bIns="45719" numCol="1" anchor="t">
              <a:noAutofit/>
            </a:bodyPr>
            <a:lstStyle/>
            <a:p>
              <a:pPr/>
            </a:p>
          </p:txBody>
        </p:sp>
        <p:sp>
          <p:nvSpPr>
            <p:cNvPr id="418" name="文本框 7"/>
            <p:cNvSpPr/>
            <p:nvPr/>
          </p:nvSpPr>
          <p:spPr>
            <a:xfrm>
              <a:off x="2575001" y="1219448"/>
              <a:ext cx="588448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r">
                <a:defRPr>
                  <a:solidFill>
                    <a:srgbClr val="FFFFFF"/>
                  </a:solidFill>
                  <a:latin typeface="Times New Roman"/>
                  <a:ea typeface="Times New Roman"/>
                  <a:cs typeface="Times New Roman"/>
                  <a:sym typeface="Times New Roman"/>
                </a:defRPr>
              </a:lvl1pPr>
            </a:lstStyle>
            <a:p>
              <a:pPr/>
              <a:r>
                <a:t>Thanks to Professor Gerald Fuller from Stanford University for teaching me the fundamental basis of this project and helping me with my research.</a:t>
              </a:r>
            </a:p>
          </p:txBody>
        </p:sp>
        <p:sp>
          <p:nvSpPr>
            <p:cNvPr id="419" name="Acknowledgement"/>
            <p:cNvSpPr/>
            <p:nvPr/>
          </p:nvSpPr>
          <p:spPr>
            <a:xfrm>
              <a:off x="8468021" y="88912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r">
                <a:defRPr b="1" sz="2000">
                  <a:solidFill>
                    <a:srgbClr val="FFFFFF"/>
                  </a:solidFill>
                  <a:latin typeface="Times New Roman"/>
                  <a:ea typeface="Times New Roman"/>
                  <a:cs typeface="Times New Roman"/>
                  <a:sym typeface="Times New Roman"/>
                </a:defRPr>
              </a:lvl1pPr>
            </a:lstStyle>
            <a:p>
              <a:pPr/>
              <a:r>
                <a:t>Acknowledgement</a:t>
              </a:r>
            </a:p>
          </p:txBody>
        </p:sp>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19"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120" name="文本框 21"/>
          <p:cNvSpPr txBox="1"/>
          <p:nvPr/>
        </p:nvSpPr>
        <p:spPr>
          <a:xfrm>
            <a:off x="900003" y="648395"/>
            <a:ext cx="3245235"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Innovation</a:t>
            </a:r>
          </a:p>
        </p:txBody>
      </p:sp>
      <p:sp>
        <p:nvSpPr>
          <p:cNvPr id="121" name="文本框 9"/>
          <p:cNvSpPr txBox="1"/>
          <p:nvPr/>
        </p:nvSpPr>
        <p:spPr>
          <a:xfrm>
            <a:off x="916889" y="2018411"/>
            <a:ext cx="5856173" cy="30016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latin typeface="Times New Roman"/>
                <a:ea typeface="Times New Roman"/>
                <a:cs typeface="Times New Roman"/>
                <a:sym typeface="Times New Roman"/>
              </a:defRPr>
            </a:pPr>
            <a:r>
              <a:t>-- </a:t>
            </a:r>
            <a:r>
              <a:t>Combination of Einstein equation for diffusivity of a particle and the Gaussian distribution of the particles in Brownian movement the estimation of transmission process of COVID-19 virus.</a:t>
            </a:r>
          </a:p>
          <a:p>
            <a:pPr>
              <a:defRPr sz="2000">
                <a:latin typeface="Times New Roman"/>
                <a:ea typeface="Times New Roman"/>
                <a:cs typeface="Times New Roman"/>
                <a:sym typeface="Times New Roman"/>
              </a:defRPr>
            </a:pPr>
            <a:r>
              <a:t>-- </a:t>
            </a:r>
            <a:r>
              <a:t>Application of mathematical and coding modeling in the estimation process</a:t>
            </a:r>
          </a:p>
          <a:p>
            <a:pPr>
              <a:defRPr sz="2000">
                <a:latin typeface="Times New Roman"/>
                <a:ea typeface="Times New Roman"/>
                <a:cs typeface="Times New Roman"/>
                <a:sym typeface="Times New Roman"/>
              </a:defRPr>
            </a:pPr>
            <a:r>
              <a:t>-- </a:t>
            </a:r>
            <a:r>
              <a:t>Consideration of the process both inside the respiratory airway and outside in the air</a:t>
            </a:r>
            <a:r>
              <a:t>-- </a:t>
            </a:r>
            <a:r>
              <a:t>Evaluation of inhalability and stoke’s number to generate more accurate estimation</a:t>
            </a:r>
          </a:p>
        </p:txBody>
      </p:sp>
      <p:sp>
        <p:nvSpPr>
          <p:cNvPr id="122" name="iconfont-11253-5327409"/>
          <p:cNvSpPr/>
          <p:nvPr/>
        </p:nvSpPr>
        <p:spPr>
          <a:xfrm>
            <a:off x="244598" y="599719"/>
            <a:ext cx="609687" cy="559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99" y="9681"/>
                </a:moveTo>
                <a:lnTo>
                  <a:pt x="14399" y="11952"/>
                </a:lnTo>
                <a:cubicBezTo>
                  <a:pt x="14399" y="12034"/>
                  <a:pt x="14373" y="12117"/>
                  <a:pt x="14322" y="12190"/>
                </a:cubicBezTo>
                <a:cubicBezTo>
                  <a:pt x="14270" y="12263"/>
                  <a:pt x="14207" y="12315"/>
                  <a:pt x="14140" y="12317"/>
                </a:cubicBezTo>
                <a:lnTo>
                  <a:pt x="12397" y="12611"/>
                </a:lnTo>
                <a:cubicBezTo>
                  <a:pt x="12313" y="12896"/>
                  <a:pt x="12194" y="13207"/>
                  <a:pt x="12036" y="13544"/>
                </a:cubicBezTo>
                <a:cubicBezTo>
                  <a:pt x="12293" y="13935"/>
                  <a:pt x="12628" y="14404"/>
                  <a:pt x="13049" y="14955"/>
                </a:cubicBezTo>
                <a:cubicBezTo>
                  <a:pt x="13101" y="15047"/>
                  <a:pt x="13127" y="15125"/>
                  <a:pt x="13127" y="15200"/>
                </a:cubicBezTo>
                <a:cubicBezTo>
                  <a:pt x="13127" y="15297"/>
                  <a:pt x="13101" y="15372"/>
                  <a:pt x="13049" y="15429"/>
                </a:cubicBezTo>
                <a:cubicBezTo>
                  <a:pt x="12877" y="15674"/>
                  <a:pt x="12568" y="16041"/>
                  <a:pt x="12121" y="16526"/>
                </a:cubicBezTo>
                <a:cubicBezTo>
                  <a:pt x="11674" y="17016"/>
                  <a:pt x="11380" y="17256"/>
                  <a:pt x="11242" y="17256"/>
                </a:cubicBezTo>
                <a:cubicBezTo>
                  <a:pt x="11157" y="17256"/>
                  <a:pt x="11082" y="17228"/>
                  <a:pt x="11004" y="17172"/>
                </a:cubicBezTo>
                <a:lnTo>
                  <a:pt x="9710" y="16072"/>
                </a:lnTo>
                <a:cubicBezTo>
                  <a:pt x="9436" y="16227"/>
                  <a:pt x="9147" y="16354"/>
                  <a:pt x="8844" y="16449"/>
                </a:cubicBezTo>
                <a:cubicBezTo>
                  <a:pt x="8760" y="17332"/>
                  <a:pt x="8676" y="17963"/>
                  <a:pt x="8585" y="18349"/>
                </a:cubicBezTo>
                <a:cubicBezTo>
                  <a:pt x="8533" y="18547"/>
                  <a:pt x="8419" y="18644"/>
                  <a:pt x="8248" y="18644"/>
                </a:cubicBezTo>
                <a:lnTo>
                  <a:pt x="6158" y="18644"/>
                </a:lnTo>
                <a:cubicBezTo>
                  <a:pt x="6073" y="18644"/>
                  <a:pt x="6002" y="18611"/>
                  <a:pt x="5933" y="18550"/>
                </a:cubicBezTo>
                <a:cubicBezTo>
                  <a:pt x="5866" y="18488"/>
                  <a:pt x="5829" y="18420"/>
                  <a:pt x="5821" y="18335"/>
                </a:cubicBezTo>
                <a:lnTo>
                  <a:pt x="5561" y="16460"/>
                </a:lnTo>
                <a:cubicBezTo>
                  <a:pt x="5304" y="16378"/>
                  <a:pt x="5024" y="16251"/>
                  <a:pt x="4715" y="16083"/>
                </a:cubicBezTo>
                <a:lnTo>
                  <a:pt x="3384" y="17174"/>
                </a:lnTo>
                <a:cubicBezTo>
                  <a:pt x="3333" y="17231"/>
                  <a:pt x="3257" y="17261"/>
                  <a:pt x="3160" y="17261"/>
                </a:cubicBezTo>
                <a:cubicBezTo>
                  <a:pt x="3078" y="17261"/>
                  <a:pt x="3002" y="17228"/>
                  <a:pt x="2922" y="17162"/>
                </a:cubicBezTo>
                <a:cubicBezTo>
                  <a:pt x="1842" y="16074"/>
                  <a:pt x="1302" y="15424"/>
                  <a:pt x="1302" y="15200"/>
                </a:cubicBezTo>
                <a:cubicBezTo>
                  <a:pt x="1302" y="15125"/>
                  <a:pt x="1330" y="15047"/>
                  <a:pt x="1382" y="14969"/>
                </a:cubicBezTo>
                <a:cubicBezTo>
                  <a:pt x="1458" y="14854"/>
                  <a:pt x="1611" y="14639"/>
                  <a:pt x="1842" y="14319"/>
                </a:cubicBezTo>
                <a:cubicBezTo>
                  <a:pt x="2076" y="14001"/>
                  <a:pt x="2253" y="13754"/>
                  <a:pt x="2369" y="13568"/>
                </a:cubicBezTo>
                <a:cubicBezTo>
                  <a:pt x="2197" y="13207"/>
                  <a:pt x="2067" y="12875"/>
                  <a:pt x="1978" y="12560"/>
                </a:cubicBezTo>
                <a:lnTo>
                  <a:pt x="270" y="12265"/>
                </a:lnTo>
                <a:cubicBezTo>
                  <a:pt x="194" y="12258"/>
                  <a:pt x="130" y="12223"/>
                  <a:pt x="78" y="12147"/>
                </a:cubicBezTo>
                <a:cubicBezTo>
                  <a:pt x="26" y="12079"/>
                  <a:pt x="0" y="11999"/>
                  <a:pt x="0" y="11909"/>
                </a:cubicBezTo>
                <a:lnTo>
                  <a:pt x="0" y="9639"/>
                </a:lnTo>
                <a:cubicBezTo>
                  <a:pt x="0" y="9556"/>
                  <a:pt x="26" y="9474"/>
                  <a:pt x="78" y="9401"/>
                </a:cubicBezTo>
                <a:cubicBezTo>
                  <a:pt x="130" y="9325"/>
                  <a:pt x="190" y="9278"/>
                  <a:pt x="259" y="9274"/>
                </a:cubicBezTo>
                <a:lnTo>
                  <a:pt x="2002" y="8979"/>
                </a:lnTo>
                <a:cubicBezTo>
                  <a:pt x="2086" y="8694"/>
                  <a:pt x="2205" y="8383"/>
                  <a:pt x="2361" y="8046"/>
                </a:cubicBezTo>
                <a:cubicBezTo>
                  <a:pt x="2106" y="7655"/>
                  <a:pt x="1771" y="7187"/>
                  <a:pt x="1350" y="6635"/>
                </a:cubicBezTo>
                <a:cubicBezTo>
                  <a:pt x="1298" y="6546"/>
                  <a:pt x="1270" y="6466"/>
                  <a:pt x="1270" y="6393"/>
                </a:cubicBezTo>
                <a:cubicBezTo>
                  <a:pt x="1270" y="6294"/>
                  <a:pt x="1298" y="6211"/>
                  <a:pt x="1350" y="6148"/>
                </a:cubicBezTo>
                <a:cubicBezTo>
                  <a:pt x="1514" y="5903"/>
                  <a:pt x="1821" y="5535"/>
                  <a:pt x="2272" y="5055"/>
                </a:cubicBezTo>
                <a:cubicBezTo>
                  <a:pt x="2723" y="4574"/>
                  <a:pt x="3017" y="4332"/>
                  <a:pt x="3160" y="4332"/>
                </a:cubicBezTo>
                <a:cubicBezTo>
                  <a:pt x="3244" y="4332"/>
                  <a:pt x="3320" y="4360"/>
                  <a:pt x="3399" y="4417"/>
                </a:cubicBezTo>
                <a:lnTo>
                  <a:pt x="4691" y="5521"/>
                </a:lnTo>
                <a:cubicBezTo>
                  <a:pt x="4948" y="5373"/>
                  <a:pt x="5237" y="5241"/>
                  <a:pt x="5559" y="5128"/>
                </a:cubicBezTo>
                <a:cubicBezTo>
                  <a:pt x="5641" y="4245"/>
                  <a:pt x="5726" y="3618"/>
                  <a:pt x="5818" y="3241"/>
                </a:cubicBezTo>
                <a:cubicBezTo>
                  <a:pt x="5868" y="3043"/>
                  <a:pt x="5983" y="2947"/>
                  <a:pt x="6155" y="2947"/>
                </a:cubicBezTo>
                <a:lnTo>
                  <a:pt x="8248" y="2947"/>
                </a:lnTo>
                <a:cubicBezTo>
                  <a:pt x="8330" y="2947"/>
                  <a:pt x="8404" y="2980"/>
                  <a:pt x="8471" y="3041"/>
                </a:cubicBezTo>
                <a:cubicBezTo>
                  <a:pt x="8540" y="3102"/>
                  <a:pt x="8577" y="3173"/>
                  <a:pt x="8585" y="3255"/>
                </a:cubicBezTo>
                <a:lnTo>
                  <a:pt x="8844" y="5133"/>
                </a:lnTo>
                <a:cubicBezTo>
                  <a:pt x="9101" y="5215"/>
                  <a:pt x="9382" y="5340"/>
                  <a:pt x="9689" y="5510"/>
                </a:cubicBezTo>
                <a:lnTo>
                  <a:pt x="11017" y="4417"/>
                </a:lnTo>
                <a:cubicBezTo>
                  <a:pt x="11078" y="4360"/>
                  <a:pt x="11153" y="4332"/>
                  <a:pt x="11242" y="4332"/>
                </a:cubicBezTo>
                <a:cubicBezTo>
                  <a:pt x="11326" y="4332"/>
                  <a:pt x="11401" y="4362"/>
                  <a:pt x="11479" y="4428"/>
                </a:cubicBezTo>
                <a:cubicBezTo>
                  <a:pt x="12559" y="5517"/>
                  <a:pt x="13099" y="6169"/>
                  <a:pt x="13099" y="6393"/>
                </a:cubicBezTo>
                <a:cubicBezTo>
                  <a:pt x="13099" y="6456"/>
                  <a:pt x="13071" y="6534"/>
                  <a:pt x="13021" y="6621"/>
                </a:cubicBezTo>
                <a:cubicBezTo>
                  <a:pt x="12931" y="6751"/>
                  <a:pt x="12773" y="6975"/>
                  <a:pt x="12548" y="7283"/>
                </a:cubicBezTo>
                <a:cubicBezTo>
                  <a:pt x="12324" y="7594"/>
                  <a:pt x="12157" y="7841"/>
                  <a:pt x="12041" y="8021"/>
                </a:cubicBezTo>
                <a:cubicBezTo>
                  <a:pt x="12214" y="8412"/>
                  <a:pt x="12341" y="8748"/>
                  <a:pt x="12423" y="9026"/>
                </a:cubicBezTo>
                <a:lnTo>
                  <a:pt x="14134" y="9309"/>
                </a:lnTo>
                <a:cubicBezTo>
                  <a:pt x="14209" y="9328"/>
                  <a:pt x="14274" y="9368"/>
                  <a:pt x="14324" y="9436"/>
                </a:cubicBezTo>
                <a:cubicBezTo>
                  <a:pt x="14371" y="9509"/>
                  <a:pt x="14399" y="9589"/>
                  <a:pt x="14399" y="9681"/>
                </a:cubicBezTo>
                <a:close/>
                <a:moveTo>
                  <a:pt x="9235" y="13017"/>
                </a:moveTo>
                <a:cubicBezTo>
                  <a:pt x="9799" y="12402"/>
                  <a:pt x="10080" y="11667"/>
                  <a:pt x="10080" y="10793"/>
                </a:cubicBezTo>
                <a:cubicBezTo>
                  <a:pt x="10080" y="9921"/>
                  <a:pt x="9797" y="9189"/>
                  <a:pt x="9235" y="8572"/>
                </a:cubicBezTo>
                <a:cubicBezTo>
                  <a:pt x="8672" y="7957"/>
                  <a:pt x="7996" y="7648"/>
                  <a:pt x="7196" y="7648"/>
                </a:cubicBezTo>
                <a:cubicBezTo>
                  <a:pt x="6397" y="7648"/>
                  <a:pt x="5726" y="7957"/>
                  <a:pt x="5160" y="8572"/>
                </a:cubicBezTo>
                <a:cubicBezTo>
                  <a:pt x="4594" y="9186"/>
                  <a:pt x="4313" y="9924"/>
                  <a:pt x="4313" y="10795"/>
                </a:cubicBezTo>
                <a:cubicBezTo>
                  <a:pt x="4313" y="11667"/>
                  <a:pt x="4594" y="12399"/>
                  <a:pt x="5160" y="13017"/>
                </a:cubicBezTo>
                <a:cubicBezTo>
                  <a:pt x="5723" y="13631"/>
                  <a:pt x="6397" y="13938"/>
                  <a:pt x="7196" y="13938"/>
                </a:cubicBezTo>
                <a:cubicBezTo>
                  <a:pt x="7996" y="13938"/>
                  <a:pt x="8674" y="13629"/>
                  <a:pt x="9235" y="13017"/>
                </a:cubicBezTo>
                <a:close/>
                <a:moveTo>
                  <a:pt x="21600" y="3656"/>
                </a:moveTo>
                <a:lnTo>
                  <a:pt x="21600" y="5375"/>
                </a:lnTo>
                <a:cubicBezTo>
                  <a:pt x="21600" y="5505"/>
                  <a:pt x="21038" y="5637"/>
                  <a:pt x="19924" y="5755"/>
                </a:cubicBezTo>
                <a:cubicBezTo>
                  <a:pt x="19835" y="5974"/>
                  <a:pt x="19721" y="6186"/>
                  <a:pt x="19587" y="6390"/>
                </a:cubicBezTo>
                <a:cubicBezTo>
                  <a:pt x="19969" y="7314"/>
                  <a:pt x="20155" y="7879"/>
                  <a:pt x="20155" y="8082"/>
                </a:cubicBezTo>
                <a:cubicBezTo>
                  <a:pt x="20155" y="8115"/>
                  <a:pt x="20140" y="8145"/>
                  <a:pt x="20112" y="8169"/>
                </a:cubicBezTo>
                <a:cubicBezTo>
                  <a:pt x="19194" y="8748"/>
                  <a:pt x="18736" y="9040"/>
                  <a:pt x="18717" y="9040"/>
                </a:cubicBezTo>
                <a:cubicBezTo>
                  <a:pt x="18656" y="9040"/>
                  <a:pt x="18483" y="8847"/>
                  <a:pt x="18201" y="8466"/>
                </a:cubicBezTo>
                <a:cubicBezTo>
                  <a:pt x="17918" y="8082"/>
                  <a:pt x="17721" y="7804"/>
                  <a:pt x="17617" y="7632"/>
                </a:cubicBezTo>
                <a:cubicBezTo>
                  <a:pt x="17466" y="7651"/>
                  <a:pt x="17356" y="7658"/>
                  <a:pt x="17280" y="7658"/>
                </a:cubicBezTo>
                <a:cubicBezTo>
                  <a:pt x="17203" y="7658"/>
                  <a:pt x="17095" y="7648"/>
                  <a:pt x="16944" y="7632"/>
                </a:cubicBezTo>
                <a:cubicBezTo>
                  <a:pt x="16838" y="7804"/>
                  <a:pt x="16643" y="8079"/>
                  <a:pt x="16360" y="8466"/>
                </a:cubicBezTo>
                <a:cubicBezTo>
                  <a:pt x="16075" y="8852"/>
                  <a:pt x="15902" y="9040"/>
                  <a:pt x="15844" y="9040"/>
                </a:cubicBezTo>
                <a:cubicBezTo>
                  <a:pt x="15827" y="9040"/>
                  <a:pt x="15363" y="8751"/>
                  <a:pt x="14449" y="8169"/>
                </a:cubicBezTo>
                <a:cubicBezTo>
                  <a:pt x="14419" y="8141"/>
                  <a:pt x="14406" y="8115"/>
                  <a:pt x="14406" y="8082"/>
                </a:cubicBezTo>
                <a:cubicBezTo>
                  <a:pt x="14406" y="7879"/>
                  <a:pt x="14596" y="7314"/>
                  <a:pt x="14974" y="6390"/>
                </a:cubicBezTo>
                <a:cubicBezTo>
                  <a:pt x="14840" y="6186"/>
                  <a:pt x="14725" y="5971"/>
                  <a:pt x="14637" y="5755"/>
                </a:cubicBezTo>
                <a:cubicBezTo>
                  <a:pt x="13522" y="5630"/>
                  <a:pt x="12961" y="5502"/>
                  <a:pt x="12961" y="5375"/>
                </a:cubicBezTo>
                <a:lnTo>
                  <a:pt x="12961" y="3656"/>
                </a:lnTo>
                <a:cubicBezTo>
                  <a:pt x="12961" y="3529"/>
                  <a:pt x="13522" y="3397"/>
                  <a:pt x="14637" y="3279"/>
                </a:cubicBezTo>
                <a:cubicBezTo>
                  <a:pt x="14734" y="3043"/>
                  <a:pt x="14849" y="2831"/>
                  <a:pt x="14974" y="2643"/>
                </a:cubicBezTo>
                <a:cubicBezTo>
                  <a:pt x="14592" y="1720"/>
                  <a:pt x="14406" y="1154"/>
                  <a:pt x="14406" y="952"/>
                </a:cubicBezTo>
                <a:cubicBezTo>
                  <a:pt x="14406" y="919"/>
                  <a:pt x="14421" y="888"/>
                  <a:pt x="14449" y="864"/>
                </a:cubicBezTo>
                <a:cubicBezTo>
                  <a:pt x="14477" y="848"/>
                  <a:pt x="14607" y="768"/>
                  <a:pt x="14840" y="622"/>
                </a:cubicBezTo>
                <a:cubicBezTo>
                  <a:pt x="15071" y="473"/>
                  <a:pt x="15293" y="334"/>
                  <a:pt x="15503" y="203"/>
                </a:cubicBezTo>
                <a:cubicBezTo>
                  <a:pt x="15715" y="73"/>
                  <a:pt x="15827" y="5"/>
                  <a:pt x="15842" y="5"/>
                </a:cubicBezTo>
                <a:cubicBezTo>
                  <a:pt x="15900" y="5"/>
                  <a:pt x="16073" y="198"/>
                  <a:pt x="16356" y="575"/>
                </a:cubicBezTo>
                <a:cubicBezTo>
                  <a:pt x="16641" y="952"/>
                  <a:pt x="16838" y="1232"/>
                  <a:pt x="16939" y="1402"/>
                </a:cubicBezTo>
                <a:cubicBezTo>
                  <a:pt x="17090" y="1385"/>
                  <a:pt x="17203" y="1376"/>
                  <a:pt x="17278" y="1376"/>
                </a:cubicBezTo>
                <a:cubicBezTo>
                  <a:pt x="17356" y="1376"/>
                  <a:pt x="17464" y="1385"/>
                  <a:pt x="17615" y="1402"/>
                </a:cubicBezTo>
                <a:cubicBezTo>
                  <a:pt x="17997" y="822"/>
                  <a:pt x="18341" y="363"/>
                  <a:pt x="18650" y="26"/>
                </a:cubicBezTo>
                <a:lnTo>
                  <a:pt x="18717" y="0"/>
                </a:lnTo>
                <a:cubicBezTo>
                  <a:pt x="18747" y="0"/>
                  <a:pt x="19211" y="285"/>
                  <a:pt x="20112" y="860"/>
                </a:cubicBezTo>
                <a:cubicBezTo>
                  <a:pt x="20142" y="886"/>
                  <a:pt x="20155" y="912"/>
                  <a:pt x="20155" y="945"/>
                </a:cubicBezTo>
                <a:cubicBezTo>
                  <a:pt x="20155" y="1147"/>
                  <a:pt x="19963" y="1712"/>
                  <a:pt x="19585" y="2638"/>
                </a:cubicBezTo>
                <a:cubicBezTo>
                  <a:pt x="19712" y="2827"/>
                  <a:pt x="19827" y="3039"/>
                  <a:pt x="19924" y="3274"/>
                </a:cubicBezTo>
                <a:cubicBezTo>
                  <a:pt x="21038" y="3397"/>
                  <a:pt x="21600" y="3529"/>
                  <a:pt x="21600" y="3656"/>
                </a:cubicBezTo>
                <a:close/>
                <a:moveTo>
                  <a:pt x="21600" y="16218"/>
                </a:moveTo>
                <a:lnTo>
                  <a:pt x="21600" y="17937"/>
                </a:lnTo>
                <a:cubicBezTo>
                  <a:pt x="21600" y="18067"/>
                  <a:pt x="21038" y="18196"/>
                  <a:pt x="19924" y="18314"/>
                </a:cubicBezTo>
                <a:cubicBezTo>
                  <a:pt x="19835" y="18535"/>
                  <a:pt x="19721" y="18747"/>
                  <a:pt x="19587" y="18950"/>
                </a:cubicBezTo>
                <a:cubicBezTo>
                  <a:pt x="19969" y="19876"/>
                  <a:pt x="20155" y="20441"/>
                  <a:pt x="20155" y="20644"/>
                </a:cubicBezTo>
                <a:cubicBezTo>
                  <a:pt x="20155" y="20677"/>
                  <a:pt x="20140" y="20705"/>
                  <a:pt x="20112" y="20728"/>
                </a:cubicBezTo>
                <a:cubicBezTo>
                  <a:pt x="19194" y="21308"/>
                  <a:pt x="18736" y="21600"/>
                  <a:pt x="18717" y="21600"/>
                </a:cubicBezTo>
                <a:cubicBezTo>
                  <a:pt x="18656" y="21600"/>
                  <a:pt x="18483" y="21407"/>
                  <a:pt x="18201" y="21025"/>
                </a:cubicBezTo>
                <a:cubicBezTo>
                  <a:pt x="17918" y="20644"/>
                  <a:pt x="17721" y="20363"/>
                  <a:pt x="17617" y="20194"/>
                </a:cubicBezTo>
                <a:cubicBezTo>
                  <a:pt x="17466" y="20210"/>
                  <a:pt x="17356" y="20220"/>
                  <a:pt x="17280" y="20220"/>
                </a:cubicBezTo>
                <a:cubicBezTo>
                  <a:pt x="17203" y="20220"/>
                  <a:pt x="17095" y="20210"/>
                  <a:pt x="16944" y="20194"/>
                </a:cubicBezTo>
                <a:cubicBezTo>
                  <a:pt x="16838" y="20363"/>
                  <a:pt x="16643" y="20641"/>
                  <a:pt x="16360" y="21025"/>
                </a:cubicBezTo>
                <a:cubicBezTo>
                  <a:pt x="16075" y="21409"/>
                  <a:pt x="15902" y="21600"/>
                  <a:pt x="15844" y="21600"/>
                </a:cubicBezTo>
                <a:cubicBezTo>
                  <a:pt x="15827" y="21600"/>
                  <a:pt x="15363" y="21308"/>
                  <a:pt x="14449" y="20728"/>
                </a:cubicBezTo>
                <a:cubicBezTo>
                  <a:pt x="14419" y="20703"/>
                  <a:pt x="14406" y="20677"/>
                  <a:pt x="14406" y="20644"/>
                </a:cubicBezTo>
                <a:cubicBezTo>
                  <a:pt x="14406" y="20441"/>
                  <a:pt x="14596" y="19876"/>
                  <a:pt x="14974" y="18950"/>
                </a:cubicBezTo>
                <a:cubicBezTo>
                  <a:pt x="14840" y="18747"/>
                  <a:pt x="14725" y="18531"/>
                  <a:pt x="14637" y="18314"/>
                </a:cubicBezTo>
                <a:cubicBezTo>
                  <a:pt x="13522" y="18189"/>
                  <a:pt x="12961" y="18064"/>
                  <a:pt x="12961" y="17937"/>
                </a:cubicBezTo>
                <a:lnTo>
                  <a:pt x="12961" y="16218"/>
                </a:lnTo>
                <a:cubicBezTo>
                  <a:pt x="12961" y="16088"/>
                  <a:pt x="13522" y="15959"/>
                  <a:pt x="14637" y="15841"/>
                </a:cubicBezTo>
                <a:cubicBezTo>
                  <a:pt x="14734" y="15605"/>
                  <a:pt x="14849" y="15393"/>
                  <a:pt x="14974" y="15205"/>
                </a:cubicBezTo>
                <a:cubicBezTo>
                  <a:pt x="14592" y="14281"/>
                  <a:pt x="14406" y="13716"/>
                  <a:pt x="14406" y="13511"/>
                </a:cubicBezTo>
                <a:cubicBezTo>
                  <a:pt x="14406" y="13481"/>
                  <a:pt x="14421" y="13450"/>
                  <a:pt x="14449" y="13426"/>
                </a:cubicBezTo>
                <a:cubicBezTo>
                  <a:pt x="14477" y="13410"/>
                  <a:pt x="14607" y="13330"/>
                  <a:pt x="14840" y="13181"/>
                </a:cubicBezTo>
                <a:cubicBezTo>
                  <a:pt x="15071" y="13035"/>
                  <a:pt x="15293" y="12896"/>
                  <a:pt x="15503" y="12764"/>
                </a:cubicBezTo>
                <a:cubicBezTo>
                  <a:pt x="15715" y="12635"/>
                  <a:pt x="15827" y="12567"/>
                  <a:pt x="15842" y="12567"/>
                </a:cubicBezTo>
                <a:cubicBezTo>
                  <a:pt x="15900" y="12567"/>
                  <a:pt x="16073" y="12757"/>
                  <a:pt x="16356" y="13134"/>
                </a:cubicBezTo>
                <a:cubicBezTo>
                  <a:pt x="16641" y="13511"/>
                  <a:pt x="16838" y="13791"/>
                  <a:pt x="16939" y="13963"/>
                </a:cubicBezTo>
                <a:cubicBezTo>
                  <a:pt x="17090" y="13945"/>
                  <a:pt x="17203" y="13935"/>
                  <a:pt x="17278" y="13935"/>
                </a:cubicBezTo>
                <a:cubicBezTo>
                  <a:pt x="17356" y="13935"/>
                  <a:pt x="17464" y="13945"/>
                  <a:pt x="17615" y="13963"/>
                </a:cubicBezTo>
                <a:cubicBezTo>
                  <a:pt x="17997" y="13382"/>
                  <a:pt x="18341" y="12922"/>
                  <a:pt x="18650" y="12588"/>
                </a:cubicBezTo>
                <a:lnTo>
                  <a:pt x="18717" y="12560"/>
                </a:lnTo>
                <a:cubicBezTo>
                  <a:pt x="18747" y="12560"/>
                  <a:pt x="19211" y="12847"/>
                  <a:pt x="20112" y="13422"/>
                </a:cubicBezTo>
                <a:cubicBezTo>
                  <a:pt x="20142" y="13448"/>
                  <a:pt x="20155" y="13474"/>
                  <a:pt x="20155" y="13506"/>
                </a:cubicBezTo>
                <a:cubicBezTo>
                  <a:pt x="20155" y="13709"/>
                  <a:pt x="19963" y="14274"/>
                  <a:pt x="19585" y="15200"/>
                </a:cubicBezTo>
                <a:cubicBezTo>
                  <a:pt x="19712" y="15389"/>
                  <a:pt x="19827" y="15601"/>
                  <a:pt x="19924" y="15836"/>
                </a:cubicBezTo>
                <a:cubicBezTo>
                  <a:pt x="21038" y="15959"/>
                  <a:pt x="21600" y="16086"/>
                  <a:pt x="21600" y="16218"/>
                </a:cubicBezTo>
                <a:close/>
                <a:moveTo>
                  <a:pt x="18719" y="4513"/>
                </a:moveTo>
                <a:cubicBezTo>
                  <a:pt x="18719" y="4089"/>
                  <a:pt x="18576" y="3722"/>
                  <a:pt x="18293" y="3411"/>
                </a:cubicBezTo>
                <a:cubicBezTo>
                  <a:pt x="18010" y="3100"/>
                  <a:pt x="17669" y="2944"/>
                  <a:pt x="17280" y="2944"/>
                </a:cubicBezTo>
                <a:cubicBezTo>
                  <a:pt x="16892" y="2944"/>
                  <a:pt x="16555" y="3100"/>
                  <a:pt x="16267" y="3411"/>
                </a:cubicBezTo>
                <a:cubicBezTo>
                  <a:pt x="15985" y="3722"/>
                  <a:pt x="15842" y="4089"/>
                  <a:pt x="15842" y="4513"/>
                </a:cubicBezTo>
                <a:cubicBezTo>
                  <a:pt x="15842" y="4947"/>
                  <a:pt x="15982" y="5319"/>
                  <a:pt x="16263" y="5620"/>
                </a:cubicBezTo>
                <a:cubicBezTo>
                  <a:pt x="16544" y="5926"/>
                  <a:pt x="16883" y="6080"/>
                  <a:pt x="17278" y="6080"/>
                </a:cubicBezTo>
                <a:cubicBezTo>
                  <a:pt x="17671" y="6080"/>
                  <a:pt x="18015" y="5926"/>
                  <a:pt x="18293" y="5620"/>
                </a:cubicBezTo>
                <a:cubicBezTo>
                  <a:pt x="18574" y="5321"/>
                  <a:pt x="18719" y="4947"/>
                  <a:pt x="18719" y="4513"/>
                </a:cubicBezTo>
                <a:close/>
                <a:moveTo>
                  <a:pt x="18719" y="17077"/>
                </a:moveTo>
                <a:cubicBezTo>
                  <a:pt x="18719" y="16653"/>
                  <a:pt x="18576" y="16286"/>
                  <a:pt x="18293" y="15973"/>
                </a:cubicBezTo>
                <a:cubicBezTo>
                  <a:pt x="18010" y="15664"/>
                  <a:pt x="17669" y="15509"/>
                  <a:pt x="17280" y="15509"/>
                </a:cubicBezTo>
                <a:cubicBezTo>
                  <a:pt x="16892" y="15509"/>
                  <a:pt x="16555" y="15664"/>
                  <a:pt x="16267" y="15973"/>
                </a:cubicBezTo>
                <a:cubicBezTo>
                  <a:pt x="15985" y="16284"/>
                  <a:pt x="15842" y="16653"/>
                  <a:pt x="15842" y="17077"/>
                </a:cubicBezTo>
                <a:cubicBezTo>
                  <a:pt x="15842" y="17511"/>
                  <a:pt x="15982" y="17881"/>
                  <a:pt x="16263" y="18185"/>
                </a:cubicBezTo>
                <a:cubicBezTo>
                  <a:pt x="16544" y="18488"/>
                  <a:pt x="16883" y="18644"/>
                  <a:pt x="17278" y="18644"/>
                </a:cubicBezTo>
                <a:cubicBezTo>
                  <a:pt x="17671" y="18644"/>
                  <a:pt x="18015" y="18491"/>
                  <a:pt x="18293" y="18185"/>
                </a:cubicBezTo>
                <a:cubicBezTo>
                  <a:pt x="18574" y="17881"/>
                  <a:pt x="18719" y="17508"/>
                  <a:pt x="18719" y="17077"/>
                </a:cubicBezTo>
                <a:close/>
              </a:path>
            </a:pathLst>
          </a:custGeom>
          <a:solidFill>
            <a:srgbClr val="595959"/>
          </a:solidFill>
          <a:ln w="12700">
            <a:miter lim="400000"/>
          </a:ln>
        </p:spPr>
        <p:txBody>
          <a:bodyPr lIns="45719" rIns="45719" anchor="ctr"/>
          <a:lstStyle/>
          <a:p>
            <a:pPr algn="ctr">
              <a:defRPr>
                <a:solidFill>
                  <a:srgbClr val="FFFFFF"/>
                </a:solidFill>
              </a:defRPr>
            </a:pPr>
          </a:p>
        </p:txBody>
      </p:sp>
      <p:pic>
        <p:nvPicPr>
          <p:cNvPr id="123" name="图片 3" descr="图片 3"/>
          <p:cNvPicPr>
            <a:picLocks noChangeAspect="1"/>
          </p:cNvPicPr>
          <p:nvPr/>
        </p:nvPicPr>
        <p:blipFill>
          <a:blip r:embed="rId2">
            <a:extLst/>
          </a:blip>
          <a:stretch>
            <a:fillRect/>
          </a:stretch>
        </p:blipFill>
        <p:spPr>
          <a:xfrm>
            <a:off x="7734396" y="180474"/>
            <a:ext cx="4457604" cy="6677526"/>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25"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126"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127"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pic>
        <p:nvPicPr>
          <p:cNvPr id="128" name="officeArt object" descr="officeArt object"/>
          <p:cNvPicPr>
            <a:picLocks noChangeAspect="1"/>
          </p:cNvPicPr>
          <p:nvPr/>
        </p:nvPicPr>
        <p:blipFill>
          <a:blip r:embed="rId2">
            <a:extLst/>
          </a:blip>
          <a:srcRect l="0" t="0" r="0" b="0"/>
          <a:stretch>
            <a:fillRect/>
          </a:stretch>
        </p:blipFill>
        <p:spPr>
          <a:xfrm>
            <a:off x="2053853" y="1846909"/>
            <a:ext cx="3702701" cy="3660141"/>
          </a:xfrm>
          <a:prstGeom prst="rect">
            <a:avLst/>
          </a:prstGeom>
          <a:ln w="12700">
            <a:miter lim="400000"/>
          </a:ln>
        </p:spPr>
      </p:pic>
      <p:sp>
        <p:nvSpPr>
          <p:cNvPr id="129" name="文本框 9"/>
          <p:cNvSpPr txBox="1"/>
          <p:nvPr/>
        </p:nvSpPr>
        <p:spPr>
          <a:xfrm>
            <a:off x="7998591" y="2438112"/>
            <a:ext cx="2888382" cy="291744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200000"/>
              </a:lnSpc>
              <a:defRPr sz="2000">
                <a:latin typeface="Cambria Math"/>
                <a:ea typeface="Cambria Math"/>
                <a:cs typeface="Cambria Math"/>
                <a:sym typeface="Cambria Math"/>
              </a:defRPr>
            </a:pPr>
            <a14:m>
              <m:oMathPara>
                <m:oMathParaPr>
                  <m:jc m:val="left"/>
                </m:oMathParaPr>
                <m:oMath>
                  <m:r>
                    <a:rPr xmlns:a="http://schemas.openxmlformats.org/drawingml/2006/main" sz="2400" i="1">
                      <a:solidFill>
                        <a:srgbClr val="000000"/>
                      </a:solidFill>
                      <a:latin typeface="Cambria Math" panose="02040503050406030204" pitchFamily="18" charset="0"/>
                    </a:rPr>
                    <m:t>𝑔</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9.806</m:t>
                  </m:r>
                  <m:r>
                    <a:rPr xmlns:a="http://schemas.openxmlformats.org/drawingml/2006/main" sz="2400" i="1">
                      <a:solidFill>
                        <a:srgbClr val="000000"/>
                      </a:solidFill>
                      <a:latin typeface="Cambria Math" panose="02040503050406030204" pitchFamily="18" charset="0"/>
                    </a:rPr>
                    <m:t>𝑚</m:t>
                  </m:r>
                  <m:r>
                    <a:rPr xmlns:a="http://schemas.openxmlformats.org/drawingml/2006/main" sz="2400" i="1">
                      <a:solidFill>
                        <a:srgbClr val="000000"/>
                      </a:solidFill>
                      <a:latin typeface="Cambria Math" panose="02040503050406030204" pitchFamily="18" charset="0"/>
                    </a:rPr>
                    <m:t>/</m:t>
                  </m:r>
                  <m:sSup>
                    <m:e>
                      <m:r>
                        <a:rPr xmlns:a="http://schemas.openxmlformats.org/drawingml/2006/main" sz="2400" i="1">
                          <a:solidFill>
                            <a:srgbClr val="000000"/>
                          </a:solidFill>
                          <a:latin typeface="Cambria Math" panose="02040503050406030204" pitchFamily="18" charset="0"/>
                        </a:rPr>
                        <m:t>𝑠</m:t>
                      </m:r>
                    </m:e>
                    <m:sup>
                      <m:r>
                        <a:rPr xmlns:a="http://schemas.openxmlformats.org/drawingml/2006/main" sz="2400" i="1">
                          <a:solidFill>
                            <a:srgbClr val="000000"/>
                          </a:solidFill>
                          <a:latin typeface="Cambria Math" panose="02040503050406030204" pitchFamily="18" charset="0"/>
                        </a:rPr>
                        <m:t>2</m:t>
                      </m:r>
                    </m:sup>
                  </m:sSup>
                </m:oMath>
              </m:oMathPara>
            </a14:m>
            <a:endParaRPr>
              <a:latin typeface="Helvetica Neue"/>
              <a:ea typeface="Helvetica Neue"/>
              <a:cs typeface="Helvetica Neue"/>
              <a:sym typeface="Helvetica Neue"/>
            </a:endParaRPr>
          </a:p>
          <a:p>
            <a:pPr>
              <a:lnSpc>
                <a:spcPct val="200000"/>
              </a:lnSpc>
              <a:defRPr sz="2000">
                <a:latin typeface="Times New Roman"/>
                <a:ea typeface="Times New Roman"/>
                <a:cs typeface="Times New Roman"/>
                <a:sym typeface="Times New Roman"/>
              </a:defRPr>
            </a:pPr>
            <a14:m>
              <m:oMathPara>
                <m:oMathParaPr>
                  <m:jc m:val="left"/>
                </m:oMathParaPr>
                <m:oMath>
                  <m:r>
                    <a:rPr xmlns:a="http://schemas.openxmlformats.org/drawingml/2006/main" sz="2100" i="1">
                      <a:solidFill>
                        <a:srgbClr val="000000"/>
                      </a:solidFill>
                      <a:latin typeface="Cambria Math" panose="02040503050406030204" pitchFamily="18" charset="0"/>
                    </a:rPr>
                    <m:t>𝜌</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1</m:t>
                  </m:r>
                  <m:r>
                    <a:rPr xmlns:a="http://schemas.openxmlformats.org/drawingml/2006/main" sz="2100" i="1">
                      <a:solidFill>
                        <a:srgbClr val="000000"/>
                      </a:solidFill>
                      <a:latin typeface="Cambria Math" panose="02040503050406030204" pitchFamily="18" charset="0"/>
                    </a:rPr>
                    <m:t>⋅</m:t>
                  </m:r>
                  <m:sSup>
                    <m:e>
                      <m:r>
                        <a:rPr xmlns:a="http://schemas.openxmlformats.org/drawingml/2006/main" sz="2100" i="1">
                          <a:solidFill>
                            <a:srgbClr val="000000"/>
                          </a:solidFill>
                          <a:latin typeface="Cambria Math" panose="02040503050406030204" pitchFamily="18" charset="0"/>
                        </a:rPr>
                        <m:t>10</m:t>
                      </m:r>
                    </m:e>
                    <m:sup>
                      <m:r>
                        <a:rPr xmlns:a="http://schemas.openxmlformats.org/drawingml/2006/main" sz="2100" i="1">
                          <a:solidFill>
                            <a:srgbClr val="000000"/>
                          </a:solidFill>
                          <a:latin typeface="Cambria Math" panose="02040503050406030204" pitchFamily="18" charset="0"/>
                        </a:rPr>
                        <m:t>3</m:t>
                      </m:r>
                    </m:sup>
                  </m:sSup>
                  <m:r>
                    <a:rPr xmlns:a="http://schemas.openxmlformats.org/drawingml/2006/main" sz="2100" i="1">
                      <a:solidFill>
                        <a:srgbClr val="000000"/>
                      </a:solidFill>
                      <a:latin typeface="Cambria Math" panose="02040503050406030204" pitchFamily="18" charset="0"/>
                    </a:rPr>
                    <m:t>𝑘</m:t>
                  </m:r>
                  <m:r>
                    <a:rPr xmlns:a="http://schemas.openxmlformats.org/drawingml/2006/main" sz="2100" i="1">
                      <a:solidFill>
                        <a:srgbClr val="000000"/>
                      </a:solidFill>
                      <a:latin typeface="Cambria Math" panose="02040503050406030204" pitchFamily="18" charset="0"/>
                    </a:rPr>
                    <m:t>𝑔</m:t>
                  </m:r>
                  <m:r>
                    <a:rPr xmlns:a="http://schemas.openxmlformats.org/drawingml/2006/main" sz="2100" i="1">
                      <a:solidFill>
                        <a:srgbClr val="000000"/>
                      </a:solidFill>
                      <a:latin typeface="Cambria Math" panose="02040503050406030204" pitchFamily="18" charset="0"/>
                    </a:rPr>
                    <m:t>⋅</m:t>
                  </m:r>
                  <m:sSup>
                    <m:e>
                      <m:r>
                        <a:rPr xmlns:a="http://schemas.openxmlformats.org/drawingml/2006/main" sz="2100" i="1">
                          <a:solidFill>
                            <a:srgbClr val="000000"/>
                          </a:solidFill>
                          <a:latin typeface="Cambria Math" panose="02040503050406030204" pitchFamily="18" charset="0"/>
                        </a:rPr>
                        <m:t>𝑚</m:t>
                      </m:r>
                    </m:e>
                    <m:sup>
                      <m:r>
                        <a:rPr xmlns:a="http://schemas.openxmlformats.org/drawingml/2006/main" sz="2100" i="1">
                          <a:solidFill>
                            <a:srgbClr val="000000"/>
                          </a:solidFill>
                          <a:latin typeface="Cambria Math" panose="02040503050406030204" pitchFamily="18" charset="0"/>
                        </a:rPr>
                        <m:t>3</m:t>
                      </m:r>
                    </m:sup>
                  </m:sSup>
                </m:oMath>
              </m:oMathPara>
            </a14:m>
            <a:endParaRPr>
              <a:latin typeface="Helvetica Neue"/>
              <a:ea typeface="Helvetica Neue"/>
              <a:cs typeface="Helvetica Neue"/>
              <a:sym typeface="Helvetica Neue"/>
            </a:endParaRPr>
          </a:p>
          <a:p>
            <a:pPr>
              <a:lnSpc>
                <a:spcPct val="200000"/>
              </a:lnSpc>
              <a:defRPr sz="2000">
                <a:latin typeface="Cambria Math"/>
                <a:ea typeface="Cambria Math"/>
                <a:cs typeface="Cambria Math"/>
                <a:sym typeface="Cambria Math"/>
              </a:defRPr>
            </a:pPr>
            <a14:m>
              <m:oMathPara>
                <m:oMathParaPr>
                  <m:jc m:val="left"/>
                </m:oMathParaPr>
                <m:oMath>
                  <m:r>
                    <a:rPr xmlns:a="http://schemas.openxmlformats.org/drawingml/2006/main" sz="2400" i="1">
                      <a:solidFill>
                        <a:srgbClr val="000000"/>
                      </a:solidFill>
                      <a:latin typeface="Cambria Math" panose="02040503050406030204" pitchFamily="18" charset="0"/>
                    </a:rPr>
                    <m:t>𝑅</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5.0</m:t>
                  </m:r>
                  <m:r>
                    <a:rPr xmlns:a="http://schemas.openxmlformats.org/drawingml/2006/main" sz="2400" i="1">
                      <a:solidFill>
                        <a:srgbClr val="000000"/>
                      </a:solidFill>
                      <a:latin typeface="Cambria Math" panose="02040503050406030204" pitchFamily="18" charset="0"/>
                    </a:rPr>
                    <m:t>⋅</m:t>
                  </m:r>
                  <m:sSup>
                    <m:e>
                      <m:r>
                        <a:rPr xmlns:a="http://schemas.openxmlformats.org/drawingml/2006/main" sz="2400" i="1">
                          <a:solidFill>
                            <a:srgbClr val="000000"/>
                          </a:solidFill>
                          <a:latin typeface="Cambria Math" panose="02040503050406030204" pitchFamily="18" charset="0"/>
                        </a:rPr>
                        <m:t>10</m:t>
                      </m:r>
                    </m:e>
                    <m:sup>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6</m:t>
                      </m:r>
                    </m:sup>
                  </m:sSup>
                  <m:r>
                    <a:rPr xmlns:a="http://schemas.openxmlformats.org/drawingml/2006/main" sz="2400" i="1">
                      <a:solidFill>
                        <a:srgbClr val="000000"/>
                      </a:solidFill>
                      <a:latin typeface="Cambria Math" panose="02040503050406030204" pitchFamily="18" charset="0"/>
                    </a:rPr>
                    <m:t>𝑚</m:t>
                  </m:r>
                </m:oMath>
              </m:oMathPara>
            </a14:m>
            <a:endParaRPr>
              <a:latin typeface="Helvetica Neue"/>
              <a:ea typeface="Helvetica Neue"/>
              <a:cs typeface="Helvetica Neue"/>
              <a:sym typeface="Helvetica Neue"/>
            </a:endParaRPr>
          </a:p>
          <a:p>
            <a:pPr>
              <a:lnSpc>
                <a:spcPct val="200000"/>
              </a:lnSpc>
              <a:defRPr sz="2000">
                <a:latin typeface="Cambria Math"/>
                <a:ea typeface="Cambria Math"/>
                <a:cs typeface="Cambria Math"/>
                <a:sym typeface="Cambria Math"/>
              </a:defRPr>
            </a:pPr>
            <a14:m>
              <m:oMathPara>
                <m:oMathParaPr>
                  <m:jc m:val="left"/>
                </m:oMathParaPr>
                <m:oMath>
                  <m:r>
                    <m:rPr>
                      <m:sty m:val="p"/>
                    </m:rPr>
                    <a:rPr xmlns:a="http://schemas.openxmlformats.org/drawingml/2006/main" sz="2050" i="1">
                      <a:solidFill>
                        <a:srgbClr val="000000"/>
                      </a:solidFill>
                      <a:latin typeface="Cambria Math" panose="02040503050406030204" pitchFamily="18" charset="0"/>
                    </a:rPr>
                    <m:t>η</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1.87</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10</m:t>
                      </m:r>
                    </m:e>
                    <m: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5</m:t>
                      </m:r>
                    </m:sup>
                  </m:sSup>
                  <m:r>
                    <m:rPr>
                      <m:nor/>
                    </m:rPr>
                    <a:rPr xmlns:a="http://schemas.openxmlformats.org/drawingml/2006/main" sz="2050" i="1">
                      <a:solidFill>
                        <a:srgbClr val="000000"/>
                      </a:solidFill>
                      <a:latin typeface="Cambria Math" panose="02040503050406030204" pitchFamily="18" charset="0"/>
                    </a:rPr>
                    <m:t>Pa</m:t>
                  </m:r>
                  <m:r>
                    <a:rPr xmlns:a="http://schemas.openxmlformats.org/drawingml/2006/main" sz="2050" i="1">
                      <a:solidFill>
                        <a:srgbClr val="000000"/>
                      </a:solidFill>
                      <a:latin typeface="Cambria Math" panose="02040503050406030204" pitchFamily="18" charset="0"/>
                    </a:rPr>
                    <m:t>⋅</m:t>
                  </m:r>
                  <m:r>
                    <m:rPr>
                      <m:nor/>
                    </m:rPr>
                    <a:rPr xmlns:a="http://schemas.openxmlformats.org/drawingml/2006/main" sz="2050" i="1">
                      <a:solidFill>
                        <a:srgbClr val="000000"/>
                      </a:solidFill>
                      <a:latin typeface="Cambria Math" panose="02040503050406030204" pitchFamily="18" charset="0"/>
                    </a:rPr>
                    <m:t>s</m:t>
                  </m:r>
                </m:oMath>
              </m:oMathPara>
            </a14:m>
            <a:endParaRPr>
              <a:latin typeface="Helvetica Neue"/>
              <a:ea typeface="Helvetica Neue"/>
              <a:cs typeface="Helvetica Neue"/>
              <a:sym typeface="Helvetica Neue"/>
            </a:endParaRPr>
          </a:p>
          <a:p>
            <a:pPr>
              <a:lnSpc>
                <a:spcPct val="200000"/>
              </a:lnSpc>
              <a:defRPr sz="2000">
                <a:latin typeface="Cambria Math"/>
                <a:ea typeface="Cambria Math"/>
                <a:cs typeface="Cambria Math"/>
                <a:sym typeface="Cambria Math"/>
              </a:defRPr>
            </a:pPr>
            <a14:m>
              <m:oMathPara>
                <m:oMathParaPr>
                  <m:jc m:val="left"/>
                </m:oMathParaPr>
                <m:oMath>
                  <m:r>
                    <a:rPr xmlns:a="http://schemas.openxmlformats.org/drawingml/2006/main" sz="2050" i="1">
                      <a:solidFill>
                        <a:srgbClr val="000000"/>
                      </a:solidFill>
                      <a:latin typeface="Cambria Math" panose="02040503050406030204" pitchFamily="18" charset="0"/>
                    </a:rPr>
                    <m:t>h</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1.76</m:t>
                  </m:r>
                  <m:r>
                    <m:rPr>
                      <m:nor/>
                    </m:rPr>
                    <a:rPr xmlns:a="http://schemas.openxmlformats.org/drawingml/2006/main" sz="2050" i="1">
                      <a:solidFill>
                        <a:srgbClr val="000000"/>
                      </a:solidFill>
                      <a:latin typeface="Cambria Math" panose="02040503050406030204" pitchFamily="18" charset="0"/>
                    </a:rPr>
                    <m:t>m</m:t>
                  </m:r>
                </m:oMath>
              </m:oMathPara>
            </a14:m>
          </a:p>
        </p:txBody>
      </p:sp>
      <p:sp>
        <p:nvSpPr>
          <p:cNvPr id="130" name="文本框 11"/>
          <p:cNvSpPr txBox="1"/>
          <p:nvPr/>
        </p:nvSpPr>
        <p:spPr>
          <a:xfrm>
            <a:off x="7873262" y="1324866"/>
            <a:ext cx="313904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atin typeface="Times New Roman"/>
                <a:ea typeface="Times New Roman"/>
                <a:cs typeface="Times New Roman"/>
                <a:sym typeface="Times New Roman"/>
              </a:defRPr>
            </a:lvl1pPr>
          </a:lstStyle>
          <a:p>
            <a:pPr/>
            <a:r>
              <a:t>Constants used</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32"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133"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134"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135" name=",…"/>
          <p:cNvSpPr txBox="1"/>
          <p:nvPr/>
        </p:nvSpPr>
        <p:spPr>
          <a:xfrm>
            <a:off x="473816" y="1473401"/>
            <a:ext cx="5429146" cy="1031804"/>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2000"/>
            </a:pPr>
            <a14:m>
              <m:oMath>
                <m:limUpp>
                  <m:e>
                    <m:r>
                      <a:rPr xmlns:a="http://schemas.openxmlformats.org/drawingml/2006/main" sz="2100" i="1">
                        <a:solidFill>
                          <a:srgbClr val="000000"/>
                        </a:solidFill>
                        <a:latin typeface="Cambria Math" panose="02040503050406030204" pitchFamily="18" charset="0"/>
                      </a:rPr>
                      <m:t>v</m:t>
                    </m:r>
                  </m:e>
                  <m:lim>
                    <m:r>
                      <m:rPr>
                        <m:sty m:val="p"/>
                      </m:rPr>
                      <a:rPr xmlns:a="http://schemas.openxmlformats.org/drawingml/2006/main" sz="2100" i="1">
                        <a:solidFill>
                          <a:srgbClr val="000000"/>
                        </a:solidFill>
                        <a:latin typeface="Cambria Math" panose="02040503050406030204" pitchFamily="18" charset="0"/>
                      </a:rPr>
                      <m:t>→</m:t>
                    </m:r>
                  </m:lim>
                </m:limUpp>
                <m:d>
                  <m:dPr>
                    <m:ctrlPr>
                      <a:rPr xmlns:a="http://schemas.openxmlformats.org/drawingml/2006/main" sz="2100" i="1">
                        <a:solidFill>
                          <a:srgbClr val="000000"/>
                        </a:solidFill>
                        <a:latin typeface="Cambria Math" panose="02040503050406030204" pitchFamily="18" charset="0"/>
                      </a:rPr>
                    </m:ctrlPr>
                  </m:dPr>
                  <m:e>
                    <m:r>
                      <a:rPr xmlns:a="http://schemas.openxmlformats.org/drawingml/2006/main" sz="2100" i="1">
                        <a:solidFill>
                          <a:srgbClr val="000000"/>
                        </a:solidFill>
                        <a:latin typeface="Cambria Math" panose="02040503050406030204" pitchFamily="18" charset="0"/>
                      </a:rPr>
                      <m:t>t</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0</m:t>
                    </m:r>
                  </m:e>
                </m:d>
                <m:r>
                  <a:rPr xmlns:a="http://schemas.openxmlformats.org/drawingml/2006/main" sz="2100" i="1">
                    <a:solidFill>
                      <a:srgbClr val="000000"/>
                    </a:solidFill>
                    <a:latin typeface="Cambria Math" panose="02040503050406030204" pitchFamily="18" charset="0"/>
                  </a:rPr>
                  <m:t>=</m:t>
                </m:r>
                <m:limUpp>
                  <m:e>
                    <m:sSub>
                      <m:e>
                        <m:r>
                          <a:rPr xmlns:a="http://schemas.openxmlformats.org/drawingml/2006/main" sz="2100" i="1">
                            <a:solidFill>
                              <a:srgbClr val="000000"/>
                            </a:solidFill>
                            <a:latin typeface="Cambria Math" panose="02040503050406030204" pitchFamily="18" charset="0"/>
                          </a:rPr>
                          <m:t>v</m:t>
                        </m:r>
                      </m:e>
                      <m:sub>
                        <m:r>
                          <a:rPr xmlns:a="http://schemas.openxmlformats.org/drawingml/2006/main" sz="2100" i="1">
                            <a:solidFill>
                              <a:srgbClr val="000000"/>
                            </a:solidFill>
                            <a:latin typeface="Cambria Math" panose="02040503050406030204" pitchFamily="18" charset="0"/>
                          </a:rPr>
                          <m:t>0</m:t>
                        </m:r>
                      </m:sub>
                    </m:sSub>
                  </m:e>
                  <m:lim>
                    <m:r>
                      <m:rPr>
                        <m:sty m:val="p"/>
                      </m:rPr>
                      <a:rPr xmlns:a="http://schemas.openxmlformats.org/drawingml/2006/main" sz="2100" i="1">
                        <a:solidFill>
                          <a:srgbClr val="000000"/>
                        </a:solidFill>
                        <a:latin typeface="Cambria Math" panose="02040503050406030204" pitchFamily="18" charset="0"/>
                      </a:rPr>
                      <m:t>→</m:t>
                    </m:r>
                  </m:lim>
                </m:limUpp>
                <m:r>
                  <a:rPr xmlns:a="http://schemas.openxmlformats.org/drawingml/2006/main" sz="2100" i="1">
                    <a:solidFill>
                      <a:srgbClr val="000000"/>
                    </a:solidFill>
                    <a:latin typeface="Cambria Math" panose="02040503050406030204" pitchFamily="18" charset="0"/>
                  </a:rPr>
                  <m:t>=</m:t>
                </m:r>
                <m:d>
                  <m:dPr>
                    <m:ctrlPr>
                      <a:rPr xmlns:a="http://schemas.openxmlformats.org/drawingml/2006/main" sz="2100" i="1">
                        <a:solidFill>
                          <a:srgbClr val="000000"/>
                        </a:solidFill>
                        <a:latin typeface="Cambria Math" panose="02040503050406030204" pitchFamily="18" charset="0"/>
                      </a:rPr>
                    </m:ctrlPr>
                  </m:dPr>
                  <m:e>
                    <m:sSub>
                      <m:e>
                        <m:r>
                          <a:rPr xmlns:a="http://schemas.openxmlformats.org/drawingml/2006/main" sz="2100" i="1">
                            <a:solidFill>
                              <a:srgbClr val="000000"/>
                            </a:solidFill>
                            <a:latin typeface="Cambria Math" panose="02040503050406030204" pitchFamily="18" charset="0"/>
                          </a:rPr>
                          <m:t>x</m:t>
                        </m:r>
                      </m:e>
                      <m:sub>
                        <m:r>
                          <a:rPr xmlns:a="http://schemas.openxmlformats.org/drawingml/2006/main" sz="2100" i="1">
                            <a:solidFill>
                              <a:srgbClr val="000000"/>
                            </a:solidFill>
                            <a:latin typeface="Cambria Math" panose="02040503050406030204" pitchFamily="18" charset="0"/>
                          </a:rPr>
                          <m:t>0</m:t>
                        </m:r>
                      </m:sub>
                    </m:sSub>
                    <m:r>
                      <a:rPr xmlns:a="http://schemas.openxmlformats.org/drawingml/2006/main" sz="2100" i="1">
                        <a:solidFill>
                          <a:srgbClr val="000000"/>
                        </a:solidFill>
                        <a:latin typeface="Cambria Math" panose="02040503050406030204" pitchFamily="18" charset="0"/>
                      </a:rPr>
                      <m:t>,</m:t>
                    </m:r>
                    <m:sSub>
                      <m:e>
                        <m:r>
                          <a:rPr xmlns:a="http://schemas.openxmlformats.org/drawingml/2006/main" sz="2100" i="1">
                            <a:solidFill>
                              <a:srgbClr val="000000"/>
                            </a:solidFill>
                            <a:latin typeface="Cambria Math" panose="02040503050406030204" pitchFamily="18" charset="0"/>
                          </a:rPr>
                          <m:t>y</m:t>
                        </m:r>
                      </m:e>
                      <m:sub>
                        <m:r>
                          <a:rPr xmlns:a="http://schemas.openxmlformats.org/drawingml/2006/main" sz="2100" i="1">
                            <a:solidFill>
                              <a:srgbClr val="000000"/>
                            </a:solidFill>
                            <a:latin typeface="Cambria Math" panose="02040503050406030204" pitchFamily="18" charset="0"/>
                          </a:rPr>
                          <m:t>0</m:t>
                        </m:r>
                      </m:sub>
                    </m:sSub>
                  </m:e>
                </m:d>
              </m:oMath>
            </a14:m>
            <a:r>
              <a:rPr>
                <a:latin typeface="Times New Roman"/>
                <a:ea typeface="Times New Roman"/>
                <a:cs typeface="Times New Roman"/>
                <a:sym typeface="Times New Roman"/>
              </a:rPr>
              <a:t>, </a:t>
            </a:r>
            <a14:m>
              <m:oMath>
                <m:f>
                  <m:fPr>
                    <m:ctrlPr>
                      <a:rPr xmlns:a="http://schemas.openxmlformats.org/drawingml/2006/main" sz="2100" i="1">
                        <a:solidFill>
                          <a:srgbClr val="000000"/>
                        </a:solidFill>
                        <a:latin typeface="Cambria Math" panose="02040503050406030204" pitchFamily="18" charset="0"/>
                      </a:rPr>
                    </m:ctrlPr>
                    <m:type m:val="bar"/>
                  </m:fPr>
                  <m:num>
                    <m:r>
                      <a:rPr xmlns:a="http://schemas.openxmlformats.org/drawingml/2006/main" sz="2100" i="1">
                        <a:solidFill>
                          <a:srgbClr val="000000"/>
                        </a:solidFill>
                        <a:latin typeface="Cambria Math" panose="02040503050406030204" pitchFamily="18" charset="0"/>
                      </a:rPr>
                      <m:t>d</m:t>
                    </m:r>
                  </m:num>
                  <m:den>
                    <m:r>
                      <a:rPr xmlns:a="http://schemas.openxmlformats.org/drawingml/2006/main" sz="2100" i="1">
                        <a:solidFill>
                          <a:srgbClr val="000000"/>
                        </a:solidFill>
                        <a:latin typeface="Cambria Math" panose="02040503050406030204" pitchFamily="18" charset="0"/>
                      </a:rPr>
                      <m:t>d</m:t>
                    </m:r>
                    <m:r>
                      <a:rPr xmlns:a="http://schemas.openxmlformats.org/drawingml/2006/main" sz="2100" i="1">
                        <a:solidFill>
                          <a:srgbClr val="000000"/>
                        </a:solidFill>
                        <a:latin typeface="Cambria Math" panose="02040503050406030204" pitchFamily="18" charset="0"/>
                      </a:rPr>
                      <m:t>t</m:t>
                    </m:r>
                  </m:den>
                </m:f>
                <m:r>
                  <a:rPr xmlns:a="http://schemas.openxmlformats.org/drawingml/2006/main" sz="2100" i="1">
                    <a:solidFill>
                      <a:srgbClr val="000000"/>
                    </a:solidFill>
                    <a:latin typeface="Cambria Math" panose="02040503050406030204" pitchFamily="18" charset="0"/>
                  </a:rPr>
                  <m:t>m</m:t>
                </m:r>
                <m:limUpp>
                  <m:e>
                    <m:r>
                      <a:rPr xmlns:a="http://schemas.openxmlformats.org/drawingml/2006/main" sz="2100" i="1">
                        <a:solidFill>
                          <a:srgbClr val="000000"/>
                        </a:solidFill>
                        <a:latin typeface="Cambria Math" panose="02040503050406030204" pitchFamily="18" charset="0"/>
                      </a:rPr>
                      <m:t>v</m:t>
                    </m:r>
                  </m:e>
                  <m:lim>
                    <m:r>
                      <m:rPr>
                        <m:sty m:val="p"/>
                      </m:rPr>
                      <a:rPr xmlns:a="http://schemas.openxmlformats.org/drawingml/2006/main" sz="2100" i="1">
                        <a:solidFill>
                          <a:srgbClr val="000000"/>
                        </a:solidFill>
                        <a:latin typeface="Cambria Math" panose="02040503050406030204" pitchFamily="18" charset="0"/>
                      </a:rPr>
                      <m:t>→</m:t>
                    </m:r>
                  </m:lim>
                </m:limUpp>
                <m:r>
                  <a:rPr xmlns:a="http://schemas.openxmlformats.org/drawingml/2006/main" sz="2100" i="1">
                    <a:solidFill>
                      <a:srgbClr val="000000"/>
                    </a:solidFill>
                    <a:latin typeface="Cambria Math" panose="02040503050406030204" pitchFamily="18" charset="0"/>
                  </a:rPr>
                  <m:t>=</m:t>
                </m:r>
                <m:limUpp>
                  <m:e>
                    <m:r>
                      <a:rPr xmlns:a="http://schemas.openxmlformats.org/drawingml/2006/main" sz="2100" i="1">
                        <a:solidFill>
                          <a:srgbClr val="000000"/>
                        </a:solidFill>
                        <a:latin typeface="Cambria Math" panose="02040503050406030204" pitchFamily="18" charset="0"/>
                      </a:rPr>
                      <m:t>F</m:t>
                    </m:r>
                  </m:e>
                  <m:lim>
                    <m:r>
                      <m:rPr>
                        <m:sty m:val="p"/>
                      </m:rPr>
                      <a:rPr xmlns:a="http://schemas.openxmlformats.org/drawingml/2006/main" sz="2100" i="1">
                        <a:solidFill>
                          <a:srgbClr val="000000"/>
                        </a:solidFill>
                        <a:latin typeface="Cambria Math" panose="02040503050406030204" pitchFamily="18" charset="0"/>
                      </a:rPr>
                      <m:t>→</m:t>
                    </m:r>
                  </m:lim>
                </m:limUpp>
                <m:r>
                  <a:rPr xmlns:a="http://schemas.openxmlformats.org/drawingml/2006/main" sz="2100" i="1">
                    <a:solidFill>
                      <a:srgbClr val="000000"/>
                    </a:solidFill>
                    <a:latin typeface="Cambria Math" panose="02040503050406030204" pitchFamily="18" charset="0"/>
                  </a:rPr>
                  <m:t>=</m:t>
                </m:r>
                <m:d>
                  <m:dPr>
                    <m:ctrlPr>
                      <a:rPr xmlns:a="http://schemas.openxmlformats.org/drawingml/2006/main" sz="2100" i="1">
                        <a:solidFill>
                          <a:srgbClr val="000000"/>
                        </a:solidFill>
                        <a:latin typeface="Cambria Math" panose="02040503050406030204" pitchFamily="18" charset="0"/>
                      </a:rPr>
                    </m:ctrlPr>
                  </m:dPr>
                  <m:e>
                    <m:sSub>
                      <m:e>
                        <m:r>
                          <a:rPr xmlns:a="http://schemas.openxmlformats.org/drawingml/2006/main" sz="2100" i="1">
                            <a:solidFill>
                              <a:srgbClr val="000000"/>
                            </a:solidFill>
                            <a:latin typeface="Cambria Math" panose="02040503050406030204" pitchFamily="18" charset="0"/>
                          </a:rPr>
                          <m:t>F</m:t>
                        </m:r>
                      </m:e>
                      <m:sub>
                        <m:r>
                          <a:rPr xmlns:a="http://schemas.openxmlformats.org/drawingml/2006/main" sz="2100" i="1">
                            <a:solidFill>
                              <a:srgbClr val="000000"/>
                            </a:solidFill>
                            <a:latin typeface="Cambria Math" panose="02040503050406030204" pitchFamily="18" charset="0"/>
                          </a:rPr>
                          <m:t>x</m:t>
                        </m:r>
                      </m:sub>
                    </m:sSub>
                    <m:r>
                      <a:rPr xmlns:a="http://schemas.openxmlformats.org/drawingml/2006/main" sz="2100" i="1">
                        <a:solidFill>
                          <a:srgbClr val="000000"/>
                        </a:solidFill>
                        <a:latin typeface="Cambria Math" panose="02040503050406030204" pitchFamily="18" charset="0"/>
                      </a:rPr>
                      <m:t>,</m:t>
                    </m:r>
                    <m:sSub>
                      <m:e>
                        <m:r>
                          <a:rPr xmlns:a="http://schemas.openxmlformats.org/drawingml/2006/main" sz="2100" i="1">
                            <a:solidFill>
                              <a:srgbClr val="000000"/>
                            </a:solidFill>
                            <a:latin typeface="Cambria Math" panose="02040503050406030204" pitchFamily="18" charset="0"/>
                          </a:rPr>
                          <m:t>F</m:t>
                        </m:r>
                      </m:e>
                      <m:sub>
                        <m:r>
                          <a:rPr xmlns:a="http://schemas.openxmlformats.org/drawingml/2006/main" sz="2100" i="1">
                            <a:solidFill>
                              <a:srgbClr val="000000"/>
                            </a:solidFill>
                            <a:latin typeface="Cambria Math" panose="02040503050406030204" pitchFamily="18" charset="0"/>
                          </a:rPr>
                          <m:t>y</m:t>
                        </m:r>
                      </m:sub>
                    </m:sSub>
                  </m:e>
                </m:d>
              </m:oMath>
            </a14:m>
            <a:endParaRPr>
              <a:latin typeface="Times New Roman"/>
              <a:ea typeface="Times New Roman"/>
              <a:cs typeface="Times New Roman"/>
              <a:sym typeface="Times New Roman"/>
            </a:endParaRPr>
          </a:p>
          <a:p>
            <a:pPr algn="ctr">
              <a:defRPr sz="2000"/>
            </a:pPr>
            <a14:m>
              <m:oMath>
                <m:sSub>
                  <m:e>
                    <m:r>
                      <a:rPr xmlns:a="http://schemas.openxmlformats.org/drawingml/2006/main" sz="2050" i="1">
                        <a:solidFill>
                          <a:srgbClr val="000000"/>
                        </a:solidFill>
                        <a:latin typeface="Cambria Math" panose="02040503050406030204" pitchFamily="18" charset="0"/>
                      </a:rPr>
                      <m:t>F</m:t>
                    </m:r>
                  </m:e>
                  <m:sub>
                    <m:r>
                      <a:rPr xmlns:a="http://schemas.openxmlformats.org/drawingml/2006/main" sz="2050" i="1">
                        <a:solidFill>
                          <a:srgbClr val="000000"/>
                        </a:solidFill>
                        <a:latin typeface="Cambria Math" panose="02040503050406030204" pitchFamily="18" charset="0"/>
                      </a:rPr>
                      <m:t>x</m:t>
                    </m:r>
                  </m:sub>
                </m:sSub>
                <m:r>
                  <a:rPr xmlns:a="http://schemas.openxmlformats.org/drawingml/2006/main" sz="2050" i="1">
                    <a:solidFill>
                      <a:srgbClr val="000000"/>
                    </a:solidFill>
                    <a:latin typeface="Cambria Math" panose="02040503050406030204" pitchFamily="18" charset="0"/>
                  </a:rPr>
                  <m:t>=</m:t>
                </m:r>
                <m:sSub>
                  <m:e>
                    <m:r>
                      <a:rPr xmlns:a="http://schemas.openxmlformats.org/drawingml/2006/main" sz="2050" i="1">
                        <a:solidFill>
                          <a:srgbClr val="000000"/>
                        </a:solidFill>
                        <a:latin typeface="Cambria Math" panose="02040503050406030204" pitchFamily="18" charset="0"/>
                      </a:rPr>
                      <m:t>F</m:t>
                    </m:r>
                  </m:e>
                  <m:sub>
                    <m:r>
                      <a:rPr xmlns:a="http://schemas.openxmlformats.org/drawingml/2006/main" sz="2050" i="1">
                        <a:solidFill>
                          <a:srgbClr val="000000"/>
                        </a:solidFill>
                        <a:latin typeface="Cambria Math" panose="02040503050406030204" pitchFamily="18" charset="0"/>
                      </a:rPr>
                      <m:t>D</m:t>
                    </m:r>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6</m:t>
                </m:r>
                <m:r>
                  <m:rPr>
                    <m:sty m:val="p"/>
                  </m:rPr>
                  <a:rPr xmlns:a="http://schemas.openxmlformats.org/drawingml/2006/main" sz="2050" i="1">
                    <a:solidFill>
                      <a:srgbClr val="000000"/>
                    </a:solidFill>
                    <a:latin typeface="Cambria Math" panose="02040503050406030204" pitchFamily="18" charset="0"/>
                  </a:rPr>
                  <m:t>π</m:t>
                </m:r>
                <m:r>
                  <m:rPr>
                    <m:sty m:val="p"/>
                  </m:rPr>
                  <a:rPr xmlns:a="http://schemas.openxmlformats.org/drawingml/2006/main" sz="2050" i="1">
                    <a:solidFill>
                      <a:srgbClr val="000000"/>
                    </a:solidFill>
                    <a:latin typeface="Cambria Math" panose="02040503050406030204" pitchFamily="18" charset="0"/>
                  </a:rPr>
                  <m:t>η</m:t>
                </m:r>
                <m:r>
                  <a:rPr xmlns:a="http://schemas.openxmlformats.org/drawingml/2006/main" sz="2050" i="1">
                    <a:solidFill>
                      <a:srgbClr val="000000"/>
                    </a:solidFill>
                    <a:latin typeface="Cambria Math" panose="02040503050406030204" pitchFamily="18" charset="0"/>
                  </a:rPr>
                  <m:t>R</m:t>
                </m:r>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x</m:t>
                    </m:r>
                  </m:sub>
                </m:sSub>
              </m:oMath>
            </a14:m>
            <a:r>
              <a:rPr>
                <a:latin typeface="Times New Roman"/>
                <a:ea typeface="Times New Roman"/>
                <a:cs typeface="Times New Roman"/>
                <a:sym typeface="Times New Roman"/>
              </a:rPr>
              <a:t>, </a:t>
            </a:r>
            <a14:m>
              <m:oMath>
                <m:sSub>
                  <m:e>
                    <m:r>
                      <a:rPr xmlns:a="http://schemas.openxmlformats.org/drawingml/2006/main" sz="2050" i="1">
                        <a:solidFill>
                          <a:srgbClr val="000000"/>
                        </a:solidFill>
                        <a:latin typeface="Cambria Math" panose="02040503050406030204" pitchFamily="18" charset="0"/>
                      </a:rPr>
                      <m:t>F</m:t>
                    </m:r>
                  </m:e>
                  <m:sub>
                    <m:r>
                      <a:rPr xmlns:a="http://schemas.openxmlformats.org/drawingml/2006/main" sz="2050" i="1">
                        <a:solidFill>
                          <a:srgbClr val="000000"/>
                        </a:solidFill>
                        <a:latin typeface="Cambria Math" panose="02040503050406030204" pitchFamily="18" charset="0"/>
                      </a:rPr>
                      <m:t>y</m:t>
                    </m:r>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m:t>
                </m:r>
                <m:r>
                  <a:rPr xmlns:a="http://schemas.openxmlformats.org/drawingml/2006/main" sz="2050" i="1">
                    <a:solidFill>
                      <a:srgbClr val="000000"/>
                    </a:solidFill>
                    <a:latin typeface="Cambria Math" panose="02040503050406030204" pitchFamily="18" charset="0"/>
                  </a:rPr>
                  <m:t>g</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6</m:t>
                </m:r>
                <m:r>
                  <m:rPr>
                    <m:sty m:val="p"/>
                  </m:rPr>
                  <a:rPr xmlns:a="http://schemas.openxmlformats.org/drawingml/2006/main" sz="2050" i="1">
                    <a:solidFill>
                      <a:srgbClr val="000000"/>
                    </a:solidFill>
                    <a:latin typeface="Cambria Math" panose="02040503050406030204" pitchFamily="18" charset="0"/>
                  </a:rPr>
                  <m:t>π</m:t>
                </m:r>
                <m:r>
                  <m:rPr>
                    <m:sty m:val="p"/>
                  </m:rPr>
                  <a:rPr xmlns:a="http://schemas.openxmlformats.org/drawingml/2006/main" sz="2050" i="1">
                    <a:solidFill>
                      <a:srgbClr val="000000"/>
                    </a:solidFill>
                    <a:latin typeface="Cambria Math" panose="02040503050406030204" pitchFamily="18" charset="0"/>
                  </a:rPr>
                  <m:t>η</m:t>
                </m:r>
                <m:r>
                  <a:rPr xmlns:a="http://schemas.openxmlformats.org/drawingml/2006/main" sz="2050" i="1">
                    <a:solidFill>
                      <a:srgbClr val="000000"/>
                    </a:solidFill>
                    <a:latin typeface="Cambria Math" panose="02040503050406030204" pitchFamily="18" charset="0"/>
                  </a:rPr>
                  <m:t>R</m:t>
                </m:r>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x</m:t>
                    </m:r>
                  </m:sub>
                </m:sSub>
              </m:oMath>
            </a14:m>
          </a:p>
        </p:txBody>
      </p:sp>
      <p:sp>
        <p:nvSpPr>
          <p:cNvPr id="136" name="线条"/>
          <p:cNvSpPr/>
          <p:nvPr/>
        </p:nvSpPr>
        <p:spPr>
          <a:xfrm>
            <a:off x="2372739" y="2607316"/>
            <a:ext cx="1634677" cy="1026368"/>
          </a:xfrm>
          <a:prstGeom prst="line">
            <a:avLst/>
          </a:prstGeom>
          <a:ln w="12700">
            <a:solidFill>
              <a:schemeClr val="accent1"/>
            </a:solidFill>
            <a:miter/>
            <a:tailEnd type="triangle"/>
          </a:ln>
        </p:spPr>
        <p:txBody>
          <a:bodyPr lIns="45719" rIns="45719"/>
          <a:lstStyle/>
          <a:p>
            <a:pPr/>
          </a:p>
        </p:txBody>
      </p:sp>
      <p:sp>
        <p:nvSpPr>
          <p:cNvPr id="137" name=","/>
          <p:cNvSpPr txBox="1"/>
          <p:nvPr/>
        </p:nvSpPr>
        <p:spPr>
          <a:xfrm>
            <a:off x="6966422" y="1653268"/>
            <a:ext cx="4610721" cy="67207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2000"/>
            </a:pPr>
            <a14:m>
              <m:oMath>
                <m:r>
                  <a:rPr xmlns:a="http://schemas.openxmlformats.org/drawingml/2006/main" sz="2100" i="1">
                    <a:solidFill>
                      <a:srgbClr val="000000"/>
                    </a:solidFill>
                    <a:latin typeface="Cambria Math" panose="02040503050406030204" pitchFamily="18" charset="0"/>
                  </a:rPr>
                  <m:t>m</m:t>
                </m:r>
                <m:r>
                  <a:rPr xmlns:a="http://schemas.openxmlformats.org/drawingml/2006/main" sz="2100" i="1">
                    <a:solidFill>
                      <a:srgbClr val="000000"/>
                    </a:solidFill>
                    <a:latin typeface="Cambria Math" panose="02040503050406030204" pitchFamily="18" charset="0"/>
                  </a:rPr>
                  <m:t>=</m:t>
                </m:r>
                <m:r>
                  <m:rPr>
                    <m:sty m:val="p"/>
                  </m:rPr>
                  <a:rPr xmlns:a="http://schemas.openxmlformats.org/drawingml/2006/main" sz="2100" i="1">
                    <a:solidFill>
                      <a:srgbClr val="000000"/>
                    </a:solidFill>
                    <a:latin typeface="Cambria Math" panose="02040503050406030204" pitchFamily="18" charset="0"/>
                  </a:rPr>
                  <m:t>Δ</m:t>
                </m:r>
                <m:r>
                  <m:rPr>
                    <m:sty m:val="p"/>
                  </m:rPr>
                  <a:rPr xmlns:a="http://schemas.openxmlformats.org/drawingml/2006/main" sz="2100" i="1">
                    <a:solidFill>
                      <a:srgbClr val="000000"/>
                    </a:solidFill>
                    <a:latin typeface="Cambria Math" panose="02040503050406030204" pitchFamily="18" charset="0"/>
                  </a:rPr>
                  <m:t>ρ</m:t>
                </m:r>
                <m:r>
                  <a:rPr xmlns:a="http://schemas.openxmlformats.org/drawingml/2006/main" sz="2100" i="1">
                    <a:solidFill>
                      <a:srgbClr val="000000"/>
                    </a:solidFill>
                    <a:latin typeface="Cambria Math" panose="02040503050406030204" pitchFamily="18" charset="0"/>
                  </a:rPr>
                  <m:t>V</m:t>
                </m:r>
                <m:r>
                  <a:rPr xmlns:a="http://schemas.openxmlformats.org/drawingml/2006/main" sz="2100" i="1">
                    <a:solidFill>
                      <a:srgbClr val="000000"/>
                    </a:solidFill>
                    <a:latin typeface="Cambria Math" panose="02040503050406030204" pitchFamily="18" charset="0"/>
                  </a:rPr>
                  <m:t>=</m:t>
                </m:r>
                <m:r>
                  <m:rPr>
                    <m:sty m:val="p"/>
                  </m:rPr>
                  <a:rPr xmlns:a="http://schemas.openxmlformats.org/drawingml/2006/main" sz="2100" i="1">
                    <a:solidFill>
                      <a:srgbClr val="000000"/>
                    </a:solidFill>
                    <a:latin typeface="Cambria Math" panose="02040503050406030204" pitchFamily="18" charset="0"/>
                  </a:rPr>
                  <m:t>Δ</m:t>
                </m:r>
                <m:r>
                  <m:rPr>
                    <m:sty m:val="p"/>
                  </m:rPr>
                  <a:rPr xmlns:a="http://schemas.openxmlformats.org/drawingml/2006/main" sz="2100" i="1">
                    <a:solidFill>
                      <a:srgbClr val="000000"/>
                    </a:solidFill>
                    <a:latin typeface="Cambria Math" panose="02040503050406030204" pitchFamily="18" charset="0"/>
                  </a:rPr>
                  <m:t>ρ</m:t>
                </m:r>
                <m:f>
                  <m:fPr>
                    <m:ctrlPr>
                      <a:rPr xmlns:a="http://schemas.openxmlformats.org/drawingml/2006/main" sz="2100" i="1">
                        <a:solidFill>
                          <a:srgbClr val="000000"/>
                        </a:solidFill>
                        <a:latin typeface="Cambria Math" panose="02040503050406030204" pitchFamily="18" charset="0"/>
                      </a:rPr>
                    </m:ctrlPr>
                    <m:type m:val="bar"/>
                  </m:fPr>
                  <m:num>
                    <m:r>
                      <a:rPr xmlns:a="http://schemas.openxmlformats.org/drawingml/2006/main" sz="2100" i="1">
                        <a:solidFill>
                          <a:srgbClr val="000000"/>
                        </a:solidFill>
                        <a:latin typeface="Cambria Math" panose="02040503050406030204" pitchFamily="18" charset="0"/>
                      </a:rPr>
                      <m:t>4</m:t>
                    </m:r>
                    <m:r>
                      <m:rPr>
                        <m:sty m:val="p"/>
                      </m:rPr>
                      <a:rPr xmlns:a="http://schemas.openxmlformats.org/drawingml/2006/main" sz="2100" i="1">
                        <a:solidFill>
                          <a:srgbClr val="000000"/>
                        </a:solidFill>
                        <a:latin typeface="Cambria Math" panose="02040503050406030204" pitchFamily="18" charset="0"/>
                      </a:rPr>
                      <m:t>π</m:t>
                    </m:r>
                  </m:num>
                  <m:den>
                    <m:r>
                      <a:rPr xmlns:a="http://schemas.openxmlformats.org/drawingml/2006/main" sz="2100" i="1">
                        <a:solidFill>
                          <a:srgbClr val="000000"/>
                        </a:solidFill>
                        <a:latin typeface="Cambria Math" panose="02040503050406030204" pitchFamily="18" charset="0"/>
                      </a:rPr>
                      <m:t>3</m:t>
                    </m:r>
                  </m:den>
                </m:f>
                <m:sSup>
                  <m:e>
                    <m:r>
                      <a:rPr xmlns:a="http://schemas.openxmlformats.org/drawingml/2006/main" sz="2100" i="1">
                        <a:solidFill>
                          <a:srgbClr val="000000"/>
                        </a:solidFill>
                        <a:latin typeface="Cambria Math" panose="02040503050406030204" pitchFamily="18" charset="0"/>
                      </a:rPr>
                      <m:t>R</m:t>
                    </m:r>
                  </m:e>
                  <m:sup>
                    <m:r>
                      <a:rPr xmlns:a="http://schemas.openxmlformats.org/drawingml/2006/main" sz="2100" i="1">
                        <a:solidFill>
                          <a:srgbClr val="000000"/>
                        </a:solidFill>
                        <a:latin typeface="Cambria Math" panose="02040503050406030204" pitchFamily="18" charset="0"/>
                      </a:rPr>
                      <m:t>3</m:t>
                    </m:r>
                  </m:sup>
                </m:sSup>
              </m:oMath>
            </a14:m>
            <a:r>
              <a:rPr>
                <a:latin typeface="Times New Roman"/>
                <a:ea typeface="Times New Roman"/>
                <a:cs typeface="Times New Roman"/>
                <a:sym typeface="Times New Roman"/>
              </a:rPr>
              <a:t>, </a:t>
            </a:r>
            <a14:m>
              <m:oMath>
                <m:r>
                  <m:rPr>
                    <m:sty m:val="p"/>
                  </m:rPr>
                  <a:rPr xmlns:a="http://schemas.openxmlformats.org/drawingml/2006/main" sz="2050" i="1">
                    <a:solidFill>
                      <a:srgbClr val="000000"/>
                    </a:solidFill>
                    <a:latin typeface="Cambria Math" panose="02040503050406030204" pitchFamily="18" charset="0"/>
                  </a:rPr>
                  <m:t>Δ</m:t>
                </m:r>
                <m:r>
                  <m:rPr>
                    <m:sty m:val="p"/>
                  </m:rPr>
                  <a:rPr xmlns:a="http://schemas.openxmlformats.org/drawingml/2006/main" sz="2050" i="1">
                    <a:solidFill>
                      <a:srgbClr val="000000"/>
                    </a:solidFill>
                    <a:latin typeface="Cambria Math" panose="02040503050406030204" pitchFamily="18" charset="0"/>
                  </a:rPr>
                  <m:t>ρ</m:t>
                </m:r>
                <m:r>
                  <a:rPr xmlns:a="http://schemas.openxmlformats.org/drawingml/2006/main" sz="2050" i="1">
                    <a:solidFill>
                      <a:srgbClr val="000000"/>
                    </a:solidFill>
                    <a:latin typeface="Cambria Math" panose="02040503050406030204" pitchFamily="18" charset="0"/>
                  </a:rPr>
                  <m:t>=</m:t>
                </m:r>
                <m:sSub>
                  <m:e>
                    <m:r>
                      <m:rPr>
                        <m:sty m:val="p"/>
                      </m:rPr>
                      <a:rPr xmlns:a="http://schemas.openxmlformats.org/drawingml/2006/main" sz="2050" i="1">
                        <a:solidFill>
                          <a:srgbClr val="000000"/>
                        </a:solidFill>
                        <a:latin typeface="Cambria Math" panose="02040503050406030204" pitchFamily="18" charset="0"/>
                      </a:rPr>
                      <m:t>ρ</m:t>
                    </m:r>
                  </m:e>
                  <m:sub>
                    <m:r>
                      <m:rPr>
                        <m:nor/>
                      </m:rPr>
                      <a:rPr xmlns:a="http://schemas.openxmlformats.org/drawingml/2006/main" sz="2050" i="1">
                        <a:solidFill>
                          <a:srgbClr val="000000"/>
                        </a:solidFill>
                        <a:latin typeface="Cambria Math" panose="02040503050406030204" pitchFamily="18" charset="0"/>
                      </a:rPr>
                      <m:t>liquid</m:t>
                    </m:r>
                  </m:sub>
                </m:sSub>
                <m:r>
                  <a:rPr xmlns:a="http://schemas.openxmlformats.org/drawingml/2006/main" sz="2050" i="1">
                    <a:solidFill>
                      <a:srgbClr val="000000"/>
                    </a:solidFill>
                    <a:latin typeface="Cambria Math" panose="02040503050406030204" pitchFamily="18" charset="0"/>
                  </a:rPr>
                  <m:t>-</m:t>
                </m:r>
                <m:sSub>
                  <m:e>
                    <m:r>
                      <m:rPr>
                        <m:sty m:val="p"/>
                      </m:rPr>
                      <a:rPr xmlns:a="http://schemas.openxmlformats.org/drawingml/2006/main" sz="2050" i="1">
                        <a:solidFill>
                          <a:srgbClr val="000000"/>
                        </a:solidFill>
                        <a:latin typeface="Cambria Math" panose="02040503050406030204" pitchFamily="18" charset="0"/>
                      </a:rPr>
                      <m:t>ρ</m:t>
                    </m:r>
                  </m:e>
                  <m:sub>
                    <m:r>
                      <m:rPr>
                        <m:nor/>
                      </m:rPr>
                      <a:rPr xmlns:a="http://schemas.openxmlformats.org/drawingml/2006/main" sz="2050" i="1">
                        <a:solidFill>
                          <a:srgbClr val="000000"/>
                        </a:solidFill>
                        <a:latin typeface="Cambria Math" panose="02040503050406030204" pitchFamily="18" charset="0"/>
                      </a:rPr>
                      <m:t>air</m:t>
                    </m:r>
                  </m:sub>
                </m:sSub>
              </m:oMath>
            </a14:m>
          </a:p>
        </p:txBody>
      </p:sp>
      <p:sp>
        <p:nvSpPr>
          <p:cNvPr id="138" name="线条"/>
          <p:cNvSpPr/>
          <p:nvPr/>
        </p:nvSpPr>
        <p:spPr>
          <a:xfrm flipH="1">
            <a:off x="8452756" y="2607316"/>
            <a:ext cx="1634677" cy="1026368"/>
          </a:xfrm>
          <a:prstGeom prst="line">
            <a:avLst/>
          </a:prstGeom>
          <a:ln w="12700">
            <a:solidFill>
              <a:schemeClr val="accent1"/>
            </a:solidFill>
            <a:miter/>
            <a:tailEnd type="triangle"/>
          </a:ln>
        </p:spPr>
        <p:txBody>
          <a:bodyPr lIns="45719" rIns="45719"/>
          <a:lstStyle/>
          <a:p>
            <a:pPr/>
          </a:p>
        </p:txBody>
      </p:sp>
      <p:sp>
        <p:nvSpPr>
          <p:cNvPr id="139" name="文本"/>
          <p:cNvSpPr txBox="1"/>
          <p:nvPr/>
        </p:nvSpPr>
        <p:spPr>
          <a:xfrm>
            <a:off x="5564870" y="2203839"/>
            <a:ext cx="1330432" cy="72595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sz="2000"/>
            </a:lvl1pPr>
          </a:lstStyle>
          <a:p>
            <a:pPr/>
            <a14:m>
              <m:oMathPara>
                <m:oMathParaPr>
                  <m:jc m:val="center"/>
                </m:oMathParaPr>
                <m:oMath>
                  <m:f>
                    <m:fPr>
                      <m:ctrlPr>
                        <a:rPr xmlns:a="http://schemas.openxmlformats.org/drawingml/2006/main" sz="2100" i="1">
                          <a:solidFill>
                            <a:srgbClr val="000000"/>
                          </a:solidFill>
                          <a:latin typeface="Cambria Math" panose="02040503050406030204" pitchFamily="18" charset="0"/>
                        </a:rPr>
                      </m:ctrlPr>
                      <m:type m:val="bar"/>
                    </m:fPr>
                    <m:num>
                      <m:r>
                        <a:rPr xmlns:a="http://schemas.openxmlformats.org/drawingml/2006/main" sz="2100" i="1">
                          <a:solidFill>
                            <a:srgbClr val="000000"/>
                          </a:solidFill>
                          <a:latin typeface="Cambria Math" panose="02040503050406030204" pitchFamily="18" charset="0"/>
                        </a:rPr>
                        <m:t>9</m:t>
                      </m:r>
                      <m:r>
                        <m:rPr>
                          <m:sty m:val="p"/>
                        </m:rPr>
                        <a:rPr xmlns:a="http://schemas.openxmlformats.org/drawingml/2006/main" sz="2100" i="1">
                          <a:solidFill>
                            <a:srgbClr val="000000"/>
                          </a:solidFill>
                          <a:latin typeface="Cambria Math" panose="02040503050406030204" pitchFamily="18" charset="0"/>
                        </a:rPr>
                        <m:t>η</m:t>
                      </m:r>
                    </m:num>
                    <m:den>
                      <m:r>
                        <a:rPr xmlns:a="http://schemas.openxmlformats.org/drawingml/2006/main" sz="2100" i="1">
                          <a:solidFill>
                            <a:srgbClr val="000000"/>
                          </a:solidFill>
                          <a:latin typeface="Cambria Math" panose="02040503050406030204" pitchFamily="18" charset="0"/>
                        </a:rPr>
                        <m:t>2</m:t>
                      </m:r>
                      <m:r>
                        <a:rPr xmlns:a="http://schemas.openxmlformats.org/drawingml/2006/main" sz="2100" i="1">
                          <a:solidFill>
                            <a:srgbClr val="000000"/>
                          </a:solidFill>
                          <a:latin typeface="Cambria Math" panose="02040503050406030204" pitchFamily="18" charset="0"/>
                        </a:rPr>
                        <m:t>R</m:t>
                      </m:r>
                      <m:r>
                        <m:rPr>
                          <m:sty m:val="p"/>
                        </m:rPr>
                        <a:rPr xmlns:a="http://schemas.openxmlformats.org/drawingml/2006/main" sz="2100" i="1">
                          <a:solidFill>
                            <a:srgbClr val="000000"/>
                          </a:solidFill>
                          <a:latin typeface="Cambria Math" panose="02040503050406030204" pitchFamily="18" charset="0"/>
                        </a:rPr>
                        <m:t>Δ</m:t>
                      </m:r>
                      <m:r>
                        <m:rPr>
                          <m:sty m:val="p"/>
                        </m:rPr>
                        <a:rPr xmlns:a="http://schemas.openxmlformats.org/drawingml/2006/main" sz="2100" i="1">
                          <a:solidFill>
                            <a:srgbClr val="000000"/>
                          </a:solidFill>
                          <a:latin typeface="Cambria Math" panose="02040503050406030204" pitchFamily="18" charset="0"/>
                        </a:rPr>
                        <m:t>ρ</m:t>
                      </m:r>
                    </m:den>
                  </m:f>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
                  </m:r>
                  <m:r>
                    <m:rPr>
                      <m:sty m:val="p"/>
                    </m:rPr>
                    <a:rPr xmlns:a="http://schemas.openxmlformats.org/drawingml/2006/main" sz="2100" i="1">
                      <a:solidFill>
                        <a:srgbClr val="000000"/>
                      </a:solidFill>
                      <a:latin typeface="Cambria Math" panose="02040503050406030204" pitchFamily="18" charset="0"/>
                    </a:rPr>
                    <m:t>β</m:t>
                  </m:r>
                </m:oMath>
              </m:oMathPara>
            </a14:m>
          </a:p>
        </p:txBody>
      </p:sp>
      <p:sp>
        <p:nvSpPr>
          <p:cNvPr id="140" name="线条"/>
          <p:cNvSpPr/>
          <p:nvPr/>
        </p:nvSpPr>
        <p:spPr>
          <a:xfrm>
            <a:off x="6230085" y="3124616"/>
            <a:ext cx="1" cy="608768"/>
          </a:xfrm>
          <a:prstGeom prst="line">
            <a:avLst/>
          </a:prstGeom>
          <a:ln w="12700">
            <a:solidFill>
              <a:schemeClr val="accent1"/>
            </a:solidFill>
            <a:miter/>
            <a:tailEnd type="triangle"/>
          </a:ln>
        </p:spPr>
        <p:txBody>
          <a:bodyPr lIns="45719" rIns="45719"/>
          <a:lstStyle/>
          <a:p>
            <a:pPr/>
          </a:p>
        </p:txBody>
      </p:sp>
      <p:sp>
        <p:nvSpPr>
          <p:cNvPr id="141" name="=&gt;…"/>
          <p:cNvSpPr txBox="1"/>
          <p:nvPr/>
        </p:nvSpPr>
        <p:spPr>
          <a:xfrm>
            <a:off x="141471" y="3928206"/>
            <a:ext cx="11909058" cy="165524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2000"/>
            </a:pPr>
            <a14:m>
              <m:oMath>
                <m:f>
                  <m:fPr>
                    <m:ctrlPr>
                      <a:rPr xmlns:a="http://schemas.openxmlformats.org/drawingml/2006/main" sz="2100" i="1">
                        <a:solidFill>
                          <a:srgbClr val="000000"/>
                        </a:solidFill>
                        <a:latin typeface="Cambria Math" panose="02040503050406030204" pitchFamily="18" charset="0"/>
                      </a:rPr>
                    </m:ctrlPr>
                    <m:type m:val="bar"/>
                  </m:fPr>
                  <m:num>
                    <m:r>
                      <a:rPr xmlns:a="http://schemas.openxmlformats.org/drawingml/2006/main" sz="2100" i="1">
                        <a:solidFill>
                          <a:srgbClr val="000000"/>
                        </a:solidFill>
                        <a:latin typeface="Cambria Math" panose="02040503050406030204" pitchFamily="18" charset="0"/>
                      </a:rPr>
                      <m:t>d</m:t>
                    </m:r>
                    <m:sSub>
                      <m:e>
                        <m:r>
                          <a:rPr xmlns:a="http://schemas.openxmlformats.org/drawingml/2006/main" sz="2100" i="1">
                            <a:solidFill>
                              <a:srgbClr val="000000"/>
                            </a:solidFill>
                            <a:latin typeface="Cambria Math" panose="02040503050406030204" pitchFamily="18" charset="0"/>
                          </a:rPr>
                          <m:t>v</m:t>
                        </m:r>
                      </m:e>
                      <m:sub>
                        <m:r>
                          <a:rPr xmlns:a="http://schemas.openxmlformats.org/drawingml/2006/main" sz="2100" i="1">
                            <a:solidFill>
                              <a:srgbClr val="000000"/>
                            </a:solidFill>
                            <a:latin typeface="Cambria Math" panose="02040503050406030204" pitchFamily="18" charset="0"/>
                          </a:rPr>
                          <m:t>x</m:t>
                        </m:r>
                      </m:sub>
                    </m:sSub>
                  </m:num>
                  <m:den>
                    <m:r>
                      <a:rPr xmlns:a="http://schemas.openxmlformats.org/drawingml/2006/main" sz="2100" i="1">
                        <a:solidFill>
                          <a:srgbClr val="000000"/>
                        </a:solidFill>
                        <a:latin typeface="Cambria Math" panose="02040503050406030204" pitchFamily="18" charset="0"/>
                      </a:rPr>
                      <m:t>d</m:t>
                    </m:r>
                    <m:r>
                      <a:rPr xmlns:a="http://schemas.openxmlformats.org/drawingml/2006/main" sz="2100" i="1">
                        <a:solidFill>
                          <a:srgbClr val="000000"/>
                        </a:solidFill>
                        <a:latin typeface="Cambria Math" panose="02040503050406030204" pitchFamily="18" charset="0"/>
                      </a:rPr>
                      <m:t>t</m:t>
                    </m:r>
                  </m:den>
                </m:f>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m:t>
                </m:r>
                <m:r>
                  <m:rPr>
                    <m:sty m:val="p"/>
                  </m:rPr>
                  <a:rPr xmlns:a="http://schemas.openxmlformats.org/drawingml/2006/main" sz="2100" i="1">
                    <a:solidFill>
                      <a:srgbClr val="000000"/>
                    </a:solidFill>
                    <a:latin typeface="Cambria Math" panose="02040503050406030204" pitchFamily="18" charset="0"/>
                  </a:rPr>
                  <m:t>β</m:t>
                </m:r>
                <m:sSub>
                  <m:e>
                    <m:r>
                      <a:rPr xmlns:a="http://schemas.openxmlformats.org/drawingml/2006/main" sz="2100" i="1">
                        <a:solidFill>
                          <a:srgbClr val="000000"/>
                        </a:solidFill>
                        <a:latin typeface="Cambria Math" panose="02040503050406030204" pitchFamily="18" charset="0"/>
                      </a:rPr>
                      <m:t>v</m:t>
                    </m:r>
                  </m:e>
                  <m:sub>
                    <m:r>
                      <a:rPr xmlns:a="http://schemas.openxmlformats.org/drawingml/2006/main" sz="2100" i="1">
                        <a:solidFill>
                          <a:srgbClr val="000000"/>
                        </a:solidFill>
                        <a:latin typeface="Cambria Math" panose="02040503050406030204" pitchFamily="18" charset="0"/>
                      </a:rPr>
                      <m:t>x</m:t>
                    </m:r>
                  </m:sub>
                </m:sSub>
              </m:oMath>
            </a14:m>
            <a:r>
              <a:rPr>
                <a:latin typeface="Times New Roman"/>
                <a:ea typeface="Times New Roman"/>
                <a:cs typeface="Times New Roman"/>
                <a:sym typeface="Times New Roman"/>
              </a:rPr>
              <a:t> =&gt; </a:t>
            </a:r>
            <a14:m>
              <m:oMath>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x</m:t>
                    </m:r>
                  </m:sub>
                </m:sSub>
                <m:r>
                  <a:rPr xmlns:a="http://schemas.openxmlformats.org/drawingml/2006/main" sz="2050" i="1">
                    <a:solidFill>
                      <a:srgbClr val="000000"/>
                    </a:solidFill>
                    <a:latin typeface="Cambria Math" panose="02040503050406030204" pitchFamily="18" charset="0"/>
                  </a:rPr>
                  <m:t>=</m:t>
                </m:r>
                <m:sSub>
                  <m:e>
                    <m:r>
                      <a:rPr xmlns:a="http://schemas.openxmlformats.org/drawingml/2006/main" sz="2050" i="1">
                        <a:solidFill>
                          <a:srgbClr val="000000"/>
                        </a:solidFill>
                        <a:latin typeface="Cambria Math" panose="02040503050406030204" pitchFamily="18" charset="0"/>
                      </a:rPr>
                      <m:t>v</m:t>
                    </m:r>
                  </m:e>
                  <m:sub>
                    <m:sSub>
                      <m:e>
                        <m:r>
                          <a:rPr xmlns:a="http://schemas.openxmlformats.org/drawingml/2006/main" sz="2050" i="1">
                            <a:solidFill>
                              <a:srgbClr val="000000"/>
                            </a:solidFill>
                            <a:latin typeface="Cambria Math" panose="02040503050406030204" pitchFamily="18" charset="0"/>
                          </a:rPr>
                          <m:t>x</m:t>
                        </m:r>
                      </m:e>
                      <m:sub>
                        <m:r>
                          <a:rPr xmlns:a="http://schemas.openxmlformats.org/drawingml/2006/main" sz="2050" i="1">
                            <a:solidFill>
                              <a:srgbClr val="000000"/>
                            </a:solidFill>
                            <a:latin typeface="Cambria Math" panose="02040503050406030204" pitchFamily="18" charset="0"/>
                          </a:rPr>
                          <m:t>0</m:t>
                        </m:r>
                      </m:sub>
                    </m:sSub>
                  </m:sub>
                </m:sSub>
                <m:sSup>
                  <m:e>
                    <m:r>
                      <a:rPr xmlns:a="http://schemas.openxmlformats.org/drawingml/2006/main" sz="2050" i="1">
                        <a:solidFill>
                          <a:srgbClr val="000000"/>
                        </a:solidFill>
                        <a:latin typeface="Cambria Math" panose="02040503050406030204" pitchFamily="18" charset="0"/>
                      </a:rPr>
                      <m:t>e</m:t>
                    </m:r>
                  </m:e>
                  <m:sup>
                    <m:r>
                      <a:rPr xmlns:a="http://schemas.openxmlformats.org/drawingml/2006/main" sz="2050" i="1">
                        <a:solidFill>
                          <a:srgbClr val="000000"/>
                        </a:solidFill>
                        <a:latin typeface="Cambria Math" panose="02040503050406030204" pitchFamily="18" charset="0"/>
                      </a:rPr>
                      <m:t>-</m:t>
                    </m:r>
                    <m:r>
                      <m:rPr>
                        <m:sty m:val="p"/>
                      </m:rPr>
                      <a:rPr xmlns:a="http://schemas.openxmlformats.org/drawingml/2006/main" sz="2050" i="1">
                        <a:solidFill>
                          <a:srgbClr val="000000"/>
                        </a:solidFill>
                        <a:latin typeface="Cambria Math" panose="02040503050406030204" pitchFamily="18" charset="0"/>
                      </a:rPr>
                      <m:t>β</m:t>
                    </m:r>
                    <m:r>
                      <a:rPr xmlns:a="http://schemas.openxmlformats.org/drawingml/2006/main" sz="2050" i="1">
                        <a:solidFill>
                          <a:srgbClr val="000000"/>
                        </a:solidFill>
                        <a:latin typeface="Cambria Math" panose="02040503050406030204" pitchFamily="18" charset="0"/>
                      </a:rPr>
                      <m:t>t</m:t>
                    </m:r>
                  </m:sup>
                </m:sSup>
              </m:oMath>
            </a14:m>
            <a:endParaRPr>
              <a:latin typeface="Times New Roman"/>
              <a:ea typeface="Times New Roman"/>
              <a:cs typeface="Times New Roman"/>
              <a:sym typeface="Times New Roman"/>
            </a:endParaRPr>
          </a:p>
          <a:p>
            <a:pPr algn="ctr">
              <a:defRPr sz="2000"/>
            </a:pPr>
            <a14:m>
              <m:oMath>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d</m:t>
                    </m:r>
                  </m:num>
                  <m:den>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t</m:t>
                    </m:r>
                  </m:den>
                </m:f>
                <m:r>
                  <a:rPr xmlns:a="http://schemas.openxmlformats.org/drawingml/2006/main" sz="2050" i="1">
                    <a:solidFill>
                      <a:srgbClr val="000000"/>
                    </a:solidFill>
                    <a:latin typeface="Cambria Math" panose="02040503050406030204" pitchFamily="18" charset="0"/>
                  </a:rPr>
                  <m:t>m</m:t>
                </m:r>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y</m:t>
                    </m:r>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m:t>
                </m:r>
                <m:r>
                  <a:rPr xmlns:a="http://schemas.openxmlformats.org/drawingml/2006/main" sz="2050" i="1">
                    <a:solidFill>
                      <a:srgbClr val="000000"/>
                    </a:solidFill>
                    <a:latin typeface="Cambria Math" panose="02040503050406030204" pitchFamily="18" charset="0"/>
                  </a:rPr>
                  <m:t>g</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6</m:t>
                </m:r>
                <m:r>
                  <m:rPr>
                    <m:sty m:val="p"/>
                  </m:rPr>
                  <a:rPr xmlns:a="http://schemas.openxmlformats.org/drawingml/2006/main" sz="2050" i="1">
                    <a:solidFill>
                      <a:srgbClr val="000000"/>
                    </a:solidFill>
                    <a:latin typeface="Cambria Math" panose="02040503050406030204" pitchFamily="18" charset="0"/>
                  </a:rPr>
                  <m:t>π</m:t>
                </m:r>
                <m:r>
                  <m:rPr>
                    <m:sty m:val="p"/>
                  </m:rPr>
                  <a:rPr xmlns:a="http://schemas.openxmlformats.org/drawingml/2006/main" sz="2050" i="1">
                    <a:solidFill>
                      <a:srgbClr val="000000"/>
                    </a:solidFill>
                    <a:latin typeface="Cambria Math" panose="02040503050406030204" pitchFamily="18" charset="0"/>
                  </a:rPr>
                  <m:t>η</m:t>
                </m:r>
                <m:r>
                  <a:rPr xmlns:a="http://schemas.openxmlformats.org/drawingml/2006/main" sz="2050" i="1">
                    <a:solidFill>
                      <a:srgbClr val="000000"/>
                    </a:solidFill>
                    <a:latin typeface="Cambria Math" panose="02040503050406030204" pitchFamily="18" charset="0"/>
                  </a:rPr>
                  <m:t>R</m:t>
                </m:r>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x</m:t>
                    </m:r>
                  </m:sub>
                </m:sSub>
              </m:oMath>
            </a14:m>
            <a:r>
              <a:rPr>
                <a:latin typeface="Times New Roman"/>
                <a:ea typeface="Times New Roman"/>
                <a:cs typeface="Times New Roman"/>
                <a:sym typeface="Times New Roman"/>
              </a:rPr>
              <a:t> =&gt; </a:t>
            </a:r>
            <a14:m>
              <m:oMath>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d</m:t>
                    </m:r>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y</m:t>
                        </m:r>
                      </m:sub>
                    </m:sSub>
                  </m:num>
                  <m:den>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t</m:t>
                    </m:r>
                  </m:den>
                </m:f>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g</m:t>
                </m:r>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6</m:t>
                    </m:r>
                    <m:r>
                      <m:rPr>
                        <m:sty m:val="p"/>
                      </m:rPr>
                      <a:rPr xmlns:a="http://schemas.openxmlformats.org/drawingml/2006/main" sz="2050" i="1">
                        <a:solidFill>
                          <a:srgbClr val="000000"/>
                        </a:solidFill>
                        <a:latin typeface="Cambria Math" panose="02040503050406030204" pitchFamily="18" charset="0"/>
                      </a:rPr>
                      <m:t>π</m:t>
                    </m:r>
                    <m:r>
                      <m:rPr>
                        <m:sty m:val="p"/>
                      </m:rPr>
                      <a:rPr xmlns:a="http://schemas.openxmlformats.org/drawingml/2006/main" sz="2050" i="1">
                        <a:solidFill>
                          <a:srgbClr val="000000"/>
                        </a:solidFill>
                        <a:latin typeface="Cambria Math" panose="02040503050406030204" pitchFamily="18" charset="0"/>
                      </a:rPr>
                      <m:t>η</m:t>
                    </m:r>
                    <m:r>
                      <a:rPr xmlns:a="http://schemas.openxmlformats.org/drawingml/2006/main" sz="2050" i="1">
                        <a:solidFill>
                          <a:srgbClr val="000000"/>
                        </a:solidFill>
                        <a:latin typeface="Cambria Math" panose="02040503050406030204" pitchFamily="18" charset="0"/>
                      </a:rPr>
                      <m:t>R</m:t>
                    </m:r>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y</m:t>
                        </m:r>
                      </m:sub>
                    </m:sSub>
                  </m:num>
                  <m:den>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4</m:t>
                        </m:r>
                        <m:r>
                          <m:rPr>
                            <m:sty m:val="p"/>
                          </m:rPr>
                          <a:rPr xmlns:a="http://schemas.openxmlformats.org/drawingml/2006/main" sz="2050" i="1">
                            <a:solidFill>
                              <a:srgbClr val="000000"/>
                            </a:solidFill>
                            <a:latin typeface="Cambria Math" panose="02040503050406030204" pitchFamily="18" charset="0"/>
                          </a:rPr>
                          <m:t>π</m:t>
                        </m:r>
                      </m:num>
                      <m:den>
                        <m:r>
                          <a:rPr xmlns:a="http://schemas.openxmlformats.org/drawingml/2006/main" sz="2050" i="1">
                            <a:solidFill>
                              <a:srgbClr val="000000"/>
                            </a:solidFill>
                            <a:latin typeface="Cambria Math" panose="02040503050406030204" pitchFamily="18" charset="0"/>
                          </a:rPr>
                          <m:t>3</m:t>
                        </m:r>
                      </m:den>
                    </m:f>
                    <m:sSup>
                      <m:e>
                        <m:r>
                          <a:rPr xmlns:a="http://schemas.openxmlformats.org/drawingml/2006/main" sz="2050" i="1">
                            <a:solidFill>
                              <a:srgbClr val="000000"/>
                            </a:solidFill>
                            <a:latin typeface="Cambria Math" panose="02040503050406030204" pitchFamily="18" charset="0"/>
                          </a:rPr>
                          <m:t>R</m:t>
                        </m:r>
                      </m:e>
                      <m:sup>
                        <m:r>
                          <a:rPr xmlns:a="http://schemas.openxmlformats.org/drawingml/2006/main" sz="2050" i="1">
                            <a:solidFill>
                              <a:srgbClr val="000000"/>
                            </a:solidFill>
                            <a:latin typeface="Cambria Math" panose="02040503050406030204" pitchFamily="18" charset="0"/>
                          </a:rPr>
                          <m:t>3</m:t>
                        </m:r>
                      </m:sup>
                    </m:sSup>
                    <m:r>
                      <m:rPr>
                        <m:sty m:val="p"/>
                      </m:rPr>
                      <a:rPr xmlns:a="http://schemas.openxmlformats.org/drawingml/2006/main" sz="2050" i="1">
                        <a:solidFill>
                          <a:srgbClr val="000000"/>
                        </a:solidFill>
                        <a:latin typeface="Cambria Math" panose="02040503050406030204" pitchFamily="18" charset="0"/>
                      </a:rPr>
                      <m:t>Δ</m:t>
                    </m:r>
                    <m:r>
                      <m:rPr>
                        <m:sty m:val="p"/>
                      </m:rPr>
                      <a:rPr xmlns:a="http://schemas.openxmlformats.org/drawingml/2006/main" sz="2050" i="1">
                        <a:solidFill>
                          <a:srgbClr val="000000"/>
                        </a:solidFill>
                        <a:latin typeface="Cambria Math" panose="02040503050406030204" pitchFamily="18" charset="0"/>
                      </a:rPr>
                      <m:t>ρ</m:t>
                    </m:r>
                  </m:den>
                </m:f>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g</m:t>
                </m:r>
                <m:r>
                  <a:rPr xmlns:a="http://schemas.openxmlformats.org/drawingml/2006/main" sz="2050" i="1">
                    <a:solidFill>
                      <a:srgbClr val="000000"/>
                    </a:solidFill>
                    <a:latin typeface="Cambria Math" panose="02040503050406030204" pitchFamily="18" charset="0"/>
                  </a:rPr>
                  <m:t>-</m:t>
                </m:r>
                <m:r>
                  <m:rPr>
                    <m:sty m:val="p"/>
                  </m:rPr>
                  <a:rPr xmlns:a="http://schemas.openxmlformats.org/drawingml/2006/main" sz="2050" i="1">
                    <a:solidFill>
                      <a:srgbClr val="000000"/>
                    </a:solidFill>
                    <a:latin typeface="Cambria Math" panose="02040503050406030204" pitchFamily="18" charset="0"/>
                  </a:rPr>
                  <m:t>β</m:t>
                </m:r>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y</m:t>
                    </m:r>
                  </m:sub>
                </m:sSub>
              </m:oMath>
            </a14:m>
            <a:r>
              <a:rPr>
                <a:latin typeface="Times New Roman"/>
                <a:ea typeface="Times New Roman"/>
                <a:cs typeface="Times New Roman"/>
                <a:sym typeface="Times New Roman"/>
              </a:rPr>
              <a:t> =&gt; </a:t>
            </a:r>
            <a14:m>
              <m:oMath>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y</m:t>
                    </m:r>
                  </m:sub>
                </m:sSub>
                <m:sSup>
                  <m:e>
                    <m:r>
                      <a:rPr xmlns:a="http://schemas.openxmlformats.org/drawingml/2006/main" sz="2050" i="1">
                        <a:solidFill>
                          <a:srgbClr val="000000"/>
                        </a:solidFill>
                        <a:latin typeface="Cambria Math" panose="02040503050406030204" pitchFamily="18" charset="0"/>
                      </a:rPr>
                      <m:t>e</m:t>
                    </m:r>
                  </m:e>
                  <m:sup>
                    <m:r>
                      <a:rPr xmlns:a="http://schemas.openxmlformats.org/drawingml/2006/main" sz="2050" i="1">
                        <a:solidFill>
                          <a:srgbClr val="000000"/>
                        </a:solidFill>
                        <a:latin typeface="Cambria Math" panose="02040503050406030204" pitchFamily="18" charset="0"/>
                      </a:rPr>
                      <m:t>β</m:t>
                    </m:r>
                    <m:r>
                      <a:rPr xmlns:a="http://schemas.openxmlformats.org/drawingml/2006/main" sz="2050" i="1">
                        <a:solidFill>
                          <a:srgbClr val="000000"/>
                        </a:solidFill>
                        <a:latin typeface="Cambria Math" panose="02040503050406030204" pitchFamily="18" charset="0"/>
                      </a:rPr>
                      <m:t>t</m:t>
                    </m:r>
                  </m:sup>
                </m:s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g</m:t>
                </m:r>
                <m:nary>
                  <m:naryPr>
                    <m:ctrlPr>
                      <a:rPr xmlns:a="http://schemas.openxmlformats.org/drawingml/2006/main" sz="2050" i="1">
                        <a:solidFill>
                          <a:srgbClr val="000000"/>
                        </a:solidFill>
                        <a:latin typeface="Cambria Math" panose="02040503050406030204" pitchFamily="18" charset="0"/>
                      </a:rPr>
                    </m:ctrlPr>
                    <m:chr m:val="∫"/>
                    <m:limLoc m:val="undOvr"/>
                    <m:grow m:val="0"/>
                    <m:subHide m:val="off"/>
                    <m:supHide m:val="off"/>
                  </m:naryPr>
                  <m:sub>
                    <m:r>
                      <a:rPr xmlns:a="http://schemas.openxmlformats.org/drawingml/2006/main" sz="2050" i="1">
                        <a:solidFill>
                          <a:srgbClr val="000000"/>
                        </a:solidFill>
                        <a:latin typeface="Cambria Math" panose="02040503050406030204" pitchFamily="18" charset="0"/>
                      </a:rPr>
                      <m:t>0</m:t>
                    </m:r>
                  </m:sub>
                  <m:sup>
                    <m:r>
                      <a:rPr xmlns:a="http://schemas.openxmlformats.org/drawingml/2006/main" sz="2050" i="1">
                        <a:solidFill>
                          <a:srgbClr val="000000"/>
                        </a:solidFill>
                        <a:latin typeface="Cambria Math" panose="02040503050406030204" pitchFamily="18" charset="0"/>
                      </a:rPr>
                      <m:t>t</m:t>
                    </m:r>
                  </m:sup>
                  <m:e>
                    <m:sSup>
                      <m:e>
                        <m:r>
                          <a:rPr xmlns:a="http://schemas.openxmlformats.org/drawingml/2006/main" sz="2050" i="1">
                            <a:solidFill>
                              <a:srgbClr val="000000"/>
                            </a:solidFill>
                            <a:latin typeface="Cambria Math" panose="02040503050406030204" pitchFamily="18" charset="0"/>
                          </a:rPr>
                          <m:t>e</m:t>
                        </m:r>
                      </m:e>
                      <m:sup>
                        <m:r>
                          <m:rPr>
                            <m:sty m:val="p"/>
                          </m:rPr>
                          <a:rPr xmlns:a="http://schemas.openxmlformats.org/drawingml/2006/main" sz="2050" i="1">
                            <a:solidFill>
                              <a:srgbClr val="000000"/>
                            </a:solidFill>
                            <a:latin typeface="Cambria Math" panose="02040503050406030204" pitchFamily="18" charset="0"/>
                          </a:rPr>
                          <m:t>β</m:t>
                        </m:r>
                        <m:r>
                          <a:rPr xmlns:a="http://schemas.openxmlformats.org/drawingml/2006/main" sz="2050" i="1">
                            <a:solidFill>
                              <a:srgbClr val="000000"/>
                            </a:solidFill>
                            <a:latin typeface="Cambria Math" panose="02040503050406030204" pitchFamily="18" charset="0"/>
                          </a:rPr>
                          <m:t>t</m:t>
                        </m:r>
                      </m:sup>
                    </m:sSup>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t</m:t>
                    </m:r>
                  </m:e>
                </m:nary>
                <m:r>
                  <a:rPr xmlns:a="http://schemas.openxmlformats.org/drawingml/2006/main" sz="2050" i="1">
                    <a:solidFill>
                      <a:srgbClr val="000000"/>
                    </a:solidFill>
                    <a:latin typeface="Cambria Math" panose="02040503050406030204" pitchFamily="18" charset="0"/>
                  </a:rPr>
                  <m:t>+</m:t>
                </m:r>
                <m:sSub>
                  <m:e>
                    <m:r>
                      <a:rPr xmlns:a="http://schemas.openxmlformats.org/drawingml/2006/main" sz="2050" i="1">
                        <a:solidFill>
                          <a:srgbClr val="000000"/>
                        </a:solidFill>
                        <a:latin typeface="Cambria Math" panose="02040503050406030204" pitchFamily="18" charset="0"/>
                      </a:rPr>
                      <m:t>v</m:t>
                    </m:r>
                  </m:e>
                  <m:sub>
                    <m:sSub>
                      <m:e>
                        <m:r>
                          <a:rPr xmlns:a="http://schemas.openxmlformats.org/drawingml/2006/main" sz="2050" i="1">
                            <a:solidFill>
                              <a:srgbClr val="000000"/>
                            </a:solidFill>
                            <a:latin typeface="Cambria Math" panose="02040503050406030204" pitchFamily="18" charset="0"/>
                          </a:rPr>
                          <m:t>y</m:t>
                        </m:r>
                      </m:e>
                      <m:sub>
                        <m:r>
                          <a:rPr xmlns:a="http://schemas.openxmlformats.org/drawingml/2006/main" sz="2050" i="1">
                            <a:solidFill>
                              <a:srgbClr val="000000"/>
                            </a:solidFill>
                            <a:latin typeface="Cambria Math" panose="02040503050406030204" pitchFamily="18" charset="0"/>
                          </a:rPr>
                          <m:t>0</m:t>
                        </m:r>
                      </m:sub>
                    </m:sSub>
                  </m:sub>
                </m:sSub>
                <m:r>
                  <a:rPr xmlns:a="http://schemas.openxmlformats.org/drawingml/2006/main" sz="2050" i="1">
                    <a:solidFill>
                      <a:srgbClr val="000000"/>
                    </a:solidFill>
                    <a:latin typeface="Cambria Math" panose="02040503050406030204" pitchFamily="18" charset="0"/>
                  </a:rPr>
                  <m:t>→</m:t>
                </m:r>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y</m:t>
                    </m:r>
                  </m:sub>
                </m:sSub>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g</m:t>
                    </m:r>
                  </m:num>
                  <m:den>
                    <m:r>
                      <m:rPr>
                        <m:sty m:val="p"/>
                      </m:rPr>
                      <a:rPr xmlns:a="http://schemas.openxmlformats.org/drawingml/2006/main" sz="2050" i="1">
                        <a:solidFill>
                          <a:srgbClr val="000000"/>
                        </a:solidFill>
                        <a:latin typeface="Cambria Math" panose="02040503050406030204" pitchFamily="18" charset="0"/>
                      </a:rPr>
                      <m:t>β</m:t>
                    </m:r>
                  </m:den>
                </m:f>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e</m:t>
                        </m:r>
                      </m:e>
                      <m:sup>
                        <m:r>
                          <a:rPr xmlns:a="http://schemas.openxmlformats.org/drawingml/2006/main" sz="2050" i="1">
                            <a:solidFill>
                              <a:srgbClr val="000000"/>
                            </a:solidFill>
                            <a:latin typeface="Cambria Math" panose="02040503050406030204" pitchFamily="18" charset="0"/>
                          </a:rPr>
                          <m:t>-</m:t>
                        </m:r>
                        <m:r>
                          <m:rPr>
                            <m:sty m:val="p"/>
                          </m:rPr>
                          <a:rPr xmlns:a="http://schemas.openxmlformats.org/drawingml/2006/main" sz="2050" i="1">
                            <a:solidFill>
                              <a:srgbClr val="000000"/>
                            </a:solidFill>
                            <a:latin typeface="Cambria Math" panose="02040503050406030204" pitchFamily="18" charset="0"/>
                          </a:rPr>
                          <m:t>β</m:t>
                        </m:r>
                        <m:r>
                          <a:rPr xmlns:a="http://schemas.openxmlformats.org/drawingml/2006/main" sz="2050" i="1">
                            <a:solidFill>
                              <a:srgbClr val="000000"/>
                            </a:solidFill>
                            <a:latin typeface="Cambria Math" panose="02040503050406030204" pitchFamily="18" charset="0"/>
                          </a:rPr>
                          <m:t>t</m:t>
                        </m:r>
                      </m:sup>
                    </m:sSup>
                  </m:e>
                </m:d>
                <m:r>
                  <a:rPr xmlns:a="http://schemas.openxmlformats.org/drawingml/2006/main" sz="2050" i="1">
                    <a:solidFill>
                      <a:srgbClr val="000000"/>
                    </a:solidFill>
                    <a:latin typeface="Cambria Math" panose="02040503050406030204" pitchFamily="18" charset="0"/>
                  </a:rPr>
                  <m:t>+</m:t>
                </m:r>
                <m:sSub>
                  <m:e>
                    <m:r>
                      <a:rPr xmlns:a="http://schemas.openxmlformats.org/drawingml/2006/main" sz="2050" i="1">
                        <a:solidFill>
                          <a:srgbClr val="000000"/>
                        </a:solidFill>
                        <a:latin typeface="Cambria Math" panose="02040503050406030204" pitchFamily="18" charset="0"/>
                      </a:rPr>
                      <m:t>v</m:t>
                    </m:r>
                  </m:e>
                  <m:sub>
                    <m:sSub>
                      <m:e>
                        <m:r>
                          <a:rPr xmlns:a="http://schemas.openxmlformats.org/drawingml/2006/main" sz="2050" i="1">
                            <a:solidFill>
                              <a:srgbClr val="000000"/>
                            </a:solidFill>
                            <a:latin typeface="Cambria Math" panose="02040503050406030204" pitchFamily="18" charset="0"/>
                          </a:rPr>
                          <m:t>y</m:t>
                        </m:r>
                      </m:e>
                      <m:sub>
                        <m:r>
                          <a:rPr xmlns:a="http://schemas.openxmlformats.org/drawingml/2006/main" sz="2050" i="1">
                            <a:solidFill>
                              <a:srgbClr val="000000"/>
                            </a:solidFill>
                            <a:latin typeface="Cambria Math" panose="02040503050406030204" pitchFamily="18" charset="0"/>
                          </a:rPr>
                          <m:t>0</m:t>
                        </m:r>
                      </m:sub>
                    </m:sSub>
                  </m:sub>
                </m:sSub>
                <m:sSup>
                  <m:e>
                    <m:r>
                      <a:rPr xmlns:a="http://schemas.openxmlformats.org/drawingml/2006/main" sz="2050" i="1">
                        <a:solidFill>
                          <a:srgbClr val="000000"/>
                        </a:solidFill>
                        <a:latin typeface="Cambria Math" panose="02040503050406030204" pitchFamily="18" charset="0"/>
                      </a:rPr>
                      <m:t>e</m:t>
                    </m:r>
                  </m:e>
                  <m:sup>
                    <m:r>
                      <a:rPr xmlns:a="http://schemas.openxmlformats.org/drawingml/2006/main" sz="2050" i="1">
                        <a:solidFill>
                          <a:srgbClr val="000000"/>
                        </a:solidFill>
                        <a:latin typeface="Cambria Math" panose="02040503050406030204" pitchFamily="18" charset="0"/>
                      </a:rPr>
                      <m:t>-</m:t>
                    </m:r>
                    <m:r>
                      <m:rPr>
                        <m:sty m:val="p"/>
                      </m:rPr>
                      <a:rPr xmlns:a="http://schemas.openxmlformats.org/drawingml/2006/main" sz="2050" i="1">
                        <a:solidFill>
                          <a:srgbClr val="000000"/>
                        </a:solidFill>
                        <a:latin typeface="Cambria Math" panose="02040503050406030204" pitchFamily="18" charset="0"/>
                      </a:rPr>
                      <m:t>β</m:t>
                    </m:r>
                    <m:r>
                      <a:rPr xmlns:a="http://schemas.openxmlformats.org/drawingml/2006/main" sz="2050" i="1">
                        <a:solidFill>
                          <a:srgbClr val="000000"/>
                        </a:solidFill>
                        <a:latin typeface="Cambria Math" panose="02040503050406030204" pitchFamily="18" charset="0"/>
                      </a:rPr>
                      <m:t>t</m:t>
                    </m:r>
                  </m:sup>
                </m:sSup>
              </m:oMath>
            </a14: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43"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144"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145"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146" name=",   =&gt;…"/>
          <p:cNvSpPr txBox="1"/>
          <p:nvPr/>
        </p:nvSpPr>
        <p:spPr>
          <a:xfrm>
            <a:off x="1538248" y="2471009"/>
            <a:ext cx="9115504" cy="205810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2000"/>
            </a:pPr>
            <a14:m>
              <m:oMath>
                <m:sSub>
                  <m:e>
                    <m:r>
                      <a:rPr xmlns:a="http://schemas.openxmlformats.org/drawingml/2006/main" sz="2050" i="1">
                        <a:solidFill>
                          <a:srgbClr val="000000"/>
                        </a:solidFill>
                        <a:latin typeface="Cambria Math" panose="02040503050406030204" pitchFamily="18" charset="0"/>
                      </a:rPr>
                      <m:t>v</m:t>
                    </m:r>
                  </m:e>
                  <m:sub>
                    <m:r>
                      <a:rPr xmlns:a="http://schemas.openxmlformats.org/drawingml/2006/main" sz="2050" i="1">
                        <a:solidFill>
                          <a:srgbClr val="000000"/>
                        </a:solidFill>
                        <a:latin typeface="Cambria Math" panose="02040503050406030204" pitchFamily="18" charset="0"/>
                      </a:rPr>
                      <m:t>x</m:t>
                    </m:r>
                  </m:sub>
                </m:sSub>
                <m:r>
                  <a:rPr xmlns:a="http://schemas.openxmlformats.org/drawingml/2006/main" sz="2050" i="1">
                    <a:solidFill>
                      <a:srgbClr val="000000"/>
                    </a:solidFill>
                    <a:latin typeface="Cambria Math" panose="02040503050406030204" pitchFamily="18" charset="0"/>
                  </a:rPr>
                  <m:t>=</m:t>
                </m:r>
                <m:sSub>
                  <m:e>
                    <m:r>
                      <a:rPr xmlns:a="http://schemas.openxmlformats.org/drawingml/2006/main" sz="2050" i="1">
                        <a:solidFill>
                          <a:srgbClr val="000000"/>
                        </a:solidFill>
                        <a:latin typeface="Cambria Math" panose="02040503050406030204" pitchFamily="18" charset="0"/>
                      </a:rPr>
                      <m:t>v</m:t>
                    </m:r>
                  </m:e>
                  <m:sub>
                    <m:sSub>
                      <m:e>
                        <m:r>
                          <a:rPr xmlns:a="http://schemas.openxmlformats.org/drawingml/2006/main" sz="2050" i="1">
                            <a:solidFill>
                              <a:srgbClr val="000000"/>
                            </a:solidFill>
                            <a:latin typeface="Cambria Math" panose="02040503050406030204" pitchFamily="18" charset="0"/>
                          </a:rPr>
                          <m:t>x</m:t>
                        </m:r>
                      </m:e>
                      <m:sub>
                        <m:r>
                          <a:rPr xmlns:a="http://schemas.openxmlformats.org/drawingml/2006/main" sz="2050" i="1">
                            <a:solidFill>
                              <a:srgbClr val="000000"/>
                            </a:solidFill>
                            <a:latin typeface="Cambria Math" panose="02040503050406030204" pitchFamily="18" charset="0"/>
                          </a:rPr>
                          <m:t>0</m:t>
                        </m:r>
                      </m:sub>
                    </m:sSub>
                  </m:sub>
                </m:sSub>
                <m:sSup>
                  <m:e>
                    <m:r>
                      <a:rPr xmlns:a="http://schemas.openxmlformats.org/drawingml/2006/main" sz="2050" i="1">
                        <a:solidFill>
                          <a:srgbClr val="000000"/>
                        </a:solidFill>
                        <a:latin typeface="Cambria Math" panose="02040503050406030204" pitchFamily="18" charset="0"/>
                      </a:rPr>
                      <m:t>e</m:t>
                    </m:r>
                  </m:e>
                  <m:sup>
                    <m:r>
                      <a:rPr xmlns:a="http://schemas.openxmlformats.org/drawingml/2006/main" sz="2050" i="1">
                        <a:solidFill>
                          <a:srgbClr val="000000"/>
                        </a:solidFill>
                        <a:latin typeface="Cambria Math" panose="02040503050406030204" pitchFamily="18" charset="0"/>
                      </a:rPr>
                      <m:t>-</m:t>
                    </m:r>
                    <m:r>
                      <m:rPr>
                        <m:sty m:val="p"/>
                      </m:rPr>
                      <a:rPr xmlns:a="http://schemas.openxmlformats.org/drawingml/2006/main" sz="2050" i="1">
                        <a:solidFill>
                          <a:srgbClr val="000000"/>
                        </a:solidFill>
                        <a:latin typeface="Cambria Math" panose="02040503050406030204" pitchFamily="18" charset="0"/>
                      </a:rPr>
                      <m:t>β</m:t>
                    </m:r>
                    <m:r>
                      <a:rPr xmlns:a="http://schemas.openxmlformats.org/drawingml/2006/main" sz="2050" i="1">
                        <a:solidFill>
                          <a:srgbClr val="000000"/>
                        </a:solidFill>
                        <a:latin typeface="Cambria Math" panose="02040503050406030204" pitchFamily="18" charset="0"/>
                      </a:rPr>
                      <m:t>t</m:t>
                    </m:r>
                  </m:sup>
                </m:sSup>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x</m:t>
                    </m:r>
                  </m:num>
                  <m:den>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t</m:t>
                    </m:r>
                  </m:den>
                </m:f>
              </m:oMath>
            </a14:m>
            <a:r>
              <a:rPr>
                <a:latin typeface="Times New Roman"/>
                <a:ea typeface="Times New Roman"/>
                <a:cs typeface="Times New Roman"/>
                <a:sym typeface="Times New Roman"/>
              </a:rPr>
              <a:t>, </a:t>
            </a:r>
            <a14:m>
              <m:oMath>
                <m:r>
                  <a:rPr xmlns:a="http://schemas.openxmlformats.org/drawingml/2006/main" sz="2050" i="1">
                    <a:solidFill>
                      <a:srgbClr val="000000"/>
                    </a:solidFill>
                    <a:latin typeface="Cambria Math" panose="02040503050406030204" pitchFamily="18" charset="0"/>
                  </a:rPr>
                  <m:t>x</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m:t>
                    </m:r>
                  </m:e>
                </m:d>
                <m:r>
                  <a:rPr xmlns:a="http://schemas.openxmlformats.org/drawingml/2006/main" sz="2050" i="1">
                    <a:solidFill>
                      <a:srgbClr val="000000"/>
                    </a:solidFill>
                    <a:latin typeface="Cambria Math" panose="02040503050406030204" pitchFamily="18" charset="0"/>
                  </a:rPr>
                  <m:t>=</m:t>
                </m:r>
                <m:sSub>
                  <m:e>
                    <m:r>
                      <a:rPr xmlns:a="http://schemas.openxmlformats.org/drawingml/2006/main" sz="2050" i="1">
                        <a:solidFill>
                          <a:srgbClr val="000000"/>
                        </a:solidFill>
                        <a:latin typeface="Cambria Math" panose="02040503050406030204" pitchFamily="18" charset="0"/>
                      </a:rPr>
                      <m:t>x</m:t>
                    </m:r>
                  </m:e>
                  <m:sub>
                    <m:r>
                      <a:rPr xmlns:a="http://schemas.openxmlformats.org/drawingml/2006/main" sz="2050" i="1">
                        <a:solidFill>
                          <a:srgbClr val="000000"/>
                        </a:solidFill>
                        <a:latin typeface="Cambria Math" panose="02040503050406030204" pitchFamily="18" charset="0"/>
                      </a:rPr>
                      <m:t>0</m:t>
                    </m:r>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m:t>
                </m:r>
              </m:oMath>
            </a14:m>
            <a:r>
              <a:rPr>
                <a:latin typeface="Times New Roman"/>
                <a:ea typeface="Times New Roman"/>
                <a:cs typeface="Times New Roman"/>
                <a:sym typeface="Times New Roman"/>
              </a:rPr>
              <a:t> =&gt; </a:t>
            </a:r>
            <a14:m>
              <m:oMath>
                <m:r>
                  <a:rPr xmlns:a="http://schemas.openxmlformats.org/drawingml/2006/main" sz="2050" i="1">
                    <a:solidFill>
                      <a:srgbClr val="000000"/>
                    </a:solidFill>
                    <a:latin typeface="Cambria Math" panose="02040503050406030204" pitchFamily="18" charset="0"/>
                  </a:rPr>
                  <m:t>x</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t</m:t>
                    </m:r>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sSub>
                      <m:e>
                        <m:r>
                          <a:rPr xmlns:a="http://schemas.openxmlformats.org/drawingml/2006/main" sz="2050" i="1">
                            <a:solidFill>
                              <a:srgbClr val="000000"/>
                            </a:solidFill>
                            <a:latin typeface="Cambria Math" panose="02040503050406030204" pitchFamily="18" charset="0"/>
                          </a:rPr>
                          <m:t>v</m:t>
                        </m:r>
                      </m:e>
                      <m:sub>
                        <m:sSub>
                          <m:e>
                            <m:r>
                              <a:rPr xmlns:a="http://schemas.openxmlformats.org/drawingml/2006/main" sz="2050" i="1">
                                <a:solidFill>
                                  <a:srgbClr val="000000"/>
                                </a:solidFill>
                                <a:latin typeface="Cambria Math" panose="02040503050406030204" pitchFamily="18" charset="0"/>
                              </a:rPr>
                              <m:t>x</m:t>
                            </m:r>
                          </m:e>
                          <m:sub>
                            <m:r>
                              <a:rPr xmlns:a="http://schemas.openxmlformats.org/drawingml/2006/main" sz="2050" i="1">
                                <a:solidFill>
                                  <a:srgbClr val="000000"/>
                                </a:solidFill>
                                <a:latin typeface="Cambria Math" panose="02040503050406030204" pitchFamily="18" charset="0"/>
                              </a:rPr>
                              <m:t>0</m:t>
                            </m:r>
                          </m:sub>
                        </m:sSub>
                      </m:sub>
                    </m:sSub>
                  </m:num>
                  <m:den>
                    <m:r>
                      <m:rPr>
                        <m:sty m:val="p"/>
                      </m:rPr>
                      <a:rPr xmlns:a="http://schemas.openxmlformats.org/drawingml/2006/main" sz="2050" i="1">
                        <a:solidFill>
                          <a:srgbClr val="000000"/>
                        </a:solidFill>
                        <a:latin typeface="Cambria Math" panose="02040503050406030204" pitchFamily="18" charset="0"/>
                      </a:rPr>
                      <m:t>β</m:t>
                    </m:r>
                  </m:den>
                </m:f>
                <m:sSup>
                  <m:e>
                    <m:r>
                      <a:rPr xmlns:a="http://schemas.openxmlformats.org/drawingml/2006/main" sz="2050" i="1">
                        <a:solidFill>
                          <a:srgbClr val="000000"/>
                        </a:solidFill>
                        <a:latin typeface="Cambria Math" panose="02040503050406030204" pitchFamily="18" charset="0"/>
                      </a:rPr>
                      <m:t>e</m:t>
                    </m:r>
                  </m:e>
                  <m:sup>
                    <m:r>
                      <a:rPr xmlns:a="http://schemas.openxmlformats.org/drawingml/2006/main" sz="2050" i="1">
                        <a:solidFill>
                          <a:srgbClr val="000000"/>
                        </a:solidFill>
                        <a:latin typeface="Cambria Math" panose="02040503050406030204" pitchFamily="18" charset="0"/>
                      </a:rPr>
                      <m:t>-</m:t>
                    </m:r>
                    <m:r>
                      <m:rPr>
                        <m:sty m:val="p"/>
                      </m:rPr>
                      <a:rPr xmlns:a="http://schemas.openxmlformats.org/drawingml/2006/main" sz="2050" i="1">
                        <a:solidFill>
                          <a:srgbClr val="000000"/>
                        </a:solidFill>
                        <a:latin typeface="Cambria Math" panose="02040503050406030204" pitchFamily="18" charset="0"/>
                      </a:rPr>
                      <m:t>β</m:t>
                    </m:r>
                    <m:r>
                      <a:rPr xmlns:a="http://schemas.openxmlformats.org/drawingml/2006/main" sz="2050" i="1">
                        <a:solidFill>
                          <a:srgbClr val="000000"/>
                        </a:solidFill>
                        <a:latin typeface="Cambria Math" panose="02040503050406030204" pitchFamily="18" charset="0"/>
                      </a:rPr>
                      <m:t>t</m:t>
                    </m:r>
                  </m:sup>
                </m:sSup>
                <m:sSubSup>
                  <m:e>
                    <m:d>
                      <m:dPr>
                        <m:ctrlPr>
                          <a:rPr xmlns:a="http://schemas.openxmlformats.org/drawingml/2006/main" sz="2050" i="1">
                            <a:solidFill>
                              <a:srgbClr val="000000"/>
                            </a:solidFill>
                            <a:latin typeface="Cambria Math" panose="02040503050406030204" pitchFamily="18" charset="0"/>
                          </a:rPr>
                        </m:ctrlPr>
                        <m:begChr m:val=""/>
                        <m:endChr m:val="|"/>
                      </m:dPr>
                      <m:e>
                        <m:r>
                          <a:rPr xmlns:a="http://schemas.openxmlformats.org/drawingml/2006/main" sz="2050" i="1">
                            <a:solidFill>
                              <a:srgbClr val="000000"/>
                            </a:solidFill>
                            <a:latin typeface="Cambria Math" panose="02040503050406030204" pitchFamily="18" charset="0"/>
                          </a:rPr>
                          <m:t/>
                        </m:r>
                      </m:e>
                    </m:d>
                  </m:e>
                  <m:sub>
                    <m:r>
                      <a:rPr xmlns:a="http://schemas.openxmlformats.org/drawingml/2006/main" sz="2050" i="1">
                        <a:solidFill>
                          <a:srgbClr val="000000"/>
                        </a:solidFill>
                        <a:latin typeface="Cambria Math" panose="02040503050406030204" pitchFamily="18" charset="0"/>
                      </a:rPr>
                      <m:t>0</m:t>
                    </m:r>
                  </m:sub>
                  <m:sup>
                    <m:r>
                      <a:rPr xmlns:a="http://schemas.openxmlformats.org/drawingml/2006/main" sz="2050" i="1">
                        <a:solidFill>
                          <a:srgbClr val="000000"/>
                        </a:solidFill>
                        <a:latin typeface="Cambria Math" panose="02040503050406030204" pitchFamily="18" charset="0"/>
                      </a:rPr>
                      <m:t>t</m:t>
                    </m:r>
                  </m:sup>
                </m:sSub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2</m:t>
                    </m:r>
                    <m:r>
                      <a:rPr xmlns:a="http://schemas.openxmlformats.org/drawingml/2006/main" sz="2050" i="1">
                        <a:solidFill>
                          <a:srgbClr val="000000"/>
                        </a:solidFill>
                        <a:latin typeface="Cambria Math" panose="02040503050406030204" pitchFamily="18" charset="0"/>
                      </a:rPr>
                      <m:t>R</m:t>
                    </m:r>
                    <m:r>
                      <m:rPr>
                        <m:sty m:val="p"/>
                      </m:rPr>
                      <a:rPr xmlns:a="http://schemas.openxmlformats.org/drawingml/2006/main" sz="2050" i="1">
                        <a:solidFill>
                          <a:srgbClr val="000000"/>
                        </a:solidFill>
                        <a:latin typeface="Cambria Math" panose="02040503050406030204" pitchFamily="18" charset="0"/>
                      </a:rPr>
                      <m:t>Δ</m:t>
                    </m:r>
                    <m:r>
                      <m:rPr>
                        <m:sty m:val="p"/>
                      </m:rPr>
                      <a:rPr xmlns:a="http://schemas.openxmlformats.org/drawingml/2006/main" sz="2050" i="1">
                        <a:solidFill>
                          <a:srgbClr val="000000"/>
                        </a:solidFill>
                        <a:latin typeface="Cambria Math" panose="02040503050406030204" pitchFamily="18" charset="0"/>
                      </a:rPr>
                      <m:t>ρ</m:t>
                    </m:r>
                    <m:sSub>
                      <m:e>
                        <m:r>
                          <a:rPr xmlns:a="http://schemas.openxmlformats.org/drawingml/2006/main" sz="2050" i="1">
                            <a:solidFill>
                              <a:srgbClr val="000000"/>
                            </a:solidFill>
                            <a:latin typeface="Cambria Math" panose="02040503050406030204" pitchFamily="18" charset="0"/>
                          </a:rPr>
                          <m:t>v</m:t>
                        </m:r>
                      </m:e>
                      <m:sub>
                        <m:sSub>
                          <m:e>
                            <m:r>
                              <a:rPr xmlns:a="http://schemas.openxmlformats.org/drawingml/2006/main" sz="2050" i="1">
                                <a:solidFill>
                                  <a:srgbClr val="000000"/>
                                </a:solidFill>
                                <a:latin typeface="Cambria Math" panose="02040503050406030204" pitchFamily="18" charset="0"/>
                              </a:rPr>
                              <m:t>x</m:t>
                            </m:r>
                          </m:e>
                          <m:sub>
                            <m:r>
                              <a:rPr xmlns:a="http://schemas.openxmlformats.org/drawingml/2006/main" sz="2050" i="1">
                                <a:solidFill>
                                  <a:srgbClr val="000000"/>
                                </a:solidFill>
                                <a:latin typeface="Cambria Math" panose="02040503050406030204" pitchFamily="18" charset="0"/>
                              </a:rPr>
                              <m:t>0</m:t>
                            </m:r>
                          </m:sub>
                        </m:sSub>
                      </m:sub>
                    </m:sSub>
                  </m:num>
                  <m:den>
                    <m:r>
                      <a:rPr xmlns:a="http://schemas.openxmlformats.org/drawingml/2006/main" sz="2050" i="1">
                        <a:solidFill>
                          <a:srgbClr val="000000"/>
                        </a:solidFill>
                        <a:latin typeface="Cambria Math" panose="02040503050406030204" pitchFamily="18" charset="0"/>
                      </a:rPr>
                      <m:t>9</m:t>
                    </m:r>
                    <m:r>
                      <m:rPr>
                        <m:sty m:val="p"/>
                      </m:rPr>
                      <a:rPr xmlns:a="http://schemas.openxmlformats.org/drawingml/2006/main" sz="2050" i="1">
                        <a:solidFill>
                          <a:srgbClr val="000000"/>
                        </a:solidFill>
                        <a:latin typeface="Cambria Math" panose="02040503050406030204" pitchFamily="18" charset="0"/>
                      </a:rPr>
                      <m:t>η</m:t>
                    </m:r>
                  </m:den>
                </m:f>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e</m:t>
                        </m:r>
                      </m:e>
                      <m:sup>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9</m:t>
                            </m:r>
                            <m:r>
                              <m:rPr>
                                <m:sty m:val="p"/>
                              </m:rPr>
                              <a:rPr xmlns:a="http://schemas.openxmlformats.org/drawingml/2006/main" sz="2050" i="1">
                                <a:solidFill>
                                  <a:srgbClr val="000000"/>
                                </a:solidFill>
                                <a:latin typeface="Cambria Math" panose="02040503050406030204" pitchFamily="18" charset="0"/>
                              </a:rPr>
                              <m:t>η</m:t>
                            </m:r>
                          </m:num>
                          <m:den>
                            <m:r>
                              <a:rPr xmlns:a="http://schemas.openxmlformats.org/drawingml/2006/main" sz="2050" i="1">
                                <a:solidFill>
                                  <a:srgbClr val="000000"/>
                                </a:solidFill>
                                <a:latin typeface="Cambria Math" panose="02040503050406030204" pitchFamily="18" charset="0"/>
                              </a:rPr>
                              <m:t>2</m:t>
                            </m:r>
                            <m:r>
                              <a:rPr xmlns:a="http://schemas.openxmlformats.org/drawingml/2006/main" sz="2050" i="1">
                                <a:solidFill>
                                  <a:srgbClr val="000000"/>
                                </a:solidFill>
                                <a:latin typeface="Cambria Math" panose="02040503050406030204" pitchFamily="18" charset="0"/>
                              </a:rPr>
                              <m:t>R</m:t>
                            </m:r>
                            <m:r>
                              <m:rPr>
                                <m:sty m:val="p"/>
                              </m:rPr>
                              <a:rPr xmlns:a="http://schemas.openxmlformats.org/drawingml/2006/main" sz="2050" i="1">
                                <a:solidFill>
                                  <a:srgbClr val="000000"/>
                                </a:solidFill>
                                <a:latin typeface="Cambria Math" panose="02040503050406030204" pitchFamily="18" charset="0"/>
                              </a:rPr>
                              <m:t>Δ</m:t>
                            </m:r>
                            <m:r>
                              <m:rPr>
                                <m:sty m:val="p"/>
                              </m:rPr>
                              <a:rPr xmlns:a="http://schemas.openxmlformats.org/drawingml/2006/main" sz="2050" i="1">
                                <a:solidFill>
                                  <a:srgbClr val="000000"/>
                                </a:solidFill>
                                <a:latin typeface="Cambria Math" panose="02040503050406030204" pitchFamily="18" charset="0"/>
                              </a:rPr>
                              <m:t>ρ</m:t>
                            </m:r>
                          </m:den>
                        </m:f>
                        <m:r>
                          <a:rPr xmlns:a="http://schemas.openxmlformats.org/drawingml/2006/main" sz="2050" i="1">
                            <a:solidFill>
                              <a:srgbClr val="000000"/>
                            </a:solidFill>
                            <a:latin typeface="Cambria Math" panose="02040503050406030204" pitchFamily="18" charset="0"/>
                          </a:rPr>
                          <m:t>t</m:t>
                        </m:r>
                      </m:sup>
                    </m:sSup>
                  </m:e>
                </m:d>
              </m:oMath>
            </a14:m>
            <a:endParaRPr>
              <a:latin typeface="Times New Roman"/>
              <a:ea typeface="Times New Roman"/>
              <a:cs typeface="Times New Roman"/>
              <a:sym typeface="Times New Roman"/>
            </a:endParaRPr>
          </a:p>
          <a:p>
            <a:pPr algn="ctr">
              <a:defRPr sz="2000"/>
            </a:pPr>
            <a14:m>
              <m:oMath>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y</m:t>
                    </m:r>
                  </m:num>
                  <m:den>
                    <m:r>
                      <a:rPr xmlns:a="http://schemas.openxmlformats.org/drawingml/2006/main" sz="2050" i="1">
                        <a:solidFill>
                          <a:srgbClr val="000000"/>
                        </a:solidFill>
                        <a:latin typeface="Cambria Math" panose="02040503050406030204" pitchFamily="18" charset="0"/>
                      </a:rPr>
                      <m:t>d</m:t>
                    </m:r>
                    <m:r>
                      <a:rPr xmlns:a="http://schemas.openxmlformats.org/drawingml/2006/main" sz="2050" i="1">
                        <a:solidFill>
                          <a:srgbClr val="000000"/>
                        </a:solidFill>
                        <a:latin typeface="Cambria Math" panose="02040503050406030204" pitchFamily="18" charset="0"/>
                      </a:rPr>
                      <m:t>t</m:t>
                    </m:r>
                  </m:den>
                </m:f>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g</m:t>
                    </m:r>
                  </m:num>
                  <m:den>
                    <m:r>
                      <m:rPr>
                        <m:sty m:val="p"/>
                      </m:rPr>
                      <a:rPr xmlns:a="http://schemas.openxmlformats.org/drawingml/2006/main" sz="2050" i="1">
                        <a:solidFill>
                          <a:srgbClr val="000000"/>
                        </a:solidFill>
                        <a:latin typeface="Cambria Math" panose="02040503050406030204" pitchFamily="18" charset="0"/>
                      </a:rPr>
                      <m:t>β</m:t>
                    </m:r>
                  </m:den>
                </m:f>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e</m:t>
                        </m:r>
                      </m:e>
                      <m:sup>
                        <m:r>
                          <a:rPr xmlns:a="http://schemas.openxmlformats.org/drawingml/2006/main" sz="2050" i="1">
                            <a:solidFill>
                              <a:srgbClr val="000000"/>
                            </a:solidFill>
                            <a:latin typeface="Cambria Math" panose="02040503050406030204" pitchFamily="18" charset="0"/>
                          </a:rPr>
                          <m:t>-</m:t>
                        </m:r>
                        <m:r>
                          <m:rPr>
                            <m:sty m:val="p"/>
                          </m:rPr>
                          <a:rPr xmlns:a="http://schemas.openxmlformats.org/drawingml/2006/main" sz="2050" i="1">
                            <a:solidFill>
                              <a:srgbClr val="000000"/>
                            </a:solidFill>
                            <a:latin typeface="Cambria Math" panose="02040503050406030204" pitchFamily="18" charset="0"/>
                          </a:rPr>
                          <m:t>β</m:t>
                        </m:r>
                        <m:r>
                          <a:rPr xmlns:a="http://schemas.openxmlformats.org/drawingml/2006/main" sz="2050" i="1">
                            <a:solidFill>
                              <a:srgbClr val="000000"/>
                            </a:solidFill>
                            <a:latin typeface="Cambria Math" panose="02040503050406030204" pitchFamily="18" charset="0"/>
                          </a:rPr>
                          <m:t>t</m:t>
                        </m:r>
                      </m:sup>
                    </m:sSup>
                  </m:e>
                </m:d>
                <m:r>
                  <a:rPr xmlns:a="http://schemas.openxmlformats.org/drawingml/2006/main" sz="2050" i="1">
                    <a:solidFill>
                      <a:srgbClr val="000000"/>
                    </a:solidFill>
                    <a:latin typeface="Cambria Math" panose="02040503050406030204" pitchFamily="18" charset="0"/>
                  </a:rPr>
                  <m:t>+</m:t>
                </m:r>
                <m:sSub>
                  <m:e>
                    <m:r>
                      <a:rPr xmlns:a="http://schemas.openxmlformats.org/drawingml/2006/main" sz="2050" i="1">
                        <a:solidFill>
                          <a:srgbClr val="000000"/>
                        </a:solidFill>
                        <a:latin typeface="Cambria Math" panose="02040503050406030204" pitchFamily="18" charset="0"/>
                      </a:rPr>
                      <m:t>v</m:t>
                    </m:r>
                  </m:e>
                  <m:sub>
                    <m:sSub>
                      <m:e>
                        <m:r>
                          <a:rPr xmlns:a="http://schemas.openxmlformats.org/drawingml/2006/main" sz="2050" i="1">
                            <a:solidFill>
                              <a:srgbClr val="000000"/>
                            </a:solidFill>
                            <a:latin typeface="Cambria Math" panose="02040503050406030204" pitchFamily="18" charset="0"/>
                          </a:rPr>
                          <m:t>y</m:t>
                        </m:r>
                      </m:e>
                      <m:sub>
                        <m:r>
                          <a:rPr xmlns:a="http://schemas.openxmlformats.org/drawingml/2006/main" sz="2050" i="1">
                            <a:solidFill>
                              <a:srgbClr val="000000"/>
                            </a:solidFill>
                            <a:latin typeface="Cambria Math" panose="02040503050406030204" pitchFamily="18" charset="0"/>
                          </a:rPr>
                          <m:t>0</m:t>
                        </m:r>
                      </m:sub>
                    </m:sSub>
                  </m:sub>
                </m:sSub>
                <m:sSup>
                  <m:e>
                    <m:r>
                      <a:rPr xmlns:a="http://schemas.openxmlformats.org/drawingml/2006/main" sz="2050" i="1">
                        <a:solidFill>
                          <a:srgbClr val="000000"/>
                        </a:solidFill>
                        <a:latin typeface="Cambria Math" panose="02040503050406030204" pitchFamily="18" charset="0"/>
                      </a:rPr>
                      <m:t>e</m:t>
                    </m:r>
                  </m:e>
                  <m:sup>
                    <m:r>
                      <a:rPr xmlns:a="http://schemas.openxmlformats.org/drawingml/2006/main" sz="2050" i="1">
                        <a:solidFill>
                          <a:srgbClr val="000000"/>
                        </a:solidFill>
                        <a:latin typeface="Cambria Math" panose="02040503050406030204" pitchFamily="18" charset="0"/>
                      </a:rPr>
                      <m:t>-</m:t>
                    </m:r>
                    <m:r>
                      <m:rPr>
                        <m:sty m:val="p"/>
                      </m:rPr>
                      <a:rPr xmlns:a="http://schemas.openxmlformats.org/drawingml/2006/main" sz="2050" i="1">
                        <a:solidFill>
                          <a:srgbClr val="000000"/>
                        </a:solidFill>
                        <a:latin typeface="Cambria Math" panose="02040503050406030204" pitchFamily="18" charset="0"/>
                      </a:rPr>
                      <m:t>β</m:t>
                    </m:r>
                    <m:r>
                      <a:rPr xmlns:a="http://schemas.openxmlformats.org/drawingml/2006/main" sz="2050" i="1">
                        <a:solidFill>
                          <a:srgbClr val="000000"/>
                        </a:solidFill>
                        <a:latin typeface="Cambria Math" panose="02040503050406030204" pitchFamily="18" charset="0"/>
                      </a:rPr>
                      <m:t>t</m:t>
                    </m:r>
                  </m:sup>
                </m:sSup>
              </m:oMath>
            </a14:m>
            <a:r>
              <a:rPr>
                <a:latin typeface="Times New Roman"/>
                <a:ea typeface="Times New Roman"/>
                <a:cs typeface="Times New Roman"/>
                <a:sym typeface="Times New Roman"/>
              </a:rPr>
              <a:t>, </a:t>
            </a:r>
            <a14:m>
              <m:oMath>
                <m:r>
                  <a:rPr xmlns:a="http://schemas.openxmlformats.org/drawingml/2006/main" sz="2050" i="1">
                    <a:solidFill>
                      <a:srgbClr val="000000"/>
                    </a:solidFill>
                    <a:latin typeface="Cambria Math" panose="02040503050406030204" pitchFamily="18" charset="0"/>
                  </a:rPr>
                  <m:t>y</m:t>
                </m:r>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t</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0</m:t>
                    </m:r>
                  </m:e>
                </m:d>
                <m:r>
                  <a:rPr xmlns:a="http://schemas.openxmlformats.org/drawingml/2006/main" sz="2050" i="1">
                    <a:solidFill>
                      <a:srgbClr val="000000"/>
                    </a:solidFill>
                    <a:latin typeface="Cambria Math" panose="02040503050406030204" pitchFamily="18" charset="0"/>
                  </a:rPr>
                  <m:t>=</m:t>
                </m:r>
                <m:sSub>
                  <m:e>
                    <m:r>
                      <a:rPr xmlns:a="http://schemas.openxmlformats.org/drawingml/2006/main" sz="2050" i="1">
                        <a:solidFill>
                          <a:srgbClr val="000000"/>
                        </a:solidFill>
                        <a:latin typeface="Cambria Math" panose="02040503050406030204" pitchFamily="18" charset="0"/>
                      </a:rPr>
                      <m:t>y</m:t>
                    </m:r>
                  </m:e>
                  <m:sub>
                    <m:r>
                      <a:rPr xmlns:a="http://schemas.openxmlformats.org/drawingml/2006/main" sz="2050" i="1">
                        <a:solidFill>
                          <a:srgbClr val="000000"/>
                        </a:solidFill>
                        <a:latin typeface="Cambria Math" panose="02040503050406030204" pitchFamily="18" charset="0"/>
                      </a:rPr>
                      <m:t>0</m:t>
                    </m:r>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h</m:t>
                </m:r>
              </m:oMath>
            </a14:m>
            <a:r>
              <a:rPr>
                <a:latin typeface="Times New Roman"/>
                <a:ea typeface="Times New Roman"/>
                <a:cs typeface="Times New Roman"/>
                <a:sym typeface="Times New Roman"/>
              </a:rPr>
              <a:t> =&gt; </a:t>
            </a:r>
            <a14:m>
              <m:oMath>
                <m:r>
                  <a:rPr xmlns:a="http://schemas.openxmlformats.org/drawingml/2006/main" sz="2050" i="1">
                    <a:solidFill>
                      <a:srgbClr val="000000"/>
                    </a:solidFill>
                    <a:latin typeface="Cambria Math" panose="02040503050406030204" pitchFamily="18" charset="0"/>
                  </a:rPr>
                  <m:t>y</m:t>
                </m:r>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g</m:t>
                    </m:r>
                    <m:r>
                      <a:rPr xmlns:a="http://schemas.openxmlformats.org/drawingml/2006/main" sz="2050" i="1">
                        <a:solidFill>
                          <a:srgbClr val="000000"/>
                        </a:solidFill>
                        <a:latin typeface="Cambria Math" panose="02040503050406030204" pitchFamily="18" charset="0"/>
                      </a:rPr>
                      <m:t>t</m:t>
                    </m:r>
                  </m:num>
                  <m:den>
                    <m:r>
                      <m:rPr>
                        <m:sty m:val="p"/>
                      </m:rPr>
                      <a:rPr xmlns:a="http://schemas.openxmlformats.org/drawingml/2006/main" sz="2050" i="1">
                        <a:solidFill>
                          <a:srgbClr val="000000"/>
                        </a:solidFill>
                        <a:latin typeface="Cambria Math" panose="02040503050406030204" pitchFamily="18" charset="0"/>
                      </a:rPr>
                      <m:t>β</m:t>
                    </m:r>
                  </m:den>
                </m:f>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g</m:t>
                    </m:r>
                  </m:num>
                  <m:den>
                    <m:sSup>
                      <m:e>
                        <m:r>
                          <m:rPr>
                            <m:sty m:val="p"/>
                          </m:rPr>
                          <a:rPr xmlns:a="http://schemas.openxmlformats.org/drawingml/2006/main" sz="2050" i="1">
                            <a:solidFill>
                              <a:srgbClr val="000000"/>
                            </a:solidFill>
                            <a:latin typeface="Cambria Math" panose="02040503050406030204" pitchFamily="18" charset="0"/>
                          </a:rPr>
                          <m:t>β</m:t>
                        </m:r>
                      </m:e>
                      <m:sup>
                        <m:r>
                          <a:rPr xmlns:a="http://schemas.openxmlformats.org/drawingml/2006/main" sz="2050" i="1">
                            <a:solidFill>
                              <a:srgbClr val="000000"/>
                            </a:solidFill>
                            <a:latin typeface="Cambria Math" panose="02040503050406030204" pitchFamily="18" charset="0"/>
                          </a:rPr>
                          <m:t>2</m:t>
                        </m:r>
                      </m:sup>
                    </m:sSup>
                  </m:den>
                </m:f>
                <m:sSup>
                  <m:e>
                    <m:r>
                      <a:rPr xmlns:a="http://schemas.openxmlformats.org/drawingml/2006/main" sz="2050" i="1">
                        <a:solidFill>
                          <a:srgbClr val="000000"/>
                        </a:solidFill>
                        <a:latin typeface="Cambria Math" panose="02040503050406030204" pitchFamily="18" charset="0"/>
                      </a:rPr>
                      <m:t>e</m:t>
                    </m:r>
                  </m:e>
                  <m:sup>
                    <m:r>
                      <a:rPr xmlns:a="http://schemas.openxmlformats.org/drawingml/2006/main" sz="2050" i="1">
                        <a:solidFill>
                          <a:srgbClr val="000000"/>
                        </a:solidFill>
                        <a:latin typeface="Cambria Math" panose="02040503050406030204" pitchFamily="18" charset="0"/>
                      </a:rPr>
                      <m:t>-</m:t>
                    </m:r>
                    <m:r>
                      <m:rPr>
                        <m:sty m:val="p"/>
                      </m:rPr>
                      <a:rPr xmlns:a="http://schemas.openxmlformats.org/drawingml/2006/main" sz="2050" i="1">
                        <a:solidFill>
                          <a:srgbClr val="000000"/>
                        </a:solidFill>
                        <a:latin typeface="Cambria Math" panose="02040503050406030204" pitchFamily="18" charset="0"/>
                      </a:rPr>
                      <m:t>β</m:t>
                    </m:r>
                    <m:r>
                      <a:rPr xmlns:a="http://schemas.openxmlformats.org/drawingml/2006/main" sz="2050" i="1">
                        <a:solidFill>
                          <a:srgbClr val="000000"/>
                        </a:solidFill>
                        <a:latin typeface="Cambria Math" panose="02040503050406030204" pitchFamily="18" charset="0"/>
                      </a:rPr>
                      <m:t>t</m:t>
                    </m:r>
                  </m:sup>
                </m:sSup>
                <m:sSubSup>
                  <m:e>
                    <m:d>
                      <m:dPr>
                        <m:ctrlPr>
                          <a:rPr xmlns:a="http://schemas.openxmlformats.org/drawingml/2006/main" sz="2050" i="1">
                            <a:solidFill>
                              <a:srgbClr val="000000"/>
                            </a:solidFill>
                            <a:latin typeface="Cambria Math" panose="02040503050406030204" pitchFamily="18" charset="0"/>
                          </a:rPr>
                        </m:ctrlPr>
                        <m:begChr m:val=""/>
                        <m:endChr m:val="|"/>
                      </m:dPr>
                      <m:e>
                        <m:r>
                          <a:rPr xmlns:a="http://schemas.openxmlformats.org/drawingml/2006/main" sz="2050" i="1">
                            <a:solidFill>
                              <a:srgbClr val="000000"/>
                            </a:solidFill>
                            <a:latin typeface="Cambria Math" panose="02040503050406030204" pitchFamily="18" charset="0"/>
                          </a:rPr>
                          <m:t/>
                        </m:r>
                      </m:e>
                    </m:d>
                  </m:e>
                  <m:sub>
                    <m:r>
                      <a:rPr xmlns:a="http://schemas.openxmlformats.org/drawingml/2006/main" sz="2050" i="1">
                        <a:solidFill>
                          <a:srgbClr val="000000"/>
                        </a:solidFill>
                        <a:latin typeface="Cambria Math" panose="02040503050406030204" pitchFamily="18" charset="0"/>
                      </a:rPr>
                      <m:t>0</m:t>
                    </m:r>
                  </m:sub>
                  <m:sup>
                    <m:r>
                      <a:rPr xmlns:a="http://schemas.openxmlformats.org/drawingml/2006/main" sz="2050" i="1">
                        <a:solidFill>
                          <a:srgbClr val="000000"/>
                        </a:solidFill>
                        <a:latin typeface="Cambria Math" panose="02040503050406030204" pitchFamily="18" charset="0"/>
                      </a:rPr>
                      <m:t>t</m:t>
                    </m:r>
                  </m:sup>
                </m:sSubSup>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sSub>
                      <m:e>
                        <m:r>
                          <a:rPr xmlns:a="http://schemas.openxmlformats.org/drawingml/2006/main" sz="2050" i="1">
                            <a:solidFill>
                              <a:srgbClr val="000000"/>
                            </a:solidFill>
                            <a:latin typeface="Cambria Math" panose="02040503050406030204" pitchFamily="18" charset="0"/>
                          </a:rPr>
                          <m:t>v</m:t>
                        </m:r>
                      </m:e>
                      <m:sub>
                        <m:sSub>
                          <m:e>
                            <m:r>
                              <a:rPr xmlns:a="http://schemas.openxmlformats.org/drawingml/2006/main" sz="2050" i="1">
                                <a:solidFill>
                                  <a:srgbClr val="000000"/>
                                </a:solidFill>
                                <a:latin typeface="Cambria Math" panose="02040503050406030204" pitchFamily="18" charset="0"/>
                              </a:rPr>
                              <m:t>y</m:t>
                            </m:r>
                          </m:e>
                          <m:sub>
                            <m:r>
                              <a:rPr xmlns:a="http://schemas.openxmlformats.org/drawingml/2006/main" sz="2050" i="1">
                                <a:solidFill>
                                  <a:srgbClr val="000000"/>
                                </a:solidFill>
                                <a:latin typeface="Cambria Math" panose="02040503050406030204" pitchFamily="18" charset="0"/>
                              </a:rPr>
                              <m:t>0</m:t>
                            </m:r>
                          </m:sub>
                        </m:sSub>
                      </m:sub>
                    </m:sSub>
                  </m:num>
                  <m:den>
                    <m:r>
                      <m:rPr>
                        <m:sty m:val="p"/>
                      </m:rPr>
                      <a:rPr xmlns:a="http://schemas.openxmlformats.org/drawingml/2006/main" sz="2050" i="1">
                        <a:solidFill>
                          <a:srgbClr val="000000"/>
                        </a:solidFill>
                        <a:latin typeface="Cambria Math" panose="02040503050406030204" pitchFamily="18" charset="0"/>
                      </a:rPr>
                      <m:t>β</m:t>
                    </m:r>
                  </m:den>
                </m:f>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e</m:t>
                        </m:r>
                      </m:e>
                      <m:sup>
                        <m:r>
                          <a:rPr xmlns:a="http://schemas.openxmlformats.org/drawingml/2006/main" sz="2050" i="1">
                            <a:solidFill>
                              <a:srgbClr val="000000"/>
                            </a:solidFill>
                            <a:latin typeface="Cambria Math" panose="02040503050406030204" pitchFamily="18" charset="0"/>
                          </a:rPr>
                          <m:t>-</m:t>
                        </m:r>
                        <m:r>
                          <m:rPr>
                            <m:sty m:val="p"/>
                          </m:rPr>
                          <a:rPr xmlns:a="http://schemas.openxmlformats.org/drawingml/2006/main" sz="2050" i="1">
                            <a:solidFill>
                              <a:srgbClr val="000000"/>
                            </a:solidFill>
                            <a:latin typeface="Cambria Math" panose="02040503050406030204" pitchFamily="18" charset="0"/>
                          </a:rPr>
                          <m:t>β</m:t>
                        </m:r>
                        <m:r>
                          <a:rPr xmlns:a="http://schemas.openxmlformats.org/drawingml/2006/main" sz="2050" i="1">
                            <a:solidFill>
                              <a:srgbClr val="000000"/>
                            </a:solidFill>
                            <a:latin typeface="Cambria Math" panose="02040503050406030204" pitchFamily="18" charset="0"/>
                          </a:rPr>
                          <m:t>t</m:t>
                        </m:r>
                      </m:sup>
                    </m:sSup>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h</m:t>
                </m:r>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g</m:t>
                    </m:r>
                    <m:r>
                      <a:rPr xmlns:a="http://schemas.openxmlformats.org/drawingml/2006/main" sz="2050" i="1">
                        <a:solidFill>
                          <a:srgbClr val="000000"/>
                        </a:solidFill>
                        <a:latin typeface="Cambria Math" panose="02040503050406030204" pitchFamily="18" charset="0"/>
                      </a:rPr>
                      <m:t>t</m:t>
                    </m:r>
                  </m:num>
                  <m:den>
                    <m:r>
                      <m:rPr>
                        <m:sty m:val="p"/>
                      </m:rPr>
                      <a:rPr xmlns:a="http://schemas.openxmlformats.org/drawingml/2006/main" sz="2050" i="1">
                        <a:solidFill>
                          <a:srgbClr val="000000"/>
                        </a:solidFill>
                        <a:latin typeface="Cambria Math" panose="02040503050406030204" pitchFamily="18" charset="0"/>
                      </a:rPr>
                      <m:t>β</m:t>
                    </m:r>
                  </m:den>
                </m:f>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r>
                      <a:rPr xmlns:a="http://schemas.openxmlformats.org/drawingml/2006/main" sz="2050" i="1">
                        <a:solidFill>
                          <a:srgbClr val="000000"/>
                        </a:solidFill>
                        <a:latin typeface="Cambria Math" panose="02040503050406030204" pitchFamily="18" charset="0"/>
                      </a:rPr>
                      <m:t>g</m:t>
                    </m:r>
                  </m:num>
                  <m:den>
                    <m:sSup>
                      <m:e>
                        <m:r>
                          <m:rPr>
                            <m:sty m:val="p"/>
                          </m:rPr>
                          <a:rPr xmlns:a="http://schemas.openxmlformats.org/drawingml/2006/main" sz="2050" i="1">
                            <a:solidFill>
                              <a:srgbClr val="000000"/>
                            </a:solidFill>
                            <a:latin typeface="Cambria Math" panose="02040503050406030204" pitchFamily="18" charset="0"/>
                          </a:rPr>
                          <m:t>β</m:t>
                        </m:r>
                      </m:e>
                      <m:sup>
                        <m:r>
                          <a:rPr xmlns:a="http://schemas.openxmlformats.org/drawingml/2006/main" sz="2050" i="1">
                            <a:solidFill>
                              <a:srgbClr val="000000"/>
                            </a:solidFill>
                            <a:latin typeface="Cambria Math" panose="02040503050406030204" pitchFamily="18" charset="0"/>
                          </a:rPr>
                          <m:t>2</m:t>
                        </m:r>
                      </m:sup>
                    </m:sSup>
                  </m:den>
                </m:f>
                <m:d>
                  <m:dPr>
                    <m:ctrlPr>
                      <a:rPr xmlns:a="http://schemas.openxmlformats.org/drawingml/2006/main" sz="2050" i="1">
                        <a:solidFill>
                          <a:srgbClr val="000000"/>
                        </a:solidFill>
                        <a:latin typeface="Cambria Math" panose="02040503050406030204" pitchFamily="18" charset="0"/>
                      </a:rPr>
                    </m:ctrlPr>
                  </m:dPr>
                  <m:e>
                    <m:sSup>
                      <m:e>
                        <m:r>
                          <a:rPr xmlns:a="http://schemas.openxmlformats.org/drawingml/2006/main" sz="2050" i="1">
                            <a:solidFill>
                              <a:srgbClr val="000000"/>
                            </a:solidFill>
                            <a:latin typeface="Cambria Math" panose="02040503050406030204" pitchFamily="18" charset="0"/>
                          </a:rPr>
                          <m:t>e</m:t>
                        </m:r>
                      </m:e>
                      <m:sup>
                        <m:r>
                          <a:rPr xmlns:a="http://schemas.openxmlformats.org/drawingml/2006/main" sz="2050" i="1">
                            <a:solidFill>
                              <a:srgbClr val="000000"/>
                            </a:solidFill>
                            <a:latin typeface="Cambria Math" panose="02040503050406030204" pitchFamily="18" charset="0"/>
                          </a:rPr>
                          <m:t>-</m:t>
                        </m:r>
                        <m:r>
                          <m:rPr>
                            <m:sty m:val="p"/>
                          </m:rPr>
                          <a:rPr xmlns:a="http://schemas.openxmlformats.org/drawingml/2006/main" sz="2050" i="1">
                            <a:solidFill>
                              <a:srgbClr val="000000"/>
                            </a:solidFill>
                            <a:latin typeface="Cambria Math" panose="02040503050406030204" pitchFamily="18" charset="0"/>
                          </a:rPr>
                          <m:t>β</m:t>
                        </m:r>
                        <m:r>
                          <a:rPr xmlns:a="http://schemas.openxmlformats.org/drawingml/2006/main" sz="2050" i="1">
                            <a:solidFill>
                              <a:srgbClr val="000000"/>
                            </a:solidFill>
                            <a:latin typeface="Cambria Math" panose="02040503050406030204" pitchFamily="18" charset="0"/>
                          </a:rPr>
                          <m:t>t</m:t>
                        </m:r>
                      </m:sup>
                    </m:sSup>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1</m:t>
                    </m:r>
                  </m:e>
                </m:d>
                <m:r>
                  <a:rPr xmlns:a="http://schemas.openxmlformats.org/drawingml/2006/main" sz="2050" i="1">
                    <a:solidFill>
                      <a:srgbClr val="000000"/>
                    </a:solidFill>
                    <a:latin typeface="Cambria Math" panose="02040503050406030204" pitchFamily="18" charset="0"/>
                  </a:rPr>
                  <m:t>+</m:t>
                </m:r>
                <m:f>
                  <m:fPr>
                    <m:ctrlPr>
                      <a:rPr xmlns:a="http://schemas.openxmlformats.org/drawingml/2006/main" sz="2050" i="1">
                        <a:solidFill>
                          <a:srgbClr val="000000"/>
                        </a:solidFill>
                        <a:latin typeface="Cambria Math" panose="02040503050406030204" pitchFamily="18" charset="0"/>
                      </a:rPr>
                    </m:ctrlPr>
                    <m:type m:val="bar"/>
                  </m:fPr>
                  <m:num>
                    <m:sSub>
                      <m:e>
                        <m:r>
                          <a:rPr xmlns:a="http://schemas.openxmlformats.org/drawingml/2006/main" sz="2050" i="1">
                            <a:solidFill>
                              <a:srgbClr val="000000"/>
                            </a:solidFill>
                            <a:latin typeface="Cambria Math" panose="02040503050406030204" pitchFamily="18" charset="0"/>
                          </a:rPr>
                          <m:t>v</m:t>
                        </m:r>
                      </m:e>
                      <m:sub>
                        <m:sSub>
                          <m:e>
                            <m:r>
                              <a:rPr xmlns:a="http://schemas.openxmlformats.org/drawingml/2006/main" sz="2050" i="1">
                                <a:solidFill>
                                  <a:srgbClr val="000000"/>
                                </a:solidFill>
                                <a:latin typeface="Cambria Math" panose="02040503050406030204" pitchFamily="18" charset="0"/>
                              </a:rPr>
                              <m:t>y</m:t>
                            </m:r>
                          </m:e>
                          <m:sub>
                            <m:r>
                              <a:rPr xmlns:a="http://schemas.openxmlformats.org/drawingml/2006/main" sz="2050" i="1">
                                <a:solidFill>
                                  <a:srgbClr val="000000"/>
                                </a:solidFill>
                                <a:latin typeface="Cambria Math" panose="02040503050406030204" pitchFamily="18" charset="0"/>
                              </a:rPr>
                              <m:t>0</m:t>
                            </m:r>
                          </m:sub>
                        </m:sSub>
                      </m:sub>
                    </m:sSub>
                  </m:num>
                  <m:den>
                    <m:r>
                      <m:rPr>
                        <m:sty m:val="p"/>
                      </m:rPr>
                      <a:rPr xmlns:a="http://schemas.openxmlformats.org/drawingml/2006/main" sz="2050" i="1">
                        <a:solidFill>
                          <a:srgbClr val="000000"/>
                        </a:solidFill>
                        <a:latin typeface="Cambria Math" panose="02040503050406030204" pitchFamily="18" charset="0"/>
                      </a:rPr>
                      <m:t>β</m:t>
                    </m:r>
                  </m:den>
                </m:f>
                <m:d>
                  <m:dPr>
                    <m:ctrlPr>
                      <a:rPr xmlns:a="http://schemas.openxmlformats.org/drawingml/2006/main" sz="2050" i="1">
                        <a:solidFill>
                          <a:srgbClr val="000000"/>
                        </a:solidFill>
                        <a:latin typeface="Cambria Math" panose="02040503050406030204" pitchFamily="18" charset="0"/>
                      </a:rPr>
                    </m:ctrlPr>
                  </m:dPr>
                  <m:e>
                    <m:r>
                      <a:rPr xmlns:a="http://schemas.openxmlformats.org/drawingml/2006/main" sz="2050" i="1">
                        <a:solidFill>
                          <a:srgbClr val="000000"/>
                        </a:solidFill>
                        <a:latin typeface="Cambria Math" panose="02040503050406030204" pitchFamily="18" charset="0"/>
                      </a:rPr>
                      <m:t>1</m:t>
                    </m:r>
                    <m:r>
                      <a:rPr xmlns:a="http://schemas.openxmlformats.org/drawingml/2006/main" sz="2050" i="1">
                        <a:solidFill>
                          <a:srgbClr val="000000"/>
                        </a:solidFill>
                        <a:latin typeface="Cambria Math" panose="02040503050406030204" pitchFamily="18" charset="0"/>
                      </a:rPr>
                      <m:t>-</m:t>
                    </m:r>
                    <m:sSup>
                      <m:e>
                        <m:r>
                          <a:rPr xmlns:a="http://schemas.openxmlformats.org/drawingml/2006/main" sz="2050" i="1">
                            <a:solidFill>
                              <a:srgbClr val="000000"/>
                            </a:solidFill>
                            <a:latin typeface="Cambria Math" panose="02040503050406030204" pitchFamily="18" charset="0"/>
                          </a:rPr>
                          <m:t>e</m:t>
                        </m:r>
                      </m:e>
                      <m:sup>
                        <m:r>
                          <a:rPr xmlns:a="http://schemas.openxmlformats.org/drawingml/2006/main" sz="2050" i="1">
                            <a:solidFill>
                              <a:srgbClr val="000000"/>
                            </a:solidFill>
                            <a:latin typeface="Cambria Math" panose="02040503050406030204" pitchFamily="18" charset="0"/>
                          </a:rPr>
                          <m:t>-</m:t>
                        </m:r>
                        <m:r>
                          <m:rPr>
                            <m:sty m:val="p"/>
                          </m:rPr>
                          <a:rPr xmlns:a="http://schemas.openxmlformats.org/drawingml/2006/main" sz="2050" i="1">
                            <a:solidFill>
                              <a:srgbClr val="000000"/>
                            </a:solidFill>
                            <a:latin typeface="Cambria Math" panose="02040503050406030204" pitchFamily="18" charset="0"/>
                          </a:rPr>
                          <m:t>β</m:t>
                        </m:r>
                        <m:r>
                          <a:rPr xmlns:a="http://schemas.openxmlformats.org/drawingml/2006/main" sz="2050" i="1">
                            <a:solidFill>
                              <a:srgbClr val="000000"/>
                            </a:solidFill>
                            <a:latin typeface="Cambria Math" panose="02040503050406030204" pitchFamily="18" charset="0"/>
                          </a:rPr>
                          <m:t>t</m:t>
                        </m:r>
                      </m:sup>
                    </m:sSup>
                  </m:e>
                </m:d>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h</m:t>
                </m:r>
              </m:oMath>
            </a14: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48" name="矩形 1"/>
          <p:cNvSpPr/>
          <p:nvPr/>
        </p:nvSpPr>
        <p:spPr>
          <a:xfrm>
            <a:off x="0" y="-1"/>
            <a:ext cx="12192000" cy="180476"/>
          </a:xfrm>
          <a:prstGeom prst="rect">
            <a:avLst/>
          </a:prstGeom>
          <a:solidFill>
            <a:srgbClr val="000000"/>
          </a:solidFill>
          <a:ln w="12700">
            <a:solidFill>
              <a:srgbClr val="32538F"/>
            </a:solidFill>
            <a:miter/>
          </a:ln>
        </p:spPr>
        <p:txBody>
          <a:bodyPr lIns="45719" rIns="45719" anchor="ctr"/>
          <a:lstStyle/>
          <a:p>
            <a:pPr algn="ctr">
              <a:defRPr>
                <a:solidFill>
                  <a:srgbClr val="FFFFFF"/>
                </a:solidFill>
              </a:defRPr>
            </a:pPr>
          </a:p>
        </p:txBody>
      </p:sp>
      <p:sp>
        <p:nvSpPr>
          <p:cNvPr id="149" name="文本框 21"/>
          <p:cNvSpPr txBox="1"/>
          <p:nvPr/>
        </p:nvSpPr>
        <p:spPr>
          <a:xfrm>
            <a:off x="1008288" y="574843"/>
            <a:ext cx="4360202"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Black"/>
                <a:ea typeface="Arial Black"/>
                <a:cs typeface="Arial Black"/>
                <a:sym typeface="Arial Black"/>
              </a:defRPr>
            </a:lvl1pPr>
          </a:lstStyle>
          <a:p>
            <a:pPr/>
            <a:r>
              <a:t>Materials and Methods</a:t>
            </a:r>
          </a:p>
        </p:txBody>
      </p:sp>
      <p:sp>
        <p:nvSpPr>
          <p:cNvPr id="150" name="archives_342283"/>
          <p:cNvSpPr/>
          <p:nvPr/>
        </p:nvSpPr>
        <p:spPr>
          <a:xfrm>
            <a:off x="244598" y="501292"/>
            <a:ext cx="609687" cy="608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10" y="16070"/>
                </a:moveTo>
                <a:cubicBezTo>
                  <a:pt x="17179" y="16070"/>
                  <a:pt x="16422" y="16830"/>
                  <a:pt x="16422" y="17757"/>
                </a:cubicBezTo>
                <a:cubicBezTo>
                  <a:pt x="16422" y="18689"/>
                  <a:pt x="17179" y="19448"/>
                  <a:pt x="18110" y="19448"/>
                </a:cubicBezTo>
                <a:cubicBezTo>
                  <a:pt x="19041" y="19448"/>
                  <a:pt x="19798" y="18689"/>
                  <a:pt x="19798" y="17757"/>
                </a:cubicBezTo>
                <a:cubicBezTo>
                  <a:pt x="19798" y="16830"/>
                  <a:pt x="19041" y="16070"/>
                  <a:pt x="18110" y="16070"/>
                </a:cubicBezTo>
                <a:close/>
                <a:moveTo>
                  <a:pt x="10799" y="16070"/>
                </a:moveTo>
                <a:cubicBezTo>
                  <a:pt x="9868" y="16070"/>
                  <a:pt x="9112" y="16830"/>
                  <a:pt x="9112" y="17757"/>
                </a:cubicBezTo>
                <a:cubicBezTo>
                  <a:pt x="9112" y="18689"/>
                  <a:pt x="9868" y="19448"/>
                  <a:pt x="10799" y="19448"/>
                </a:cubicBezTo>
                <a:cubicBezTo>
                  <a:pt x="11730" y="19448"/>
                  <a:pt x="12489" y="18689"/>
                  <a:pt x="12489" y="17757"/>
                </a:cubicBezTo>
                <a:cubicBezTo>
                  <a:pt x="12489" y="16830"/>
                  <a:pt x="11730" y="16070"/>
                  <a:pt x="10799" y="16070"/>
                </a:cubicBezTo>
                <a:close/>
                <a:moveTo>
                  <a:pt x="3489" y="16070"/>
                </a:moveTo>
                <a:cubicBezTo>
                  <a:pt x="2558" y="16070"/>
                  <a:pt x="1798" y="16830"/>
                  <a:pt x="1798" y="17757"/>
                </a:cubicBezTo>
                <a:cubicBezTo>
                  <a:pt x="1798" y="18689"/>
                  <a:pt x="2558" y="19448"/>
                  <a:pt x="3489" y="19448"/>
                </a:cubicBezTo>
                <a:cubicBezTo>
                  <a:pt x="4420" y="19448"/>
                  <a:pt x="5177" y="18689"/>
                  <a:pt x="5177" y="17757"/>
                </a:cubicBezTo>
                <a:cubicBezTo>
                  <a:pt x="5177" y="16830"/>
                  <a:pt x="4420" y="16070"/>
                  <a:pt x="3489" y="16070"/>
                </a:cubicBezTo>
                <a:close/>
                <a:moveTo>
                  <a:pt x="16760" y="7356"/>
                </a:moveTo>
                <a:lnTo>
                  <a:pt x="19462" y="7356"/>
                </a:lnTo>
                <a:lnTo>
                  <a:pt x="19462" y="8032"/>
                </a:lnTo>
                <a:lnTo>
                  <a:pt x="16760" y="8032"/>
                </a:lnTo>
                <a:close/>
                <a:moveTo>
                  <a:pt x="9448" y="7356"/>
                </a:moveTo>
                <a:lnTo>
                  <a:pt x="12150" y="7356"/>
                </a:lnTo>
                <a:lnTo>
                  <a:pt x="12150" y="8032"/>
                </a:lnTo>
                <a:lnTo>
                  <a:pt x="9448" y="8032"/>
                </a:lnTo>
                <a:close/>
                <a:moveTo>
                  <a:pt x="2137" y="7356"/>
                </a:moveTo>
                <a:lnTo>
                  <a:pt x="4840" y="7356"/>
                </a:lnTo>
                <a:lnTo>
                  <a:pt x="4840" y="8032"/>
                </a:lnTo>
                <a:lnTo>
                  <a:pt x="2137" y="8032"/>
                </a:lnTo>
                <a:close/>
                <a:moveTo>
                  <a:pt x="16760" y="5766"/>
                </a:moveTo>
                <a:lnTo>
                  <a:pt x="19462" y="5766"/>
                </a:lnTo>
                <a:lnTo>
                  <a:pt x="19462" y="6437"/>
                </a:lnTo>
                <a:lnTo>
                  <a:pt x="16760" y="6437"/>
                </a:lnTo>
                <a:close/>
                <a:moveTo>
                  <a:pt x="9448" y="5766"/>
                </a:moveTo>
                <a:lnTo>
                  <a:pt x="12150" y="5766"/>
                </a:lnTo>
                <a:lnTo>
                  <a:pt x="12150" y="6437"/>
                </a:lnTo>
                <a:lnTo>
                  <a:pt x="9448" y="6437"/>
                </a:lnTo>
                <a:close/>
                <a:moveTo>
                  <a:pt x="2137" y="5766"/>
                </a:moveTo>
                <a:lnTo>
                  <a:pt x="4840" y="5766"/>
                </a:lnTo>
                <a:lnTo>
                  <a:pt x="4840" y="6437"/>
                </a:lnTo>
                <a:lnTo>
                  <a:pt x="2137" y="6437"/>
                </a:lnTo>
                <a:close/>
                <a:moveTo>
                  <a:pt x="16760" y="4176"/>
                </a:moveTo>
                <a:lnTo>
                  <a:pt x="19462" y="4176"/>
                </a:lnTo>
                <a:lnTo>
                  <a:pt x="19462" y="4847"/>
                </a:lnTo>
                <a:lnTo>
                  <a:pt x="16760" y="4847"/>
                </a:lnTo>
                <a:close/>
                <a:moveTo>
                  <a:pt x="9448" y="4176"/>
                </a:moveTo>
                <a:lnTo>
                  <a:pt x="12150" y="4176"/>
                </a:lnTo>
                <a:lnTo>
                  <a:pt x="12150" y="4847"/>
                </a:lnTo>
                <a:lnTo>
                  <a:pt x="9448" y="4847"/>
                </a:lnTo>
                <a:close/>
                <a:moveTo>
                  <a:pt x="2137" y="4176"/>
                </a:moveTo>
                <a:lnTo>
                  <a:pt x="4840" y="4176"/>
                </a:lnTo>
                <a:lnTo>
                  <a:pt x="4840" y="4847"/>
                </a:lnTo>
                <a:lnTo>
                  <a:pt x="2137" y="4847"/>
                </a:lnTo>
                <a:close/>
                <a:moveTo>
                  <a:pt x="16760" y="2581"/>
                </a:moveTo>
                <a:lnTo>
                  <a:pt x="19462" y="2581"/>
                </a:lnTo>
                <a:lnTo>
                  <a:pt x="19462" y="3257"/>
                </a:lnTo>
                <a:lnTo>
                  <a:pt x="16760" y="3257"/>
                </a:lnTo>
                <a:close/>
                <a:moveTo>
                  <a:pt x="9448" y="2581"/>
                </a:moveTo>
                <a:lnTo>
                  <a:pt x="12150" y="2581"/>
                </a:lnTo>
                <a:lnTo>
                  <a:pt x="12150" y="3257"/>
                </a:lnTo>
                <a:lnTo>
                  <a:pt x="9448" y="3257"/>
                </a:lnTo>
                <a:close/>
                <a:moveTo>
                  <a:pt x="2137" y="2581"/>
                </a:moveTo>
                <a:lnTo>
                  <a:pt x="4840" y="2581"/>
                </a:lnTo>
                <a:lnTo>
                  <a:pt x="4840" y="3257"/>
                </a:lnTo>
                <a:lnTo>
                  <a:pt x="2137" y="3257"/>
                </a:lnTo>
                <a:close/>
                <a:moveTo>
                  <a:pt x="1479" y="1143"/>
                </a:moveTo>
                <a:cubicBezTo>
                  <a:pt x="1291" y="1143"/>
                  <a:pt x="1140" y="1294"/>
                  <a:pt x="1140" y="1479"/>
                </a:cubicBezTo>
                <a:lnTo>
                  <a:pt x="1140" y="9134"/>
                </a:lnTo>
                <a:cubicBezTo>
                  <a:pt x="1140" y="9322"/>
                  <a:pt x="1291" y="9474"/>
                  <a:pt x="1479" y="9474"/>
                </a:cubicBezTo>
                <a:lnTo>
                  <a:pt x="5496" y="9474"/>
                </a:lnTo>
                <a:cubicBezTo>
                  <a:pt x="5684" y="9474"/>
                  <a:pt x="5835" y="9322"/>
                  <a:pt x="5835" y="9134"/>
                </a:cubicBezTo>
                <a:lnTo>
                  <a:pt x="5835" y="1479"/>
                </a:lnTo>
                <a:cubicBezTo>
                  <a:pt x="5835" y="1294"/>
                  <a:pt x="5684" y="1143"/>
                  <a:pt x="5496" y="1143"/>
                </a:cubicBezTo>
                <a:close/>
                <a:moveTo>
                  <a:pt x="8789" y="1143"/>
                </a:moveTo>
                <a:cubicBezTo>
                  <a:pt x="8604" y="1143"/>
                  <a:pt x="8453" y="1294"/>
                  <a:pt x="8453" y="1479"/>
                </a:cubicBezTo>
                <a:lnTo>
                  <a:pt x="8453" y="9134"/>
                </a:lnTo>
                <a:cubicBezTo>
                  <a:pt x="8453" y="9322"/>
                  <a:pt x="8604" y="9474"/>
                  <a:pt x="8789" y="9474"/>
                </a:cubicBezTo>
                <a:lnTo>
                  <a:pt x="12809" y="9474"/>
                </a:lnTo>
                <a:cubicBezTo>
                  <a:pt x="12997" y="9474"/>
                  <a:pt x="13145" y="9322"/>
                  <a:pt x="13145" y="9134"/>
                </a:cubicBezTo>
                <a:lnTo>
                  <a:pt x="13145" y="1479"/>
                </a:lnTo>
                <a:cubicBezTo>
                  <a:pt x="13145" y="1294"/>
                  <a:pt x="12997" y="1143"/>
                  <a:pt x="12809" y="1143"/>
                </a:cubicBezTo>
                <a:close/>
                <a:moveTo>
                  <a:pt x="16099" y="1143"/>
                </a:moveTo>
                <a:cubicBezTo>
                  <a:pt x="15914" y="1143"/>
                  <a:pt x="15763" y="1294"/>
                  <a:pt x="15763" y="1479"/>
                </a:cubicBezTo>
                <a:lnTo>
                  <a:pt x="15763" y="9134"/>
                </a:lnTo>
                <a:cubicBezTo>
                  <a:pt x="15763" y="9322"/>
                  <a:pt x="15914" y="9474"/>
                  <a:pt x="16099" y="9474"/>
                </a:cubicBezTo>
                <a:lnTo>
                  <a:pt x="20121" y="9474"/>
                </a:lnTo>
                <a:cubicBezTo>
                  <a:pt x="20306" y="9474"/>
                  <a:pt x="20457" y="9322"/>
                  <a:pt x="20457" y="9134"/>
                </a:cubicBezTo>
                <a:lnTo>
                  <a:pt x="20457" y="1479"/>
                </a:lnTo>
                <a:cubicBezTo>
                  <a:pt x="20457" y="1294"/>
                  <a:pt x="20306" y="1143"/>
                  <a:pt x="20121" y="1143"/>
                </a:cubicBezTo>
                <a:close/>
                <a:moveTo>
                  <a:pt x="612" y="0"/>
                </a:moveTo>
                <a:lnTo>
                  <a:pt x="6363" y="0"/>
                </a:lnTo>
                <a:cubicBezTo>
                  <a:pt x="6703" y="0"/>
                  <a:pt x="6975" y="272"/>
                  <a:pt x="6975" y="612"/>
                </a:cubicBezTo>
                <a:lnTo>
                  <a:pt x="6975" y="20991"/>
                </a:lnTo>
                <a:cubicBezTo>
                  <a:pt x="6975" y="21328"/>
                  <a:pt x="6703" y="21600"/>
                  <a:pt x="6363" y="21600"/>
                </a:cubicBezTo>
                <a:lnTo>
                  <a:pt x="612" y="21600"/>
                </a:lnTo>
                <a:cubicBezTo>
                  <a:pt x="272" y="21600"/>
                  <a:pt x="0" y="21328"/>
                  <a:pt x="0" y="20991"/>
                </a:cubicBezTo>
                <a:lnTo>
                  <a:pt x="0" y="612"/>
                </a:lnTo>
                <a:cubicBezTo>
                  <a:pt x="0" y="272"/>
                  <a:pt x="272" y="0"/>
                  <a:pt x="612" y="0"/>
                </a:cubicBezTo>
                <a:close/>
                <a:moveTo>
                  <a:pt x="7922" y="0"/>
                </a:moveTo>
                <a:lnTo>
                  <a:pt x="13676" y="0"/>
                </a:lnTo>
                <a:cubicBezTo>
                  <a:pt x="14012" y="0"/>
                  <a:pt x="14287" y="272"/>
                  <a:pt x="14287" y="612"/>
                </a:cubicBezTo>
                <a:lnTo>
                  <a:pt x="14287" y="20991"/>
                </a:lnTo>
                <a:cubicBezTo>
                  <a:pt x="14287" y="21328"/>
                  <a:pt x="14012" y="21600"/>
                  <a:pt x="13676" y="21600"/>
                </a:cubicBezTo>
                <a:lnTo>
                  <a:pt x="7922" y="21600"/>
                </a:lnTo>
                <a:cubicBezTo>
                  <a:pt x="7586" y="21600"/>
                  <a:pt x="7310" y="21328"/>
                  <a:pt x="7310" y="20991"/>
                </a:cubicBezTo>
                <a:lnTo>
                  <a:pt x="7310" y="612"/>
                </a:lnTo>
                <a:cubicBezTo>
                  <a:pt x="7310" y="272"/>
                  <a:pt x="7586" y="0"/>
                  <a:pt x="7922" y="0"/>
                </a:cubicBezTo>
                <a:close/>
                <a:moveTo>
                  <a:pt x="15232" y="0"/>
                </a:moveTo>
                <a:lnTo>
                  <a:pt x="20985" y="0"/>
                </a:lnTo>
                <a:cubicBezTo>
                  <a:pt x="21324" y="0"/>
                  <a:pt x="21600" y="272"/>
                  <a:pt x="21600" y="612"/>
                </a:cubicBezTo>
                <a:lnTo>
                  <a:pt x="21600" y="20991"/>
                </a:lnTo>
                <a:cubicBezTo>
                  <a:pt x="21600" y="21328"/>
                  <a:pt x="21324" y="21600"/>
                  <a:pt x="20985" y="21600"/>
                </a:cubicBezTo>
                <a:lnTo>
                  <a:pt x="15232" y="21600"/>
                </a:lnTo>
                <a:cubicBezTo>
                  <a:pt x="14892" y="21600"/>
                  <a:pt x="14620" y="21328"/>
                  <a:pt x="14620" y="20991"/>
                </a:cubicBezTo>
                <a:lnTo>
                  <a:pt x="14620" y="612"/>
                </a:lnTo>
                <a:cubicBezTo>
                  <a:pt x="14620" y="272"/>
                  <a:pt x="14892" y="0"/>
                  <a:pt x="15232" y="0"/>
                </a:cubicBezTo>
                <a:close/>
              </a:path>
            </a:pathLst>
          </a:custGeom>
          <a:solidFill>
            <a:srgbClr val="595959"/>
          </a:solidFill>
          <a:ln w="12700">
            <a:miter lim="400000"/>
          </a:ln>
        </p:spPr>
        <p:txBody>
          <a:bodyPr lIns="45719" rIns="45719" anchor="ctr"/>
          <a:lstStyle/>
          <a:p>
            <a:pPr algn="ctr">
              <a:defRPr>
                <a:solidFill>
                  <a:srgbClr val="FFFFFF"/>
                </a:solidFill>
              </a:defRPr>
            </a:pPr>
          </a:p>
        </p:txBody>
      </p:sp>
      <p:sp>
        <p:nvSpPr>
          <p:cNvPr id="151" name="文本框 20"/>
          <p:cNvSpPr txBox="1"/>
          <p:nvPr/>
        </p:nvSpPr>
        <p:spPr>
          <a:xfrm>
            <a:off x="3719795" y="2379598"/>
            <a:ext cx="4200962" cy="572932"/>
          </a:xfrm>
          <a:prstGeom prst="rect">
            <a:avLst/>
          </a:prstGeom>
          <a:ln w="12700">
            <a:miter lim="400000"/>
          </a:ln>
        </p:spPr>
        <p:txBody>
          <a:bodyPr wrap="none" lIns="0" tIns="0" rIns="0" bIns="0">
            <a:spAutoFit/>
          </a:bodyPr>
          <a:lstStyle/>
          <a:p>
            <a:pPr latinLnBrk="1"/>
            <a14:m>
              <m:oMathPara>
                <m:oMathParaPr>
                  <m:jc m:val="centerGroup"/>
                </m:oMathParaPr>
                <m:oMath>
                  <m:r>
                    <a:rPr xmlns:a="http://schemas.openxmlformats.org/drawingml/2006/main" sz="1800" i="1">
                      <a:solidFill>
                        <a:srgbClr val="000000"/>
                      </a:solidFill>
                      <a:latin typeface="Cambria Math" panose="02040503050406030204" pitchFamily="18" charset="0"/>
                    </a:rPr>
                    <m:t>𝑥</m:t>
                  </m:r>
                  <m:d>
                    <m:dPr>
                      <m:ctrlPr>
                        <a:rPr xmlns:a="http://schemas.openxmlformats.org/drawingml/2006/main" sz="1800" i="1">
                          <a:solidFill>
                            <a:srgbClr val="000000"/>
                          </a:solidFill>
                          <a:latin typeface="Cambria Math" panose="02040503050406030204" pitchFamily="18" charset="0"/>
                        </a:rPr>
                      </m:ctrlPr>
                    </m:dPr>
                    <m:e>
                      <m:r>
                        <a:rPr xmlns:a="http://schemas.openxmlformats.org/drawingml/2006/main" sz="1800" i="1">
                          <a:solidFill>
                            <a:srgbClr val="000000"/>
                          </a:solidFill>
                          <a:latin typeface="Cambria Math" panose="02040503050406030204" pitchFamily="18" charset="0"/>
                        </a:rPr>
                        <m:t>𝑡</m:t>
                      </m:r>
                    </m:e>
                  </m:d>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m:t>
                  </m:r>
                  <m:f>
                    <m:fPr>
                      <m:ctrlPr>
                        <a:rPr xmlns:a="http://schemas.openxmlformats.org/drawingml/2006/main" sz="1800" i="1">
                          <a:solidFill>
                            <a:srgbClr val="836967"/>
                          </a:solidFill>
                          <a:latin typeface="Cambria Math" panose="02040503050406030204" pitchFamily="18" charset="0"/>
                        </a:rPr>
                      </m:ctrlPr>
                      <m:type m:val="bar"/>
                    </m:fPr>
                    <m:num>
                      <m:sSub>
                        <m:e>
                          <m:r>
                            <a:rPr xmlns:a="http://schemas.openxmlformats.org/drawingml/2006/main" sz="1800" i="1">
                              <a:solidFill>
                                <a:srgbClr val="000000"/>
                              </a:solidFill>
                              <a:latin typeface="Cambria Math" panose="02040503050406030204" pitchFamily="18" charset="0"/>
                            </a:rPr>
                            <m:t>𝑣</m:t>
                          </m:r>
                        </m:e>
                        <m:sub>
                          <m:sSub>
                            <m:e>
                              <m:r>
                                <a:rPr xmlns:a="http://schemas.openxmlformats.org/drawingml/2006/main" sz="1800" i="1">
                                  <a:solidFill>
                                    <a:srgbClr val="000000"/>
                                  </a:solidFill>
                                  <a:latin typeface="Cambria Math" panose="02040503050406030204" pitchFamily="18" charset="0"/>
                                </a:rPr>
                                <m:t>𝑥</m:t>
                              </m:r>
                            </m:e>
                            <m:sub>
                              <m:r>
                                <a:rPr xmlns:a="http://schemas.openxmlformats.org/drawingml/2006/main" sz="1800" i="1">
                                  <a:solidFill>
                                    <a:srgbClr val="000000"/>
                                  </a:solidFill>
                                  <a:latin typeface="Cambria Math" panose="02040503050406030204" pitchFamily="18" charset="0"/>
                                </a:rPr>
                                <m:t>0</m:t>
                              </m:r>
                            </m:sub>
                          </m:sSub>
                        </m:sub>
                      </m:sSub>
                    </m:num>
                    <m:den>
                      <m:r>
                        <a:rPr xmlns:a="http://schemas.openxmlformats.org/drawingml/2006/main" sz="1800" i="1">
                          <a:solidFill>
                            <a:srgbClr val="000000"/>
                          </a:solidFill>
                          <a:latin typeface="Cambria Math" panose="02040503050406030204" pitchFamily="18" charset="0"/>
                        </a:rPr>
                        <m:t>𝛽</m:t>
                      </m:r>
                    </m:den>
                  </m:f>
                  <m:d>
                    <m:dPr>
                      <m:ctrlPr>
                        <a:rPr xmlns:a="http://schemas.openxmlformats.org/drawingml/2006/main" sz="1800" i="1">
                          <a:solidFill>
                            <a:srgbClr val="000000"/>
                          </a:solidFill>
                          <a:latin typeface="Cambria Math" panose="02040503050406030204" pitchFamily="18" charset="0"/>
                        </a:rPr>
                      </m:ctrlPr>
                      <m:begChr m:val=""/>
                      <m:endChr m:val="|"/>
                    </m:dPr>
                    <m:e>
                      <m:d>
                        <m:dPr>
                          <m:ctrlPr>
                            <a:rPr xmlns:a="http://schemas.openxmlformats.org/drawingml/2006/main" sz="1800" i="1">
                              <a:solidFill>
                                <a:srgbClr val="000000"/>
                              </a:solidFill>
                              <a:latin typeface="Cambria Math" panose="02040503050406030204" pitchFamily="18" charset="0"/>
                            </a:rPr>
                          </m:ctrlPr>
                          <m:begChr m:val=""/>
                          <m:endChr m:val=""/>
                        </m:dPr>
                        <m:e>
                          <m:sSup>
                            <m:e>
                              <m:r>
                                <a:rPr xmlns:a="http://schemas.openxmlformats.org/drawingml/2006/main" sz="1800" i="1">
                                  <a:solidFill>
                                    <a:srgbClr val="000000"/>
                                  </a:solidFill>
                                  <a:latin typeface="Cambria Math" panose="02040503050406030204" pitchFamily="18" charset="0"/>
                                </a:rPr>
                                <m:t>𝑒</m:t>
                              </m:r>
                            </m:e>
                            <m:sup>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𝛽</m:t>
                              </m:r>
                              <m:sSup>
                                <m:e>
                                  <m:r>
                                    <a:rPr xmlns:a="http://schemas.openxmlformats.org/drawingml/2006/main" sz="1800" i="1">
                                      <a:solidFill>
                                        <a:srgbClr val="000000"/>
                                      </a:solidFill>
                                      <a:latin typeface="Cambria Math" panose="02040503050406030204" pitchFamily="18" charset="0"/>
                                    </a:rPr>
                                    <m:t>𝑡</m:t>
                                  </m:r>
                                </m:e>
                                <m:sup>
                                  <m:r>
                                    <a:rPr xmlns:a="http://schemas.openxmlformats.org/drawingml/2006/main" sz="1800" i="1">
                                      <a:solidFill>
                                        <a:srgbClr val="000000"/>
                                      </a:solidFill>
                                      <a:latin typeface="Cambria Math" panose="02040503050406030204" pitchFamily="18" charset="0"/>
                                    </a:rPr>
                                    <m:t>′</m:t>
                                  </m:r>
                                </m:sup>
                              </m:sSup>
                            </m:sup>
                          </m:sSup>
                        </m:e>
                      </m:d>
                    </m:e>
                  </m:d>
                  <m:sSubSup>
                    <m:e/>
                    <m:sub>
                      <m:r>
                        <a:rPr xmlns:a="http://schemas.openxmlformats.org/drawingml/2006/main" sz="1800" i="1">
                          <a:solidFill>
                            <a:srgbClr val="000000"/>
                          </a:solidFill>
                          <a:latin typeface="Cambria Math" panose="02040503050406030204" pitchFamily="18" charset="0"/>
                        </a:rPr>
                        <m:t>0</m:t>
                      </m:r>
                    </m:sub>
                    <m:sup>
                      <m:r>
                        <a:rPr xmlns:a="http://schemas.openxmlformats.org/drawingml/2006/main" sz="1800" i="1">
                          <a:solidFill>
                            <a:srgbClr val="000000"/>
                          </a:solidFill>
                          <a:latin typeface="Cambria Math" panose="02040503050406030204" pitchFamily="18" charset="0"/>
                        </a:rPr>
                        <m:t>𝑡</m:t>
                      </m:r>
                    </m:sup>
                  </m:sSubSup>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m:t>
                  </m:r>
                  <m:f>
                    <m:fPr>
                      <m:ctrlPr>
                        <a:rPr xmlns:a="http://schemas.openxmlformats.org/drawingml/2006/main" sz="1800" i="1">
                          <a:solidFill>
                            <a:srgbClr val="836967"/>
                          </a:solidFill>
                          <a:latin typeface="Cambria Math" panose="02040503050406030204" pitchFamily="18" charset="0"/>
                        </a:rPr>
                      </m:ctrlPr>
                      <m:type m:val="bar"/>
                    </m:fPr>
                    <m:num>
                      <m:r>
                        <a:rPr xmlns:a="http://schemas.openxmlformats.org/drawingml/2006/main" sz="1800" i="1">
                          <a:solidFill>
                            <a:srgbClr val="000000"/>
                          </a:solidFill>
                          <a:latin typeface="Cambria Math" panose="02040503050406030204" pitchFamily="18" charset="0"/>
                        </a:rPr>
                        <m:t>2</m:t>
                      </m:r>
                      <m:r>
                        <a:rPr xmlns:a="http://schemas.openxmlformats.org/drawingml/2006/main" sz="1800" i="1">
                          <a:solidFill>
                            <a:srgbClr val="000000"/>
                          </a:solidFill>
                          <a:latin typeface="Cambria Math" panose="02040503050406030204" pitchFamily="18" charset="0"/>
                        </a:rPr>
                        <m:t>𝑅</m:t>
                      </m:r>
                      <m:r>
                        <a:rPr xmlns:a="http://schemas.openxmlformats.org/drawingml/2006/main" sz="1800" i="1">
                          <a:solidFill>
                            <a:srgbClr val="000000"/>
                          </a:solidFill>
                          <a:latin typeface="Cambria Math" panose="02040503050406030204" pitchFamily="18" charset="0"/>
                        </a:rPr>
                        <m:t>𝛥</m:t>
                      </m:r>
                      <m:r>
                        <a:rPr xmlns:a="http://schemas.openxmlformats.org/drawingml/2006/main" sz="1800" i="1">
                          <a:solidFill>
                            <a:srgbClr val="000000"/>
                          </a:solidFill>
                          <a:latin typeface="Cambria Math" panose="02040503050406030204" pitchFamily="18" charset="0"/>
                        </a:rPr>
                        <m:t>𝜌</m:t>
                      </m:r>
                      <m:sSub>
                        <m:e>
                          <m:r>
                            <a:rPr xmlns:a="http://schemas.openxmlformats.org/drawingml/2006/main" sz="1800" i="1">
                              <a:solidFill>
                                <a:srgbClr val="000000"/>
                              </a:solidFill>
                              <a:latin typeface="Cambria Math" panose="02040503050406030204" pitchFamily="18" charset="0"/>
                            </a:rPr>
                            <m:t>𝑣</m:t>
                          </m:r>
                        </m:e>
                        <m:sub>
                          <m:sSub>
                            <m:e>
                              <m:r>
                                <a:rPr xmlns:a="http://schemas.openxmlformats.org/drawingml/2006/main" sz="1800" i="1">
                                  <a:solidFill>
                                    <a:srgbClr val="000000"/>
                                  </a:solidFill>
                                  <a:latin typeface="Cambria Math" panose="02040503050406030204" pitchFamily="18" charset="0"/>
                                </a:rPr>
                                <m:t>𝑥</m:t>
                              </m:r>
                            </m:e>
                            <m:sub>
                              <m:r>
                                <a:rPr xmlns:a="http://schemas.openxmlformats.org/drawingml/2006/main" sz="1800" i="1">
                                  <a:solidFill>
                                    <a:srgbClr val="000000"/>
                                  </a:solidFill>
                                  <a:latin typeface="Cambria Math" panose="02040503050406030204" pitchFamily="18" charset="0"/>
                                </a:rPr>
                                <m:t>0</m:t>
                              </m:r>
                            </m:sub>
                          </m:sSub>
                        </m:sub>
                      </m:sSub>
                    </m:num>
                    <m:den>
                      <m:r>
                        <a:rPr xmlns:a="http://schemas.openxmlformats.org/drawingml/2006/main" sz="1800" i="1">
                          <a:solidFill>
                            <a:srgbClr val="000000"/>
                          </a:solidFill>
                          <a:latin typeface="Cambria Math" panose="02040503050406030204" pitchFamily="18" charset="0"/>
                        </a:rPr>
                        <m:t>9</m:t>
                      </m:r>
                      <m:r>
                        <a:rPr xmlns:a="http://schemas.openxmlformats.org/drawingml/2006/main" sz="1800" i="1">
                          <a:solidFill>
                            <a:srgbClr val="000000"/>
                          </a:solidFill>
                          <a:latin typeface="Cambria Math" panose="02040503050406030204" pitchFamily="18" charset="0"/>
                        </a:rPr>
                        <m:t>𝜂</m:t>
                      </m:r>
                    </m:den>
                  </m:f>
                  <m:d>
                    <m:dPr>
                      <m:ctrlPr>
                        <a:rPr xmlns:a="http://schemas.openxmlformats.org/drawingml/2006/main" sz="1800" i="1">
                          <a:solidFill>
                            <a:srgbClr val="000000"/>
                          </a:solidFill>
                          <a:latin typeface="Cambria Math" panose="02040503050406030204" pitchFamily="18" charset="0"/>
                        </a:rPr>
                      </m:ctrlPr>
                    </m:dPr>
                    <m:e>
                      <m:r>
                        <a:rPr xmlns:a="http://schemas.openxmlformats.org/drawingml/2006/main" sz="1800" i="1">
                          <a:solidFill>
                            <a:srgbClr val="000000"/>
                          </a:solidFill>
                          <a:latin typeface="Cambria Math" panose="02040503050406030204" pitchFamily="18" charset="0"/>
                        </a:rPr>
                        <m:t>1</m:t>
                      </m:r>
                      <m:r>
                        <a:rPr xmlns:a="http://schemas.openxmlformats.org/drawingml/2006/main" sz="1800" i="1">
                          <a:solidFill>
                            <a:srgbClr val="000000"/>
                          </a:solidFill>
                          <a:latin typeface="Cambria Math" panose="02040503050406030204" pitchFamily="18" charset="0"/>
                        </a:rPr>
                        <m:t>−</m:t>
                      </m:r>
                      <m:sSup>
                        <m:e>
                          <m:r>
                            <a:rPr xmlns:a="http://schemas.openxmlformats.org/drawingml/2006/main" sz="1800" i="1">
                              <a:solidFill>
                                <a:srgbClr val="000000"/>
                              </a:solidFill>
                              <a:latin typeface="Cambria Math" panose="02040503050406030204" pitchFamily="18" charset="0"/>
                            </a:rPr>
                            <m:t>𝑒</m:t>
                          </m:r>
                        </m:e>
                        <m:sup>
                          <m:f>
                            <m:fPr>
                              <m:ctrlPr>
                                <a:rPr xmlns:a="http://schemas.openxmlformats.org/drawingml/2006/main" sz="1800" i="1">
                                  <a:solidFill>
                                    <a:srgbClr val="836967"/>
                                  </a:solidFill>
                                  <a:latin typeface="Cambria Math" panose="02040503050406030204" pitchFamily="18" charset="0"/>
                                </a:rPr>
                              </m:ctrlPr>
                              <m:type m:val="bar"/>
                            </m:fPr>
                            <m:num>
                              <m:r>
                                <a:rPr xmlns:a="http://schemas.openxmlformats.org/drawingml/2006/main" sz="1800" i="1">
                                  <a:solidFill>
                                    <a:srgbClr val="000000"/>
                                  </a:solidFill>
                                  <a:latin typeface="Cambria Math" panose="02040503050406030204" pitchFamily="18" charset="0"/>
                                </a:rPr>
                                <m:t>9</m:t>
                              </m:r>
                              <m:r>
                                <a:rPr xmlns:a="http://schemas.openxmlformats.org/drawingml/2006/main" sz="1800" i="1">
                                  <a:solidFill>
                                    <a:srgbClr val="000000"/>
                                  </a:solidFill>
                                  <a:latin typeface="Cambria Math" panose="02040503050406030204" pitchFamily="18" charset="0"/>
                                </a:rPr>
                                <m:t>𝜂</m:t>
                              </m:r>
                            </m:num>
                            <m:den>
                              <m:r>
                                <a:rPr xmlns:a="http://schemas.openxmlformats.org/drawingml/2006/main" sz="1800" i="1">
                                  <a:solidFill>
                                    <a:srgbClr val="000000"/>
                                  </a:solidFill>
                                  <a:latin typeface="Cambria Math" panose="02040503050406030204" pitchFamily="18" charset="0"/>
                                </a:rPr>
                                <m:t>2</m:t>
                              </m:r>
                              <m:r>
                                <a:rPr xmlns:a="http://schemas.openxmlformats.org/drawingml/2006/main" sz="1800" i="1">
                                  <a:solidFill>
                                    <a:srgbClr val="000000"/>
                                  </a:solidFill>
                                  <a:latin typeface="Cambria Math" panose="02040503050406030204" pitchFamily="18" charset="0"/>
                                </a:rPr>
                                <m:t>𝑅</m:t>
                              </m:r>
                              <m:r>
                                <a:rPr xmlns:a="http://schemas.openxmlformats.org/drawingml/2006/main" sz="1800" i="1">
                                  <a:solidFill>
                                    <a:srgbClr val="000000"/>
                                  </a:solidFill>
                                  <a:latin typeface="Cambria Math" panose="02040503050406030204" pitchFamily="18" charset="0"/>
                                </a:rPr>
                                <m:t>𝛥</m:t>
                              </m:r>
                              <m:r>
                                <a:rPr xmlns:a="http://schemas.openxmlformats.org/drawingml/2006/main" sz="1800" i="1">
                                  <a:solidFill>
                                    <a:srgbClr val="000000"/>
                                  </a:solidFill>
                                  <a:latin typeface="Cambria Math" panose="02040503050406030204" pitchFamily="18" charset="0"/>
                                </a:rPr>
                                <m:t>𝜌</m:t>
                              </m:r>
                            </m:den>
                          </m:f>
                          <m:r>
                            <a:rPr xmlns:a="http://schemas.openxmlformats.org/drawingml/2006/main" sz="1800" i="1">
                              <a:solidFill>
                                <a:srgbClr val="000000"/>
                              </a:solidFill>
                              <a:latin typeface="Cambria Math" panose="02040503050406030204" pitchFamily="18" charset="0"/>
                            </a:rPr>
                            <m:t>𝑡</m:t>
                          </m:r>
                        </m:sup>
                      </m:sSup>
                    </m:e>
                  </m:d>
                </m:oMath>
              </m:oMathPara>
            </a14:m>
          </a:p>
        </p:txBody>
      </p:sp>
      <p:sp>
        <p:nvSpPr>
          <p:cNvPr id="152" name="文本框 22"/>
          <p:cNvSpPr txBox="1"/>
          <p:nvPr/>
        </p:nvSpPr>
        <p:spPr>
          <a:xfrm>
            <a:off x="2316239" y="4230299"/>
            <a:ext cx="7559520" cy="523097"/>
          </a:xfrm>
          <a:prstGeom prst="rect">
            <a:avLst/>
          </a:prstGeom>
          <a:ln w="12700">
            <a:miter lim="400000"/>
          </a:ln>
        </p:spPr>
        <p:txBody>
          <a:bodyPr wrap="none" lIns="0" tIns="0" rIns="0" bIns="0">
            <a:spAutoFit/>
          </a:bodyPr>
          <a:lstStyle/>
          <a:p>
            <a:pPr latinLnBrk="1"/>
            <a14:m>
              <m:oMathPara>
                <m:oMathParaPr>
                  <m:jc m:val="centerGroup"/>
                </m:oMathParaPr>
                <m:oMath>
                  <m:r>
                    <a:rPr xmlns:a="http://schemas.openxmlformats.org/drawingml/2006/main" sz="1800" i="1">
                      <a:solidFill>
                        <a:srgbClr val="000000"/>
                      </a:solidFill>
                      <a:latin typeface="Cambria Math" panose="02040503050406030204" pitchFamily="18" charset="0"/>
                    </a:rPr>
                    <m:t>𝑦</m:t>
                  </m:r>
                  <m:r>
                    <a:rPr xmlns:a="http://schemas.openxmlformats.org/drawingml/2006/main" sz="1800" i="1">
                      <a:solidFill>
                        <a:srgbClr val="000000"/>
                      </a:solidFill>
                      <a:latin typeface="Cambria Math" panose="02040503050406030204" pitchFamily="18" charset="0"/>
                    </a:rPr>
                    <m:t>=</m:t>
                  </m:r>
                  <m:f>
                    <m:fPr>
                      <m:ctrlPr>
                        <a:rPr xmlns:a="http://schemas.openxmlformats.org/drawingml/2006/main" sz="1800" i="1">
                          <a:solidFill>
                            <a:srgbClr val="836967"/>
                          </a:solidFill>
                          <a:latin typeface="Cambria Math" panose="02040503050406030204" pitchFamily="18" charset="0"/>
                        </a:rPr>
                      </m:ctrlPr>
                      <m:type m:val="bar"/>
                    </m:fPr>
                    <m:num>
                      <m:r>
                        <a:rPr xmlns:a="http://schemas.openxmlformats.org/drawingml/2006/main" sz="1800" i="1">
                          <a:solidFill>
                            <a:srgbClr val="000000"/>
                          </a:solidFill>
                          <a:latin typeface="Cambria Math" panose="02040503050406030204" pitchFamily="18" charset="0"/>
                        </a:rPr>
                        <m:t>𝑔</m:t>
                      </m:r>
                      <m:r>
                        <a:rPr xmlns:a="http://schemas.openxmlformats.org/drawingml/2006/main" sz="1800" i="1">
                          <a:solidFill>
                            <a:srgbClr val="000000"/>
                          </a:solidFill>
                          <a:latin typeface="Cambria Math" panose="02040503050406030204" pitchFamily="18" charset="0"/>
                        </a:rPr>
                        <m:t>𝑡</m:t>
                      </m:r>
                    </m:num>
                    <m:den>
                      <m:r>
                        <a:rPr xmlns:a="http://schemas.openxmlformats.org/drawingml/2006/main" sz="1800" i="1">
                          <a:solidFill>
                            <a:srgbClr val="000000"/>
                          </a:solidFill>
                          <a:latin typeface="Cambria Math" panose="02040503050406030204" pitchFamily="18" charset="0"/>
                        </a:rPr>
                        <m:t>𝛽</m:t>
                      </m:r>
                    </m:den>
                  </m:f>
                  <m:r>
                    <a:rPr xmlns:a="http://schemas.openxmlformats.org/drawingml/2006/main" sz="1800" i="1">
                      <a:solidFill>
                        <a:srgbClr val="000000"/>
                      </a:solidFill>
                      <a:latin typeface="Cambria Math" panose="02040503050406030204" pitchFamily="18" charset="0"/>
                    </a:rPr>
                    <m:t>+</m:t>
                  </m:r>
                  <m:f>
                    <m:fPr>
                      <m:ctrlPr>
                        <a:rPr xmlns:a="http://schemas.openxmlformats.org/drawingml/2006/main" sz="1800" i="1">
                          <a:solidFill>
                            <a:srgbClr val="836967"/>
                          </a:solidFill>
                          <a:latin typeface="Cambria Math" panose="02040503050406030204" pitchFamily="18" charset="0"/>
                        </a:rPr>
                      </m:ctrlPr>
                      <m:type m:val="bar"/>
                    </m:fPr>
                    <m:num>
                      <m:r>
                        <a:rPr xmlns:a="http://schemas.openxmlformats.org/drawingml/2006/main" sz="1800" i="1">
                          <a:solidFill>
                            <a:srgbClr val="000000"/>
                          </a:solidFill>
                          <a:latin typeface="Cambria Math" panose="02040503050406030204" pitchFamily="18" charset="0"/>
                        </a:rPr>
                        <m:t>𝑔</m:t>
                      </m:r>
                    </m:num>
                    <m:den>
                      <m:sSup>
                        <m:e>
                          <m:r>
                            <a:rPr xmlns:a="http://schemas.openxmlformats.org/drawingml/2006/main" sz="1800" i="1">
                              <a:solidFill>
                                <a:srgbClr val="000000"/>
                              </a:solidFill>
                              <a:latin typeface="Cambria Math" panose="02040503050406030204" pitchFamily="18" charset="0"/>
                            </a:rPr>
                            <m:t>𝛽</m:t>
                          </m:r>
                        </m:e>
                        <m:sup>
                          <m:r>
                            <a:rPr xmlns:a="http://schemas.openxmlformats.org/drawingml/2006/main" sz="1800" i="1">
                              <a:solidFill>
                                <a:srgbClr val="000000"/>
                              </a:solidFill>
                              <a:latin typeface="Cambria Math" panose="02040503050406030204" pitchFamily="18" charset="0"/>
                            </a:rPr>
                            <m:t>2</m:t>
                          </m:r>
                        </m:sup>
                      </m:sSup>
                    </m:den>
                  </m:f>
                  <m:d>
                    <m:dPr>
                      <m:ctrlPr>
                        <a:rPr xmlns:a="http://schemas.openxmlformats.org/drawingml/2006/main" sz="1800" i="1">
                          <a:solidFill>
                            <a:srgbClr val="000000"/>
                          </a:solidFill>
                          <a:latin typeface="Cambria Math" panose="02040503050406030204" pitchFamily="18" charset="0"/>
                        </a:rPr>
                      </m:ctrlPr>
                      <m:begChr m:val=""/>
                      <m:endChr m:val="|"/>
                    </m:dPr>
                    <m:e>
                      <m:d>
                        <m:dPr>
                          <m:ctrlPr>
                            <a:rPr xmlns:a="http://schemas.openxmlformats.org/drawingml/2006/main" sz="1800" i="1">
                              <a:solidFill>
                                <a:srgbClr val="000000"/>
                              </a:solidFill>
                              <a:latin typeface="Cambria Math" panose="02040503050406030204" pitchFamily="18" charset="0"/>
                            </a:rPr>
                          </m:ctrlPr>
                          <m:begChr m:val=""/>
                          <m:endChr m:val=""/>
                        </m:dPr>
                        <m:e>
                          <m:sSup>
                            <m:e>
                              <m:r>
                                <a:rPr xmlns:a="http://schemas.openxmlformats.org/drawingml/2006/main" sz="1800" i="1">
                                  <a:solidFill>
                                    <a:srgbClr val="000000"/>
                                  </a:solidFill>
                                  <a:latin typeface="Cambria Math" panose="02040503050406030204" pitchFamily="18" charset="0"/>
                                </a:rPr>
                                <m:t>𝑒</m:t>
                              </m:r>
                            </m:e>
                            <m:sup>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𝛽</m:t>
                              </m:r>
                              <m:sSup>
                                <m:e>
                                  <m:r>
                                    <a:rPr xmlns:a="http://schemas.openxmlformats.org/drawingml/2006/main" sz="1800" i="1">
                                      <a:solidFill>
                                        <a:srgbClr val="000000"/>
                                      </a:solidFill>
                                      <a:latin typeface="Cambria Math" panose="02040503050406030204" pitchFamily="18" charset="0"/>
                                    </a:rPr>
                                    <m:t>𝑡</m:t>
                                  </m:r>
                                </m:e>
                                <m:sup>
                                  <m:r>
                                    <a:rPr xmlns:a="http://schemas.openxmlformats.org/drawingml/2006/main" sz="1800" i="1">
                                      <a:solidFill>
                                        <a:srgbClr val="000000"/>
                                      </a:solidFill>
                                      <a:latin typeface="Cambria Math" panose="02040503050406030204" pitchFamily="18" charset="0"/>
                                    </a:rPr>
                                    <m:t>′</m:t>
                                  </m:r>
                                </m:sup>
                              </m:sSup>
                            </m:sup>
                          </m:sSup>
                        </m:e>
                      </m:d>
                    </m:e>
                  </m:d>
                  <m:sSubSup>
                    <m:e/>
                    <m:sub>
                      <m:r>
                        <a:rPr xmlns:a="http://schemas.openxmlformats.org/drawingml/2006/main" sz="1800" i="1">
                          <a:solidFill>
                            <a:srgbClr val="000000"/>
                          </a:solidFill>
                          <a:latin typeface="Cambria Math" panose="02040503050406030204" pitchFamily="18" charset="0"/>
                        </a:rPr>
                        <m:t>0</m:t>
                      </m:r>
                    </m:sub>
                    <m:sup>
                      <m:r>
                        <a:rPr xmlns:a="http://schemas.openxmlformats.org/drawingml/2006/main" sz="1800" i="1">
                          <a:solidFill>
                            <a:srgbClr val="000000"/>
                          </a:solidFill>
                          <a:latin typeface="Cambria Math" panose="02040503050406030204" pitchFamily="18" charset="0"/>
                        </a:rPr>
                        <m:t>𝑡</m:t>
                      </m:r>
                    </m:sup>
                  </m:sSubSup>
                  <m:r>
                    <a:rPr xmlns:a="http://schemas.openxmlformats.org/drawingml/2006/main" sz="1800" i="1">
                      <a:solidFill>
                        <a:srgbClr val="000000"/>
                      </a:solidFill>
                      <a:latin typeface="Cambria Math" panose="02040503050406030204" pitchFamily="18" charset="0"/>
                    </a:rPr>
                    <m:t>+</m:t>
                  </m:r>
                  <m:f>
                    <m:fPr>
                      <m:ctrlPr>
                        <a:rPr xmlns:a="http://schemas.openxmlformats.org/drawingml/2006/main" sz="1800" i="1">
                          <a:solidFill>
                            <a:srgbClr val="836967"/>
                          </a:solidFill>
                          <a:latin typeface="Cambria Math" panose="02040503050406030204" pitchFamily="18" charset="0"/>
                        </a:rPr>
                      </m:ctrlPr>
                      <m:type m:val="bar"/>
                    </m:fPr>
                    <m:num>
                      <m:sSub>
                        <m:e>
                          <m:r>
                            <a:rPr xmlns:a="http://schemas.openxmlformats.org/drawingml/2006/main" sz="1800" i="1">
                              <a:solidFill>
                                <a:srgbClr val="000000"/>
                              </a:solidFill>
                              <a:latin typeface="Cambria Math" panose="02040503050406030204" pitchFamily="18" charset="0"/>
                            </a:rPr>
                            <m:t>𝑣</m:t>
                          </m:r>
                        </m:e>
                        <m:sub>
                          <m:sSub>
                            <m:e>
                              <m:r>
                                <a:rPr xmlns:a="http://schemas.openxmlformats.org/drawingml/2006/main" sz="1800" i="1">
                                  <a:solidFill>
                                    <a:srgbClr val="000000"/>
                                  </a:solidFill>
                                  <a:latin typeface="Cambria Math" panose="02040503050406030204" pitchFamily="18" charset="0"/>
                                </a:rPr>
                                <m:t>𝑦</m:t>
                              </m:r>
                            </m:e>
                            <m:sub>
                              <m:r>
                                <a:rPr xmlns:a="http://schemas.openxmlformats.org/drawingml/2006/main" sz="1800" i="1">
                                  <a:solidFill>
                                    <a:srgbClr val="000000"/>
                                  </a:solidFill>
                                  <a:latin typeface="Cambria Math" panose="02040503050406030204" pitchFamily="18" charset="0"/>
                                </a:rPr>
                                <m:t>0</m:t>
                              </m:r>
                            </m:sub>
                          </m:sSub>
                        </m:sub>
                      </m:sSub>
                    </m:num>
                    <m:den>
                      <m:r>
                        <a:rPr xmlns:a="http://schemas.openxmlformats.org/drawingml/2006/main" sz="1800" i="1">
                          <a:solidFill>
                            <a:srgbClr val="000000"/>
                          </a:solidFill>
                          <a:latin typeface="Cambria Math" panose="02040503050406030204" pitchFamily="18" charset="0"/>
                        </a:rPr>
                        <m:t>𝛽</m:t>
                      </m:r>
                    </m:den>
                  </m:f>
                  <m:d>
                    <m:dPr>
                      <m:ctrlPr>
                        <a:rPr xmlns:a="http://schemas.openxmlformats.org/drawingml/2006/main" sz="1800" i="1">
                          <a:solidFill>
                            <a:srgbClr val="000000"/>
                          </a:solidFill>
                          <a:latin typeface="Cambria Math" panose="02040503050406030204" pitchFamily="18" charset="0"/>
                        </a:rPr>
                      </m:ctrlPr>
                    </m:dPr>
                    <m:e>
                      <m:r>
                        <a:rPr xmlns:a="http://schemas.openxmlformats.org/drawingml/2006/main" sz="1800" i="1">
                          <a:solidFill>
                            <a:srgbClr val="000000"/>
                          </a:solidFill>
                          <a:latin typeface="Cambria Math" panose="02040503050406030204" pitchFamily="18" charset="0"/>
                        </a:rPr>
                        <m:t>1</m:t>
                      </m:r>
                      <m:r>
                        <a:rPr xmlns:a="http://schemas.openxmlformats.org/drawingml/2006/main" sz="1800" i="1">
                          <a:solidFill>
                            <a:srgbClr val="000000"/>
                          </a:solidFill>
                          <a:latin typeface="Cambria Math" panose="02040503050406030204" pitchFamily="18" charset="0"/>
                        </a:rPr>
                        <m:t>−</m:t>
                      </m:r>
                      <m:sSup>
                        <m:e>
                          <m:r>
                            <a:rPr xmlns:a="http://schemas.openxmlformats.org/drawingml/2006/main" sz="1800" i="1">
                              <a:solidFill>
                                <a:srgbClr val="000000"/>
                              </a:solidFill>
                              <a:latin typeface="Cambria Math" panose="02040503050406030204" pitchFamily="18" charset="0"/>
                            </a:rPr>
                            <m:t>𝑒</m:t>
                          </m:r>
                        </m:e>
                        <m:sup>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𝛽</m:t>
                          </m:r>
                          <m:r>
                            <a:rPr xmlns:a="http://schemas.openxmlformats.org/drawingml/2006/main" sz="1800" i="1">
                              <a:solidFill>
                                <a:srgbClr val="000000"/>
                              </a:solidFill>
                              <a:latin typeface="Cambria Math" panose="02040503050406030204" pitchFamily="18" charset="0"/>
                            </a:rPr>
                            <m:t>𝑡</m:t>
                          </m:r>
                        </m:sup>
                      </m:sSup>
                    </m:e>
                  </m:d>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h</m:t>
                  </m:r>
                  <m:r>
                    <a:rPr xmlns:a="http://schemas.openxmlformats.org/drawingml/2006/main" sz="1800" i="1">
                      <a:solidFill>
                        <a:srgbClr val="000000"/>
                      </a:solidFill>
                      <a:latin typeface="Cambria Math" panose="02040503050406030204" pitchFamily="18" charset="0"/>
                    </a:rPr>
                    <m:t>=</m:t>
                  </m:r>
                  <m:f>
                    <m:fPr>
                      <m:ctrlPr>
                        <a:rPr xmlns:a="http://schemas.openxmlformats.org/drawingml/2006/main" sz="1800" i="1">
                          <a:solidFill>
                            <a:srgbClr val="836967"/>
                          </a:solidFill>
                          <a:latin typeface="Cambria Math" panose="02040503050406030204" pitchFamily="18" charset="0"/>
                        </a:rPr>
                      </m:ctrlPr>
                      <m:type m:val="bar"/>
                    </m:fPr>
                    <m:num>
                      <m:r>
                        <a:rPr xmlns:a="http://schemas.openxmlformats.org/drawingml/2006/main" sz="1800" i="1">
                          <a:solidFill>
                            <a:srgbClr val="000000"/>
                          </a:solidFill>
                          <a:latin typeface="Cambria Math" panose="02040503050406030204" pitchFamily="18" charset="0"/>
                        </a:rPr>
                        <m:t>𝑔</m:t>
                      </m:r>
                      <m:r>
                        <a:rPr xmlns:a="http://schemas.openxmlformats.org/drawingml/2006/main" sz="1800" i="1">
                          <a:solidFill>
                            <a:srgbClr val="000000"/>
                          </a:solidFill>
                          <a:latin typeface="Cambria Math" panose="02040503050406030204" pitchFamily="18" charset="0"/>
                        </a:rPr>
                        <m:t>𝑡</m:t>
                      </m:r>
                    </m:num>
                    <m:den>
                      <m:r>
                        <a:rPr xmlns:a="http://schemas.openxmlformats.org/drawingml/2006/main" sz="1800" i="1">
                          <a:solidFill>
                            <a:srgbClr val="000000"/>
                          </a:solidFill>
                          <a:latin typeface="Cambria Math" panose="02040503050406030204" pitchFamily="18" charset="0"/>
                        </a:rPr>
                        <m:t>𝛽</m:t>
                      </m:r>
                    </m:den>
                  </m:f>
                  <m:r>
                    <a:rPr xmlns:a="http://schemas.openxmlformats.org/drawingml/2006/main" sz="1800" i="1">
                      <a:solidFill>
                        <a:srgbClr val="000000"/>
                      </a:solidFill>
                      <a:latin typeface="Cambria Math" panose="02040503050406030204" pitchFamily="18" charset="0"/>
                    </a:rPr>
                    <m:t>+</m:t>
                  </m:r>
                  <m:f>
                    <m:fPr>
                      <m:ctrlPr>
                        <a:rPr xmlns:a="http://schemas.openxmlformats.org/drawingml/2006/main" sz="1800" i="1">
                          <a:solidFill>
                            <a:srgbClr val="836967"/>
                          </a:solidFill>
                          <a:latin typeface="Cambria Math" panose="02040503050406030204" pitchFamily="18" charset="0"/>
                        </a:rPr>
                      </m:ctrlPr>
                      <m:type m:val="bar"/>
                    </m:fPr>
                    <m:num>
                      <m:r>
                        <a:rPr xmlns:a="http://schemas.openxmlformats.org/drawingml/2006/main" sz="1800" i="1">
                          <a:solidFill>
                            <a:srgbClr val="000000"/>
                          </a:solidFill>
                          <a:latin typeface="Cambria Math" panose="02040503050406030204" pitchFamily="18" charset="0"/>
                        </a:rPr>
                        <m:t>𝑔</m:t>
                      </m:r>
                    </m:num>
                    <m:den>
                      <m:sSup>
                        <m:e>
                          <m:r>
                            <a:rPr xmlns:a="http://schemas.openxmlformats.org/drawingml/2006/main" sz="1800" i="1">
                              <a:solidFill>
                                <a:srgbClr val="000000"/>
                              </a:solidFill>
                              <a:latin typeface="Cambria Math" panose="02040503050406030204" pitchFamily="18" charset="0"/>
                            </a:rPr>
                            <m:t>𝛽</m:t>
                          </m:r>
                        </m:e>
                        <m:sup>
                          <m:r>
                            <a:rPr xmlns:a="http://schemas.openxmlformats.org/drawingml/2006/main" sz="1800" i="1">
                              <a:solidFill>
                                <a:srgbClr val="000000"/>
                              </a:solidFill>
                              <a:latin typeface="Cambria Math" panose="02040503050406030204" pitchFamily="18" charset="0"/>
                            </a:rPr>
                            <m:t>2</m:t>
                          </m:r>
                        </m:sup>
                      </m:sSup>
                    </m:den>
                  </m:f>
                  <m:d>
                    <m:dPr>
                      <m:ctrlPr>
                        <a:rPr xmlns:a="http://schemas.openxmlformats.org/drawingml/2006/main" sz="1800" i="1">
                          <a:solidFill>
                            <a:srgbClr val="000000"/>
                          </a:solidFill>
                          <a:latin typeface="Cambria Math" panose="02040503050406030204" pitchFamily="18" charset="0"/>
                        </a:rPr>
                      </m:ctrlPr>
                    </m:dPr>
                    <m:e>
                      <m:sSup>
                        <m:e>
                          <m:r>
                            <a:rPr xmlns:a="http://schemas.openxmlformats.org/drawingml/2006/main" sz="1800" i="1">
                              <a:solidFill>
                                <a:srgbClr val="000000"/>
                              </a:solidFill>
                              <a:latin typeface="Cambria Math" panose="02040503050406030204" pitchFamily="18" charset="0"/>
                            </a:rPr>
                            <m:t>𝑒</m:t>
                          </m:r>
                        </m:e>
                        <m:sup>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𝛽</m:t>
                          </m:r>
                          <m:r>
                            <a:rPr xmlns:a="http://schemas.openxmlformats.org/drawingml/2006/main" sz="1800" i="1">
                              <a:solidFill>
                                <a:srgbClr val="000000"/>
                              </a:solidFill>
                              <a:latin typeface="Cambria Math" panose="02040503050406030204" pitchFamily="18" charset="0"/>
                            </a:rPr>
                            <m:t>𝑡</m:t>
                          </m:r>
                        </m:sup>
                      </m:sSup>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1</m:t>
                      </m:r>
                    </m:e>
                  </m:d>
                  <m:r>
                    <a:rPr xmlns:a="http://schemas.openxmlformats.org/drawingml/2006/main" sz="1800" i="1">
                      <a:solidFill>
                        <a:srgbClr val="000000"/>
                      </a:solidFill>
                      <a:latin typeface="Cambria Math" panose="02040503050406030204" pitchFamily="18" charset="0"/>
                    </a:rPr>
                    <m:t>+</m:t>
                  </m:r>
                  <m:f>
                    <m:fPr>
                      <m:ctrlPr>
                        <a:rPr xmlns:a="http://schemas.openxmlformats.org/drawingml/2006/main" sz="1800" i="1">
                          <a:solidFill>
                            <a:srgbClr val="836967"/>
                          </a:solidFill>
                          <a:latin typeface="Cambria Math" panose="02040503050406030204" pitchFamily="18" charset="0"/>
                        </a:rPr>
                      </m:ctrlPr>
                      <m:type m:val="bar"/>
                    </m:fPr>
                    <m:num>
                      <m:sSub>
                        <m:e>
                          <m:r>
                            <a:rPr xmlns:a="http://schemas.openxmlformats.org/drawingml/2006/main" sz="1800" i="1">
                              <a:solidFill>
                                <a:srgbClr val="000000"/>
                              </a:solidFill>
                              <a:latin typeface="Cambria Math" panose="02040503050406030204" pitchFamily="18" charset="0"/>
                            </a:rPr>
                            <m:t>𝑣</m:t>
                          </m:r>
                        </m:e>
                        <m:sub>
                          <m:sSub>
                            <m:e>
                              <m:r>
                                <a:rPr xmlns:a="http://schemas.openxmlformats.org/drawingml/2006/main" sz="1800" i="1">
                                  <a:solidFill>
                                    <a:srgbClr val="000000"/>
                                  </a:solidFill>
                                  <a:latin typeface="Cambria Math" panose="02040503050406030204" pitchFamily="18" charset="0"/>
                                </a:rPr>
                                <m:t>𝑦</m:t>
                              </m:r>
                            </m:e>
                            <m:sub>
                              <m:r>
                                <a:rPr xmlns:a="http://schemas.openxmlformats.org/drawingml/2006/main" sz="1800" i="1">
                                  <a:solidFill>
                                    <a:srgbClr val="000000"/>
                                  </a:solidFill>
                                  <a:latin typeface="Cambria Math" panose="02040503050406030204" pitchFamily="18" charset="0"/>
                                </a:rPr>
                                <m:t>0</m:t>
                              </m:r>
                            </m:sub>
                          </m:sSub>
                        </m:sub>
                      </m:sSub>
                    </m:num>
                    <m:den>
                      <m:r>
                        <a:rPr xmlns:a="http://schemas.openxmlformats.org/drawingml/2006/main" sz="1800" i="1">
                          <a:solidFill>
                            <a:srgbClr val="000000"/>
                          </a:solidFill>
                          <a:latin typeface="Cambria Math" panose="02040503050406030204" pitchFamily="18" charset="0"/>
                        </a:rPr>
                        <m:t>𝛽</m:t>
                      </m:r>
                    </m:den>
                  </m:f>
                  <m:d>
                    <m:dPr>
                      <m:ctrlPr>
                        <a:rPr xmlns:a="http://schemas.openxmlformats.org/drawingml/2006/main" sz="1800" i="1">
                          <a:solidFill>
                            <a:srgbClr val="000000"/>
                          </a:solidFill>
                          <a:latin typeface="Cambria Math" panose="02040503050406030204" pitchFamily="18" charset="0"/>
                        </a:rPr>
                      </m:ctrlPr>
                    </m:dPr>
                    <m:e>
                      <m:r>
                        <a:rPr xmlns:a="http://schemas.openxmlformats.org/drawingml/2006/main" sz="1800" i="1">
                          <a:solidFill>
                            <a:srgbClr val="000000"/>
                          </a:solidFill>
                          <a:latin typeface="Cambria Math" panose="02040503050406030204" pitchFamily="18" charset="0"/>
                        </a:rPr>
                        <m:t>1</m:t>
                      </m:r>
                      <m:r>
                        <a:rPr xmlns:a="http://schemas.openxmlformats.org/drawingml/2006/main" sz="1800" i="1">
                          <a:solidFill>
                            <a:srgbClr val="000000"/>
                          </a:solidFill>
                          <a:latin typeface="Cambria Math" panose="02040503050406030204" pitchFamily="18" charset="0"/>
                        </a:rPr>
                        <m:t>−</m:t>
                      </m:r>
                      <m:sSup>
                        <m:e>
                          <m:r>
                            <a:rPr xmlns:a="http://schemas.openxmlformats.org/drawingml/2006/main" sz="1800" i="1">
                              <a:solidFill>
                                <a:srgbClr val="000000"/>
                              </a:solidFill>
                              <a:latin typeface="Cambria Math" panose="02040503050406030204" pitchFamily="18" charset="0"/>
                            </a:rPr>
                            <m:t>𝑒</m:t>
                          </m:r>
                        </m:e>
                        <m:sup>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𝛽</m:t>
                          </m:r>
                          <m:r>
                            <a:rPr xmlns:a="http://schemas.openxmlformats.org/drawingml/2006/main" sz="1800" i="1">
                              <a:solidFill>
                                <a:srgbClr val="000000"/>
                              </a:solidFill>
                              <a:latin typeface="Cambria Math" panose="02040503050406030204" pitchFamily="18" charset="0"/>
                            </a:rPr>
                            <m:t>𝑡</m:t>
                          </m:r>
                        </m:sup>
                      </m:sSup>
                    </m:e>
                  </m:d>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h</m:t>
                  </m:r>
                </m:oMath>
              </m:oMathPara>
            </a14:m>
          </a:p>
        </p:txBody>
      </p:sp>
      <p:sp>
        <p:nvSpPr>
          <p:cNvPr id="153" name="文本框 23"/>
          <p:cNvSpPr txBox="1"/>
          <p:nvPr/>
        </p:nvSpPr>
        <p:spPr>
          <a:xfrm>
            <a:off x="664718" y="1802183"/>
            <a:ext cx="8354688" cy="4441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400">
                <a:latin typeface="Times New Roman"/>
                <a:ea typeface="Times New Roman"/>
                <a:cs typeface="Times New Roman"/>
                <a:sym typeface="Times New Roman"/>
              </a:defRPr>
            </a:pPr>
            <a:r>
              <a:t>The relationship between the horizontal displacement </a:t>
            </a:r>
            <a14:m>
              <m:oMath>
                <m:r>
                  <a:rPr xmlns:a="http://schemas.openxmlformats.org/drawingml/2006/main" sz="2850" i="1">
                    <a:solidFill>
                      <a:srgbClr val="000000"/>
                    </a:solidFill>
                    <a:latin typeface="Cambria Math" panose="02040503050406030204" pitchFamily="18" charset="0"/>
                  </a:rPr>
                  <m:t>𝑥</m:t>
                </m:r>
              </m:oMath>
            </a14:m>
            <a:r>
              <a:t> and time </a:t>
            </a:r>
            <a14:m>
              <m:oMath>
                <m:r>
                  <a:rPr xmlns:a="http://schemas.openxmlformats.org/drawingml/2006/main" sz="2600" i="1">
                    <a:solidFill>
                      <a:srgbClr val="000000"/>
                    </a:solidFill>
                    <a:latin typeface="Cambria Math" panose="02040503050406030204" pitchFamily="18" charset="0"/>
                  </a:rPr>
                  <m:t>𝑡</m:t>
                </m:r>
                <m:r>
                  <a:rPr xmlns:a="http://schemas.openxmlformats.org/drawingml/2006/main" sz="2600" i="1">
                    <a:solidFill>
                      <a:srgbClr val="000000"/>
                    </a:solidFill>
                    <a:latin typeface="Cambria Math" panose="02040503050406030204" pitchFamily="18" charset="0"/>
                  </a:rPr>
                  <m:t>:</m:t>
                </m:r>
              </m:oMath>
            </a14:m>
          </a:p>
        </p:txBody>
      </p:sp>
      <p:sp>
        <p:nvSpPr>
          <p:cNvPr id="154" name="文本框 25"/>
          <p:cNvSpPr txBox="1"/>
          <p:nvPr/>
        </p:nvSpPr>
        <p:spPr>
          <a:xfrm>
            <a:off x="718881" y="3742323"/>
            <a:ext cx="6008571" cy="421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Times New Roman"/>
                <a:ea typeface="Times New Roman"/>
                <a:cs typeface="Times New Roman"/>
                <a:sym typeface="Times New Roman"/>
              </a:defRPr>
            </a:lvl1pPr>
          </a:lstStyle>
          <a:p>
            <a:pPr/>
            <a:r>
              <a:t>The displacement on y-direction:</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主题​​">
  <a:themeElements>
    <a:clrScheme name="Office 主题​​">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主题​​">
      <a:majorFont>
        <a:latin typeface="等线"/>
        <a:ea typeface="等线"/>
        <a:cs typeface="等线"/>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等线"/>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等线"/>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主题​​">
  <a:themeElements>
    <a:clrScheme name="Office 主题​​">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主题​​">
      <a:majorFont>
        <a:latin typeface="等线"/>
        <a:ea typeface="等线"/>
        <a:cs typeface="等线"/>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等线"/>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等线"/>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