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fd79649ea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fd79649e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29e59e43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29e59e4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48b2895f15f6d2a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8b2895f15f6d2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fd79649ea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fd79649e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52" name="Google Shape;52;p1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3" name="Google Shape;53;p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164350" y="992775"/>
            <a:ext cx="11908200" cy="27369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5400"/>
              <a:buFont typeface="Trebuchet MS"/>
              <a:buNone/>
            </a:pPr>
            <a:r>
              <a:rPr lang="en-US">
                <a:solidFill>
                  <a:schemeClr val="lt1"/>
                </a:solidFill>
                <a:latin typeface="Times New Roman"/>
                <a:ea typeface="Times New Roman"/>
                <a:cs typeface="Times New Roman"/>
                <a:sym typeface="Times New Roman"/>
              </a:rPr>
              <a:t>The Effects of Chemicals On</a:t>
            </a:r>
            <a:endParaRPr>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accent1"/>
              </a:buClr>
              <a:buSzPts val="5400"/>
              <a:buFont typeface="Trebuchet MS"/>
              <a:buNone/>
            </a:pPr>
            <a:r>
              <a:rPr lang="en-US">
                <a:solidFill>
                  <a:schemeClr val="lt1"/>
                </a:solidFill>
                <a:latin typeface="Times New Roman"/>
                <a:ea typeface="Times New Roman"/>
                <a:cs typeface="Times New Roman"/>
                <a:sym typeface="Times New Roman"/>
              </a:rPr>
              <a:t> Pea Growth</a:t>
            </a:r>
            <a:endParaRPr>
              <a:solidFill>
                <a:schemeClr val="lt1"/>
              </a:solidFill>
              <a:latin typeface="Times New Roman"/>
              <a:ea typeface="Times New Roman"/>
              <a:cs typeface="Times New Roman"/>
              <a:sym typeface="Times New Roman"/>
            </a:endParaRPr>
          </a:p>
        </p:txBody>
      </p:sp>
      <p:sp>
        <p:nvSpPr>
          <p:cNvPr id="61" name="Google Shape;61;p14"/>
          <p:cNvSpPr txBox="1"/>
          <p:nvPr>
            <p:ph idx="1" type="subTitle"/>
          </p:nvPr>
        </p:nvSpPr>
        <p:spPr>
          <a:xfrm>
            <a:off x="415600" y="3778833"/>
            <a:ext cx="11360700" cy="1056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440"/>
              <a:buNone/>
            </a:pPr>
            <a:r>
              <a:rPr lang="en-US">
                <a:solidFill>
                  <a:schemeClr val="lt1"/>
                </a:solidFill>
                <a:latin typeface="Times New Roman"/>
                <a:ea typeface="Times New Roman"/>
                <a:cs typeface="Times New Roman"/>
                <a:sym typeface="Times New Roman"/>
              </a:rPr>
              <a:t>By: Nico Downie</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3"/>
          <p:cNvSpPr txBox="1"/>
          <p:nvPr/>
        </p:nvSpPr>
        <p:spPr>
          <a:xfrm>
            <a:off x="2096625" y="0"/>
            <a:ext cx="84867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accent1"/>
              </a:buClr>
              <a:buSzPts val="3600"/>
              <a:buFont typeface="Trebuchet MS"/>
              <a:buNone/>
            </a:pPr>
            <a:r>
              <a:rPr b="1" lang="en-US" sz="7000">
                <a:solidFill>
                  <a:schemeClr val="lt1"/>
                </a:solidFill>
                <a:latin typeface="Times New Roman"/>
                <a:ea typeface="Times New Roman"/>
                <a:cs typeface="Times New Roman"/>
                <a:sym typeface="Times New Roman"/>
              </a:rPr>
              <a:t>L</a:t>
            </a:r>
            <a:r>
              <a:rPr b="1" lang="en-US" sz="7000">
                <a:solidFill>
                  <a:schemeClr val="lt1"/>
                </a:solidFill>
                <a:latin typeface="Times New Roman"/>
                <a:ea typeface="Times New Roman"/>
                <a:cs typeface="Times New Roman"/>
                <a:sym typeface="Times New Roman"/>
              </a:rPr>
              <a:t>a</a:t>
            </a:r>
            <a:r>
              <a:rPr b="1" lang="en-US" sz="7000">
                <a:solidFill>
                  <a:schemeClr val="lt1"/>
                </a:solidFill>
                <a:latin typeface="Times New Roman"/>
                <a:ea typeface="Times New Roman"/>
                <a:cs typeface="Times New Roman"/>
                <a:sym typeface="Times New Roman"/>
              </a:rPr>
              <a:t>beled</a:t>
            </a:r>
            <a:r>
              <a:rPr lang="en-US" sz="4800"/>
              <a:t> </a:t>
            </a:r>
            <a:r>
              <a:rPr b="1" lang="en-US" sz="7000">
                <a:solidFill>
                  <a:schemeClr val="lt1"/>
                </a:solidFill>
                <a:latin typeface="Times New Roman"/>
                <a:ea typeface="Times New Roman"/>
                <a:cs typeface="Times New Roman"/>
                <a:sym typeface="Times New Roman"/>
              </a:rPr>
              <a:t>Diagram</a:t>
            </a:r>
            <a:endParaRPr b="1" sz="7000">
              <a:solidFill>
                <a:schemeClr val="lt1"/>
              </a:solidFill>
              <a:latin typeface="Times New Roman"/>
              <a:ea typeface="Times New Roman"/>
              <a:cs typeface="Times New Roman"/>
              <a:sym typeface="Times New Roman"/>
            </a:endParaRPr>
          </a:p>
        </p:txBody>
      </p:sp>
      <p:pic>
        <p:nvPicPr>
          <p:cNvPr id="137" name="Google Shape;137;p23"/>
          <p:cNvPicPr preferRelativeResize="0"/>
          <p:nvPr/>
        </p:nvPicPr>
        <p:blipFill>
          <a:blip r:embed="rId4">
            <a:alphaModFix/>
          </a:blip>
          <a:stretch>
            <a:fillRect/>
          </a:stretch>
        </p:blipFill>
        <p:spPr>
          <a:xfrm>
            <a:off x="2223288" y="1153525"/>
            <a:ext cx="6515037" cy="5704476"/>
          </a:xfrm>
          <a:prstGeom prst="rect">
            <a:avLst/>
          </a:prstGeom>
          <a:noFill/>
          <a:ln>
            <a:noFill/>
          </a:ln>
        </p:spPr>
      </p:pic>
      <p:cxnSp>
        <p:nvCxnSpPr>
          <p:cNvPr id="138" name="Google Shape;138;p23"/>
          <p:cNvCxnSpPr>
            <a:stCxn id="139" idx="1"/>
          </p:cNvCxnSpPr>
          <p:nvPr/>
        </p:nvCxnSpPr>
        <p:spPr>
          <a:xfrm flipH="1">
            <a:off x="8432400" y="2014675"/>
            <a:ext cx="1284600" cy="200100"/>
          </a:xfrm>
          <a:prstGeom prst="straightConnector1">
            <a:avLst/>
          </a:prstGeom>
          <a:noFill/>
          <a:ln cap="flat" cmpd="sng" w="38100">
            <a:solidFill>
              <a:schemeClr val="dk1"/>
            </a:solidFill>
            <a:prstDash val="solid"/>
            <a:round/>
            <a:headEnd len="med" w="med" type="none"/>
            <a:tailEnd len="med" w="med" type="triangle"/>
          </a:ln>
        </p:spPr>
      </p:cxnSp>
      <p:sp>
        <p:nvSpPr>
          <p:cNvPr id="139" name="Google Shape;139;p23"/>
          <p:cNvSpPr txBox="1"/>
          <p:nvPr/>
        </p:nvSpPr>
        <p:spPr>
          <a:xfrm>
            <a:off x="9717000" y="1753075"/>
            <a:ext cx="86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rPr>
              <a:t>Tray</a:t>
            </a:r>
            <a:endParaRPr b="1" sz="2200">
              <a:solidFill>
                <a:schemeClr val="dk1"/>
              </a:solidFill>
            </a:endParaRPr>
          </a:p>
        </p:txBody>
      </p:sp>
      <p:cxnSp>
        <p:nvCxnSpPr>
          <p:cNvPr id="140" name="Google Shape;140;p23"/>
          <p:cNvCxnSpPr/>
          <p:nvPr/>
        </p:nvCxnSpPr>
        <p:spPr>
          <a:xfrm>
            <a:off x="1899975" y="1266650"/>
            <a:ext cx="3058200" cy="778200"/>
          </a:xfrm>
          <a:prstGeom prst="straightConnector1">
            <a:avLst/>
          </a:prstGeom>
          <a:noFill/>
          <a:ln cap="flat" cmpd="sng" w="38100">
            <a:solidFill>
              <a:schemeClr val="dk1"/>
            </a:solidFill>
            <a:prstDash val="solid"/>
            <a:round/>
            <a:headEnd len="med" w="med" type="none"/>
            <a:tailEnd len="med" w="med" type="triangle"/>
          </a:ln>
        </p:spPr>
      </p:cxnSp>
      <p:sp>
        <p:nvSpPr>
          <p:cNvPr id="141" name="Google Shape;141;p23"/>
          <p:cNvSpPr txBox="1"/>
          <p:nvPr/>
        </p:nvSpPr>
        <p:spPr>
          <a:xfrm>
            <a:off x="232725" y="959025"/>
            <a:ext cx="1863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t>Plastic Bag</a:t>
            </a:r>
            <a:endParaRPr b="1" sz="2200"/>
          </a:p>
        </p:txBody>
      </p:sp>
      <p:cxnSp>
        <p:nvCxnSpPr>
          <p:cNvPr id="142" name="Google Shape;142;p23"/>
          <p:cNvCxnSpPr>
            <a:stCxn id="143" idx="1"/>
          </p:cNvCxnSpPr>
          <p:nvPr/>
        </p:nvCxnSpPr>
        <p:spPr>
          <a:xfrm rot="10800000">
            <a:off x="7527400" y="2964025"/>
            <a:ext cx="2605800" cy="1164900"/>
          </a:xfrm>
          <a:prstGeom prst="straightConnector1">
            <a:avLst/>
          </a:prstGeom>
          <a:noFill/>
          <a:ln cap="flat" cmpd="sng" w="38100">
            <a:solidFill>
              <a:schemeClr val="dk1"/>
            </a:solidFill>
            <a:prstDash val="solid"/>
            <a:round/>
            <a:headEnd len="med" w="med" type="none"/>
            <a:tailEnd len="med" w="med" type="triangle"/>
          </a:ln>
        </p:spPr>
      </p:cxnSp>
      <p:sp>
        <p:nvSpPr>
          <p:cNvPr id="143" name="Google Shape;143;p23"/>
          <p:cNvSpPr txBox="1"/>
          <p:nvPr/>
        </p:nvSpPr>
        <p:spPr>
          <a:xfrm>
            <a:off x="10133200" y="3697975"/>
            <a:ext cx="1701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t>Wet Paper Towel</a:t>
            </a:r>
            <a:endParaRPr b="1" sz="2200"/>
          </a:p>
        </p:txBody>
      </p:sp>
      <p:cxnSp>
        <p:nvCxnSpPr>
          <p:cNvPr id="144" name="Google Shape;144;p23"/>
          <p:cNvCxnSpPr/>
          <p:nvPr/>
        </p:nvCxnSpPr>
        <p:spPr>
          <a:xfrm rot="10800000">
            <a:off x="5971525" y="2840875"/>
            <a:ext cx="4089300" cy="2678100"/>
          </a:xfrm>
          <a:prstGeom prst="straightConnector1">
            <a:avLst/>
          </a:prstGeom>
          <a:noFill/>
          <a:ln cap="flat" cmpd="sng" w="38100">
            <a:solidFill>
              <a:schemeClr val="dk1"/>
            </a:solidFill>
            <a:prstDash val="solid"/>
            <a:round/>
            <a:headEnd len="med" w="med" type="none"/>
            <a:tailEnd len="med" w="med" type="triangle"/>
          </a:ln>
        </p:spPr>
      </p:cxnSp>
      <p:sp>
        <p:nvSpPr>
          <p:cNvPr id="145" name="Google Shape;145;p23"/>
          <p:cNvSpPr txBox="1"/>
          <p:nvPr/>
        </p:nvSpPr>
        <p:spPr>
          <a:xfrm>
            <a:off x="10060825" y="5392300"/>
            <a:ext cx="922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t>Peas</a:t>
            </a:r>
            <a:endParaRPr b="1"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2008550" y="1393300"/>
            <a:ext cx="11979000" cy="13209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1500">
                <a:latin typeface="Times New Roman"/>
                <a:ea typeface="Times New Roman"/>
                <a:cs typeface="Times New Roman"/>
                <a:sym typeface="Times New Roman"/>
              </a:rPr>
              <a:t>Thank You </a:t>
            </a:r>
            <a:endParaRPr sz="115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accent1"/>
              </a:buClr>
              <a:buSzPts val="3600"/>
              <a:buFont typeface="Trebuchet MS"/>
              <a:buNone/>
            </a:pPr>
            <a:r>
              <a:rPr lang="en-US" sz="11500">
                <a:latin typeface="Times New Roman"/>
                <a:ea typeface="Times New Roman"/>
                <a:cs typeface="Times New Roman"/>
                <a:sym typeface="Times New Roman"/>
              </a:rPr>
              <a:t>For Listening</a:t>
            </a:r>
            <a:endParaRPr sz="115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33675" y="221100"/>
            <a:ext cx="8596800" cy="2169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5400"/>
              <a:buFont typeface="Trebuchet MS"/>
              <a:buNone/>
            </a:pPr>
            <a:r>
              <a:rPr lang="en-US" sz="8600">
                <a:solidFill>
                  <a:schemeClr val="lt1"/>
                </a:solidFill>
                <a:latin typeface="Times New Roman"/>
                <a:ea typeface="Times New Roman"/>
                <a:cs typeface="Times New Roman"/>
                <a:sym typeface="Times New Roman"/>
              </a:rPr>
              <a:t>Hypothesis</a:t>
            </a:r>
            <a:endParaRPr sz="8600">
              <a:solidFill>
                <a:schemeClr val="lt1"/>
              </a:solidFill>
              <a:latin typeface="Times New Roman"/>
              <a:ea typeface="Times New Roman"/>
              <a:cs typeface="Times New Roman"/>
              <a:sym typeface="Times New Roman"/>
            </a:endParaRPr>
          </a:p>
        </p:txBody>
      </p:sp>
      <p:sp>
        <p:nvSpPr>
          <p:cNvPr id="67" name="Google Shape;67;p15"/>
          <p:cNvSpPr txBox="1"/>
          <p:nvPr>
            <p:ph idx="1" type="body"/>
          </p:nvPr>
        </p:nvSpPr>
        <p:spPr>
          <a:xfrm>
            <a:off x="-29850" y="1773300"/>
            <a:ext cx="12251700" cy="5193300"/>
          </a:xfrm>
          <a:prstGeom prst="rect">
            <a:avLst/>
          </a:prstGeom>
          <a:solidFill>
            <a:srgbClr val="C0FFA6"/>
          </a:solidFill>
          <a:ln>
            <a:noFill/>
          </a:ln>
        </p:spPr>
        <p:txBody>
          <a:bodyPr anchorCtr="0" anchor="t" bIns="45700" lIns="91425" spcFirstLastPara="1" rIns="91425" wrap="square" tIns="45700">
            <a:noAutofit/>
          </a:bodyPr>
          <a:lstStyle/>
          <a:p>
            <a:pPr indent="0" lvl="0" marL="457200" rtl="0" algn="l">
              <a:spcBef>
                <a:spcPts val="1200"/>
              </a:spcBef>
              <a:spcAft>
                <a:spcPts val="0"/>
              </a:spcAft>
              <a:buClr>
                <a:schemeClr val="dk1"/>
              </a:buClr>
              <a:buFont typeface="Arial"/>
              <a:buNone/>
            </a:pPr>
            <a:r>
              <a:t/>
            </a:r>
            <a:endParaRPr sz="27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Clr>
                <a:schemeClr val="dk1"/>
              </a:buClr>
              <a:buFont typeface="Arial"/>
              <a:buNone/>
            </a:pPr>
            <a:r>
              <a:rPr lang="en-US" sz="2700">
                <a:solidFill>
                  <a:schemeClr val="dk1"/>
                </a:solidFill>
                <a:latin typeface="Times New Roman"/>
                <a:ea typeface="Times New Roman"/>
                <a:cs typeface="Times New Roman"/>
                <a:sym typeface="Times New Roman"/>
              </a:rPr>
              <a:t>I predict that if I supplement pea plants with different ratios of vitamins, that the vitamins will lower the development time and decrease the germination time of my pea plants whereas the control peas will grow at a normal rate. This is because all of the vitamins I will be supplementing are necessary in order for plants to flourish so therefore each chemical should assist the peas. Other evidence that supports my hypothesis is that in an article by PubMed NCBI, they stated that “Certain chemicals are known to stimulate plant growth and yield. Many growth regulators also increase the protein content of plants.”</a:t>
            </a:r>
            <a:endParaRPr sz="27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Clr>
                <a:schemeClr val="dk1"/>
              </a:buClr>
              <a:buFont typeface="Arial"/>
              <a:buNone/>
            </a:pPr>
            <a:r>
              <a:rPr i="1" lang="en-US" sz="1800">
                <a:solidFill>
                  <a:schemeClr val="dk1"/>
                </a:solidFill>
                <a:latin typeface="Times New Roman"/>
                <a:ea typeface="Times New Roman"/>
                <a:cs typeface="Times New Roman"/>
                <a:sym typeface="Times New Roman"/>
              </a:rPr>
              <a:t>Critical reviews in Food Science</a:t>
            </a:r>
            <a:r>
              <a:rPr b="1" i="1" lang="en-US" sz="1950">
                <a:solidFill>
                  <a:schemeClr val="dk1"/>
                </a:solidFill>
                <a:latin typeface="Times New Roman"/>
                <a:ea typeface="Times New Roman"/>
                <a:cs typeface="Times New Roman"/>
                <a:sym typeface="Times New Roman"/>
              </a:rPr>
              <a:t> </a:t>
            </a:r>
            <a:r>
              <a:rPr i="1" lang="en-US" sz="1800">
                <a:solidFill>
                  <a:schemeClr val="dk1"/>
                </a:solidFill>
                <a:latin typeface="Times New Roman"/>
                <a:ea typeface="Times New Roman"/>
                <a:cs typeface="Times New Roman"/>
                <a:sym typeface="Times New Roman"/>
              </a:rPr>
              <a:t>and Nutrition</a:t>
            </a:r>
            <a:r>
              <a:rPr lang="en-US" sz="1800">
                <a:solidFill>
                  <a:schemeClr val="dk1"/>
                </a:solidFill>
                <a:latin typeface="Times New Roman"/>
                <a:ea typeface="Times New Roman"/>
                <a:cs typeface="Times New Roman"/>
                <a:sym typeface="Times New Roman"/>
              </a:rPr>
              <a:t> vol. 14,1 (1981): 49-109. doi:10.1080/10408398109527298</a:t>
            </a:r>
            <a:endParaRPr b="1" sz="1950">
              <a:solidFill>
                <a:schemeClr val="dk1"/>
              </a:solidFill>
              <a:highlight>
                <a:srgbClr val="DDFFCF"/>
              </a:highlight>
              <a:latin typeface="Times New Roman"/>
              <a:ea typeface="Times New Roman"/>
              <a:cs typeface="Times New Roman"/>
              <a:sym typeface="Times New Roman"/>
            </a:endParaRPr>
          </a:p>
          <a:p>
            <a:pPr indent="0" lvl="0" marL="342900" rtl="0" algn="l">
              <a:spcBef>
                <a:spcPts val="1200"/>
              </a:spcBef>
              <a:spcAft>
                <a:spcPts val="0"/>
              </a:spcAft>
              <a:buNone/>
            </a:pPr>
            <a:r>
              <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283884" y="-1793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40"/>
              <a:buFont typeface="Trebuchet MS"/>
              <a:buNone/>
            </a:pPr>
            <a:r>
              <a:rPr lang="en-US" sz="7140">
                <a:solidFill>
                  <a:schemeClr val="lt1"/>
                </a:solidFill>
                <a:latin typeface="Times New Roman"/>
                <a:ea typeface="Times New Roman"/>
                <a:cs typeface="Times New Roman"/>
                <a:sym typeface="Times New Roman"/>
              </a:rPr>
              <a:t>Materials</a:t>
            </a:r>
            <a:endParaRPr sz="7140">
              <a:solidFill>
                <a:schemeClr val="lt1"/>
              </a:solidFill>
              <a:latin typeface="Times New Roman"/>
              <a:ea typeface="Times New Roman"/>
              <a:cs typeface="Times New Roman"/>
              <a:sym typeface="Times New Roman"/>
            </a:endParaRPr>
          </a:p>
        </p:txBody>
      </p:sp>
      <p:pic>
        <p:nvPicPr>
          <p:cNvPr id="73" name="Google Shape;73;p16"/>
          <p:cNvPicPr preferRelativeResize="0"/>
          <p:nvPr/>
        </p:nvPicPr>
        <p:blipFill>
          <a:blip r:embed="rId4">
            <a:alphaModFix/>
          </a:blip>
          <a:stretch>
            <a:fillRect/>
          </a:stretch>
        </p:blipFill>
        <p:spPr>
          <a:xfrm>
            <a:off x="283875" y="886650"/>
            <a:ext cx="4625375" cy="5830376"/>
          </a:xfrm>
          <a:prstGeom prst="rect">
            <a:avLst/>
          </a:prstGeom>
          <a:noFill/>
          <a:ln cap="flat" cmpd="sng" w="19050">
            <a:solidFill>
              <a:schemeClr val="dk2"/>
            </a:solidFill>
            <a:prstDash val="solid"/>
            <a:round/>
            <a:headEnd len="sm" w="sm" type="none"/>
            <a:tailEnd len="sm" w="sm" type="none"/>
          </a:ln>
        </p:spPr>
      </p:pic>
      <p:cxnSp>
        <p:nvCxnSpPr>
          <p:cNvPr id="74" name="Google Shape;74;p16"/>
          <p:cNvCxnSpPr/>
          <p:nvPr/>
        </p:nvCxnSpPr>
        <p:spPr>
          <a:xfrm flipH="1" rot="10800000">
            <a:off x="361900" y="1465700"/>
            <a:ext cx="300" cy="343800"/>
          </a:xfrm>
          <a:prstGeom prst="straightConnector1">
            <a:avLst/>
          </a:prstGeom>
          <a:noFill/>
          <a:ln cap="flat" cmpd="sng" w="152400">
            <a:solidFill>
              <a:schemeClr val="lt1"/>
            </a:solidFill>
            <a:prstDash val="solid"/>
            <a:round/>
            <a:headEnd len="med" w="med" type="none"/>
            <a:tailEnd len="med" w="med" type="none"/>
          </a:ln>
        </p:spPr>
      </p:cxnSp>
      <p:pic>
        <p:nvPicPr>
          <p:cNvPr id="75" name="Google Shape;75;p16"/>
          <p:cNvPicPr preferRelativeResize="0"/>
          <p:nvPr/>
        </p:nvPicPr>
        <p:blipFill>
          <a:blip r:embed="rId5">
            <a:alphaModFix/>
          </a:blip>
          <a:stretch>
            <a:fillRect/>
          </a:stretch>
        </p:blipFill>
        <p:spPr>
          <a:xfrm>
            <a:off x="5298250" y="886650"/>
            <a:ext cx="6137776" cy="537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104325" y="90325"/>
            <a:ext cx="8596800" cy="576300"/>
          </a:xfrm>
          <a:prstGeom prst="rect">
            <a:avLst/>
          </a:prstGeom>
          <a:ln>
            <a:noFill/>
          </a:ln>
        </p:spPr>
        <p:txBody>
          <a:bodyPr anchorCtr="0" anchor="t" bIns="45700" lIns="91425" spcFirstLastPara="1" rIns="91425" wrap="square" tIns="45700">
            <a:normAutofit fontScale="90000"/>
          </a:bodyPr>
          <a:lstStyle/>
          <a:p>
            <a:pPr indent="0" lvl="0" marL="0" marR="0" rtl="0" algn="l">
              <a:lnSpc>
                <a:spcPct val="100000"/>
              </a:lnSpc>
              <a:spcBef>
                <a:spcPts val="0"/>
              </a:spcBef>
              <a:spcAft>
                <a:spcPts val="0"/>
              </a:spcAft>
              <a:buClr>
                <a:schemeClr val="accent1"/>
              </a:buClr>
              <a:buSzPct val="25781"/>
              <a:buFont typeface="Trebuchet MS"/>
              <a:buNone/>
            </a:pPr>
            <a:r>
              <a:rPr lang="en-US" sz="3840">
                <a:latin typeface="Times New Roman"/>
                <a:ea typeface="Times New Roman"/>
                <a:cs typeface="Times New Roman"/>
                <a:sym typeface="Times New Roman"/>
              </a:rPr>
              <a:t>Variables</a:t>
            </a:r>
            <a:endParaRPr sz="3840">
              <a:latin typeface="Times New Roman"/>
              <a:ea typeface="Times New Roman"/>
              <a:cs typeface="Times New Roman"/>
              <a:sym typeface="Times New Roman"/>
            </a:endParaRPr>
          </a:p>
        </p:txBody>
      </p:sp>
      <p:pic>
        <p:nvPicPr>
          <p:cNvPr id="81" name="Google Shape;81;p17"/>
          <p:cNvPicPr preferRelativeResize="0"/>
          <p:nvPr/>
        </p:nvPicPr>
        <p:blipFill>
          <a:blip r:embed="rId4">
            <a:alphaModFix/>
          </a:blip>
          <a:stretch>
            <a:fillRect/>
          </a:stretch>
        </p:blipFill>
        <p:spPr>
          <a:xfrm>
            <a:off x="304400" y="666650"/>
            <a:ext cx="5275505" cy="1320900"/>
          </a:xfrm>
          <a:prstGeom prst="rect">
            <a:avLst/>
          </a:prstGeom>
          <a:noFill/>
          <a:ln>
            <a:noFill/>
          </a:ln>
        </p:spPr>
      </p:pic>
      <p:pic>
        <p:nvPicPr>
          <p:cNvPr id="82" name="Google Shape;82;p17"/>
          <p:cNvPicPr preferRelativeResize="0"/>
          <p:nvPr/>
        </p:nvPicPr>
        <p:blipFill>
          <a:blip r:embed="rId5">
            <a:alphaModFix/>
          </a:blip>
          <a:stretch>
            <a:fillRect/>
          </a:stretch>
        </p:blipFill>
        <p:spPr>
          <a:xfrm>
            <a:off x="301375" y="1844800"/>
            <a:ext cx="6270125" cy="4857675"/>
          </a:xfrm>
          <a:prstGeom prst="rect">
            <a:avLst/>
          </a:prstGeom>
          <a:noFill/>
          <a:ln>
            <a:noFill/>
          </a:ln>
        </p:spPr>
      </p:pic>
      <p:cxnSp>
        <p:nvCxnSpPr>
          <p:cNvPr id="83" name="Google Shape;83;p17"/>
          <p:cNvCxnSpPr/>
          <p:nvPr/>
        </p:nvCxnSpPr>
        <p:spPr>
          <a:xfrm flipH="1">
            <a:off x="286400" y="2238250"/>
            <a:ext cx="18000" cy="4458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752034" y="295825"/>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sz="4400">
                <a:solidFill>
                  <a:schemeClr val="lt1"/>
                </a:solidFill>
                <a:latin typeface="Times New Roman"/>
                <a:ea typeface="Times New Roman"/>
                <a:cs typeface="Times New Roman"/>
                <a:sym typeface="Times New Roman"/>
              </a:rPr>
              <a:t>Procedures</a:t>
            </a:r>
            <a:endParaRPr sz="4400">
              <a:solidFill>
                <a:schemeClr val="lt1"/>
              </a:solidFill>
              <a:latin typeface="Times New Roman"/>
              <a:ea typeface="Times New Roman"/>
              <a:cs typeface="Times New Roman"/>
              <a:sym typeface="Times New Roman"/>
            </a:endParaRPr>
          </a:p>
        </p:txBody>
      </p:sp>
      <p:sp>
        <p:nvSpPr>
          <p:cNvPr id="89" name="Google Shape;89;p18"/>
          <p:cNvSpPr txBox="1"/>
          <p:nvPr>
            <p:ph idx="1" type="body"/>
          </p:nvPr>
        </p:nvSpPr>
        <p:spPr>
          <a:xfrm>
            <a:off x="647449" y="1069900"/>
            <a:ext cx="9363300" cy="3880800"/>
          </a:xfrm>
          <a:prstGeom prst="rect">
            <a:avLst/>
          </a:prstGeom>
          <a:noFill/>
          <a:ln>
            <a:noFill/>
          </a:ln>
        </p:spPr>
        <p:txBody>
          <a:bodyPr anchorCtr="0" anchor="t" bIns="45700" lIns="91425" spcFirstLastPara="1" rIns="91425" wrap="square" tIns="45700">
            <a:noAutofit/>
          </a:bodyPr>
          <a:lstStyle/>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Obtain materials</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Fill the beakers with 40 ml of water and 7 ml of each individual beaker’s assigned chemical</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Wrap the peas in paper towels</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Put 2 peas in each plastic bag except for the 4 control peas which are put in a separate bag</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Give each bag a label</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For 4 days check each pea plant at 3:00 pm, 6:00 pm, and 9:00 pm</a:t>
            </a:r>
            <a:endParaRPr b="1" i="1" sz="1750">
              <a:solidFill>
                <a:schemeClr val="lt1"/>
              </a:solidFill>
              <a:latin typeface="Times New Roman"/>
              <a:ea typeface="Times New Roman"/>
              <a:cs typeface="Times New Roman"/>
              <a:sym typeface="Times New Roman"/>
            </a:endParaRPr>
          </a:p>
          <a:p>
            <a:pPr indent="0" lvl="0" marL="6858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Record the germination time of all ten peas</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Represent the data in a double bar graph</a:t>
            </a:r>
            <a:endParaRPr b="1" i="1" sz="1750">
              <a:solidFill>
                <a:schemeClr val="lt1"/>
              </a:solidFill>
              <a:latin typeface="Times New Roman"/>
              <a:ea typeface="Times New Roman"/>
              <a:cs typeface="Times New Roman"/>
              <a:sym typeface="Times New Roman"/>
            </a:endParaRPr>
          </a:p>
          <a:p>
            <a:pPr indent="0" lvl="0" marL="914400" rtl="0" algn="l">
              <a:spcBef>
                <a:spcPts val="0"/>
              </a:spcBef>
              <a:spcAft>
                <a:spcPts val="0"/>
              </a:spcAft>
              <a:buNone/>
            </a:pPr>
            <a:r>
              <a:t/>
            </a:r>
            <a:endParaRPr b="1" i="1" sz="1750">
              <a:solidFill>
                <a:schemeClr val="lt1"/>
              </a:solidFill>
              <a:latin typeface="Times New Roman"/>
              <a:ea typeface="Times New Roman"/>
              <a:cs typeface="Times New Roman"/>
              <a:sym typeface="Times New Roman"/>
            </a:endParaRPr>
          </a:p>
          <a:p>
            <a:pPr indent="-339725" lvl="0" marL="457200" rtl="0" algn="l">
              <a:spcBef>
                <a:spcPts val="0"/>
              </a:spcBef>
              <a:spcAft>
                <a:spcPts val="0"/>
              </a:spcAft>
              <a:buClr>
                <a:schemeClr val="lt1"/>
              </a:buClr>
              <a:buSzPts val="1750"/>
              <a:buFont typeface="Times New Roman"/>
              <a:buAutoNum type="arabicPeriod"/>
            </a:pPr>
            <a:r>
              <a:rPr b="1" i="1" lang="en-US" sz="1750">
                <a:solidFill>
                  <a:schemeClr val="lt1"/>
                </a:solidFill>
                <a:latin typeface="Times New Roman"/>
                <a:ea typeface="Times New Roman"/>
                <a:cs typeface="Times New Roman"/>
                <a:sym typeface="Times New Roman"/>
              </a:rPr>
              <a:t>Take pictures</a:t>
            </a:r>
            <a:endParaRPr b="1" i="1" sz="1750">
              <a:solidFill>
                <a:schemeClr val="lt1"/>
              </a:solidFill>
              <a:latin typeface="Times New Roman"/>
              <a:ea typeface="Times New Roman"/>
              <a:cs typeface="Times New Roman"/>
              <a:sym typeface="Times New Roman"/>
            </a:endParaRPr>
          </a:p>
          <a:p>
            <a:pPr indent="0" lvl="0" marL="342900" rtl="0" algn="l">
              <a:spcBef>
                <a:spcPts val="0"/>
              </a:spcBef>
              <a:spcAft>
                <a:spcPts val="0"/>
              </a:spcAft>
              <a:buNone/>
            </a:pPr>
            <a:r>
              <a:t/>
            </a:r>
            <a:endParaRPr b="1" sz="3300"/>
          </a:p>
        </p:txBody>
      </p:sp>
      <p:pic>
        <p:nvPicPr>
          <p:cNvPr id="90" name="Google Shape;90;p18"/>
          <p:cNvPicPr preferRelativeResize="0"/>
          <p:nvPr/>
        </p:nvPicPr>
        <p:blipFill>
          <a:blip r:embed="rId4">
            <a:alphaModFix/>
          </a:blip>
          <a:stretch>
            <a:fillRect/>
          </a:stretch>
        </p:blipFill>
        <p:spPr>
          <a:xfrm>
            <a:off x="8115875" y="3564725"/>
            <a:ext cx="3008525" cy="276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9" y="21085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sz="4500">
                <a:solidFill>
                  <a:schemeClr val="lt1"/>
                </a:solidFill>
                <a:latin typeface="Times New Roman"/>
                <a:ea typeface="Times New Roman"/>
                <a:cs typeface="Times New Roman"/>
                <a:sym typeface="Times New Roman"/>
              </a:rPr>
              <a:t>Data</a:t>
            </a:r>
            <a:endParaRPr sz="4500">
              <a:solidFill>
                <a:schemeClr val="lt1"/>
              </a:solidFill>
              <a:latin typeface="Times New Roman"/>
              <a:ea typeface="Times New Roman"/>
              <a:cs typeface="Times New Roman"/>
              <a:sym typeface="Times New Roman"/>
            </a:endParaRPr>
          </a:p>
        </p:txBody>
      </p:sp>
      <p:pic>
        <p:nvPicPr>
          <p:cNvPr id="96" name="Google Shape;96;p19"/>
          <p:cNvPicPr preferRelativeResize="0"/>
          <p:nvPr/>
        </p:nvPicPr>
        <p:blipFill>
          <a:blip r:embed="rId4">
            <a:alphaModFix/>
          </a:blip>
          <a:stretch>
            <a:fillRect/>
          </a:stretch>
        </p:blipFill>
        <p:spPr>
          <a:xfrm>
            <a:off x="0" y="1031400"/>
            <a:ext cx="7529650" cy="5917075"/>
          </a:xfrm>
          <a:prstGeom prst="rect">
            <a:avLst/>
          </a:prstGeom>
          <a:noFill/>
          <a:ln>
            <a:noFill/>
          </a:ln>
        </p:spPr>
      </p:pic>
      <p:pic>
        <p:nvPicPr>
          <p:cNvPr id="97" name="Google Shape;97;p19"/>
          <p:cNvPicPr preferRelativeResize="0"/>
          <p:nvPr/>
        </p:nvPicPr>
        <p:blipFill>
          <a:blip r:embed="rId5">
            <a:alphaModFix/>
          </a:blip>
          <a:stretch>
            <a:fillRect/>
          </a:stretch>
        </p:blipFill>
        <p:spPr>
          <a:xfrm rot="-5400000">
            <a:off x="8137712" y="1645362"/>
            <a:ext cx="3360151" cy="4291075"/>
          </a:xfrm>
          <a:prstGeom prst="rect">
            <a:avLst/>
          </a:prstGeom>
          <a:noFill/>
          <a:ln>
            <a:noFill/>
          </a:ln>
        </p:spPr>
      </p:pic>
      <p:sp>
        <p:nvSpPr>
          <p:cNvPr id="98" name="Google Shape;98;p19"/>
          <p:cNvSpPr txBox="1"/>
          <p:nvPr/>
        </p:nvSpPr>
        <p:spPr>
          <a:xfrm>
            <a:off x="90475" y="4578025"/>
            <a:ext cx="1737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Caffeine</a:t>
            </a:r>
            <a:endParaRPr/>
          </a:p>
        </p:txBody>
      </p:sp>
      <p:cxnSp>
        <p:nvCxnSpPr>
          <p:cNvPr id="99" name="Google Shape;99;p19"/>
          <p:cNvCxnSpPr/>
          <p:nvPr/>
        </p:nvCxnSpPr>
        <p:spPr>
          <a:xfrm>
            <a:off x="6405625" y="4668500"/>
            <a:ext cx="343500" cy="54000"/>
          </a:xfrm>
          <a:prstGeom prst="straightConnector1">
            <a:avLst/>
          </a:prstGeom>
          <a:noFill/>
          <a:ln cap="flat" cmpd="sng" w="228600">
            <a:solidFill>
              <a:schemeClr val="lt1"/>
            </a:solidFill>
            <a:prstDash val="solid"/>
            <a:round/>
            <a:headEnd len="med" w="med" type="none"/>
            <a:tailEnd len="med" w="med" type="none"/>
          </a:ln>
        </p:spPr>
      </p:cxnSp>
      <p:sp>
        <p:nvSpPr>
          <p:cNvPr id="100" name="Google Shape;100;p19"/>
          <p:cNvSpPr txBox="1"/>
          <p:nvPr/>
        </p:nvSpPr>
        <p:spPr>
          <a:xfrm>
            <a:off x="6315050" y="4533950"/>
            <a:ext cx="1357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t>1 </a:t>
            </a:r>
            <a:r>
              <a:rPr b="1" lang="en-US" sz="1000"/>
              <a:t> cm</a:t>
            </a:r>
            <a:endParaRPr b="1" sz="1000"/>
          </a:p>
        </p:txBody>
      </p:sp>
      <p:cxnSp>
        <p:nvCxnSpPr>
          <p:cNvPr id="101" name="Google Shape;101;p19"/>
          <p:cNvCxnSpPr/>
          <p:nvPr/>
        </p:nvCxnSpPr>
        <p:spPr>
          <a:xfrm flipH="1" rot="10800000">
            <a:off x="6387525" y="5488875"/>
            <a:ext cx="524700" cy="12000"/>
          </a:xfrm>
          <a:prstGeom prst="straightConnector1">
            <a:avLst/>
          </a:prstGeom>
          <a:noFill/>
          <a:ln cap="flat" cmpd="sng" w="228600">
            <a:solidFill>
              <a:schemeClr val="lt1"/>
            </a:solidFill>
            <a:prstDash val="solid"/>
            <a:round/>
            <a:headEnd len="med" w="med" type="none"/>
            <a:tailEnd len="med" w="med" type="none"/>
          </a:ln>
        </p:spPr>
      </p:cxnSp>
      <p:sp>
        <p:nvSpPr>
          <p:cNvPr id="102" name="Google Shape;102;p19"/>
          <p:cNvSpPr txBox="1"/>
          <p:nvPr/>
        </p:nvSpPr>
        <p:spPr>
          <a:xfrm>
            <a:off x="6315050" y="5317875"/>
            <a:ext cx="135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t>0.5 cm</a:t>
            </a:r>
            <a:endParaRPr b="1" sz="1100"/>
          </a:p>
        </p:txBody>
      </p:sp>
      <p:cxnSp>
        <p:nvCxnSpPr>
          <p:cNvPr id="103" name="Google Shape;103;p19"/>
          <p:cNvCxnSpPr/>
          <p:nvPr/>
        </p:nvCxnSpPr>
        <p:spPr>
          <a:xfrm>
            <a:off x="5092325" y="6702775"/>
            <a:ext cx="571500" cy="64800"/>
          </a:xfrm>
          <a:prstGeom prst="straightConnector1">
            <a:avLst/>
          </a:prstGeom>
          <a:noFill/>
          <a:ln cap="flat" cmpd="sng" w="228600">
            <a:solidFill>
              <a:schemeClr val="lt1"/>
            </a:solidFill>
            <a:prstDash val="solid"/>
            <a:round/>
            <a:headEnd len="med" w="med" type="none"/>
            <a:tailEnd len="med" w="med" type="none"/>
          </a:ln>
        </p:spPr>
      </p:cxnSp>
      <p:sp>
        <p:nvSpPr>
          <p:cNvPr id="104" name="Google Shape;104;p19"/>
          <p:cNvSpPr txBox="1"/>
          <p:nvPr/>
        </p:nvSpPr>
        <p:spPr>
          <a:xfrm>
            <a:off x="5092325" y="6558175"/>
            <a:ext cx="135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t>0.5 cm</a:t>
            </a:r>
            <a:endParaRPr b="1" sz="1100"/>
          </a:p>
        </p:txBody>
      </p:sp>
      <p:cxnSp>
        <p:nvCxnSpPr>
          <p:cNvPr id="105" name="Google Shape;105;p19"/>
          <p:cNvCxnSpPr/>
          <p:nvPr/>
        </p:nvCxnSpPr>
        <p:spPr>
          <a:xfrm>
            <a:off x="5092325" y="5888500"/>
            <a:ext cx="372300" cy="64800"/>
          </a:xfrm>
          <a:prstGeom prst="straightConnector1">
            <a:avLst/>
          </a:prstGeom>
          <a:noFill/>
          <a:ln cap="flat" cmpd="sng" w="228600">
            <a:solidFill>
              <a:schemeClr val="lt1"/>
            </a:solidFill>
            <a:prstDash val="solid"/>
            <a:round/>
            <a:headEnd len="med" w="med" type="none"/>
            <a:tailEnd len="med" w="med" type="none"/>
          </a:ln>
        </p:spPr>
      </p:cxnSp>
      <p:sp>
        <p:nvSpPr>
          <p:cNvPr id="106" name="Google Shape;106;p19"/>
          <p:cNvSpPr txBox="1"/>
          <p:nvPr/>
        </p:nvSpPr>
        <p:spPr>
          <a:xfrm>
            <a:off x="5030325" y="5751550"/>
            <a:ext cx="1357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t>1  cm</a:t>
            </a:r>
            <a:endParaRPr b="1"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2" name="Google Shape;112;p20"/>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13" name="Google Shape;113;p20"/>
          <p:cNvPicPr preferRelativeResize="0"/>
          <p:nvPr/>
        </p:nvPicPr>
        <p:blipFill>
          <a:blip r:embed="rId3">
            <a:alphaModFix/>
          </a:blip>
          <a:stretch>
            <a:fillRect/>
          </a:stretch>
        </p:blipFill>
        <p:spPr>
          <a:xfrm>
            <a:off x="0" y="-209150"/>
            <a:ext cx="9502600" cy="7131050"/>
          </a:xfrm>
          <a:prstGeom prst="rect">
            <a:avLst/>
          </a:prstGeom>
          <a:noFill/>
          <a:ln>
            <a:noFill/>
          </a:ln>
        </p:spPr>
      </p:pic>
      <p:sp>
        <p:nvSpPr>
          <p:cNvPr id="114" name="Google Shape;114;p20"/>
          <p:cNvSpPr txBox="1"/>
          <p:nvPr/>
        </p:nvSpPr>
        <p:spPr>
          <a:xfrm>
            <a:off x="9443100" y="-74725"/>
            <a:ext cx="2748900" cy="7296000"/>
          </a:xfrm>
          <a:prstGeom prst="rect">
            <a:avLst/>
          </a:prstGeom>
          <a:solidFill>
            <a:srgbClr val="FF43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a:t>
            </a:r>
            <a:endParaRPr/>
          </a:p>
        </p:txBody>
      </p:sp>
      <p:sp>
        <p:nvSpPr>
          <p:cNvPr id="115" name="Google Shape;115;p20"/>
          <p:cNvSpPr/>
          <p:nvPr/>
        </p:nvSpPr>
        <p:spPr>
          <a:xfrm>
            <a:off x="2300950" y="2764125"/>
            <a:ext cx="104700" cy="59700"/>
          </a:xfrm>
          <a:prstGeom prst="flowChartConnector">
            <a:avLst/>
          </a:prstGeom>
          <a:solidFill>
            <a:srgbClr val="FF4343"/>
          </a:solidFill>
          <a:ln cap="flat" cmpd="sng" w="9525">
            <a:solidFill>
              <a:srgbClr val="FF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5588025" y="2711775"/>
            <a:ext cx="194100" cy="164400"/>
          </a:xfrm>
          <a:prstGeom prst="ellipse">
            <a:avLst/>
          </a:prstGeom>
          <a:solidFill>
            <a:srgbClr val="FF4343"/>
          </a:solidFill>
          <a:ln cap="flat" cmpd="sng" w="9525">
            <a:solidFill>
              <a:srgbClr val="FF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20"/>
          <p:cNvPicPr preferRelativeResize="0"/>
          <p:nvPr/>
        </p:nvPicPr>
        <p:blipFill>
          <a:blip r:embed="rId4">
            <a:alphaModFix/>
          </a:blip>
          <a:stretch>
            <a:fillRect/>
          </a:stretch>
        </p:blipFill>
        <p:spPr>
          <a:xfrm rot="-5400000">
            <a:off x="9939010" y="780060"/>
            <a:ext cx="1757101" cy="2330424"/>
          </a:xfrm>
          <a:prstGeom prst="rect">
            <a:avLst/>
          </a:prstGeom>
          <a:noFill/>
          <a:ln>
            <a:noFill/>
          </a:ln>
        </p:spPr>
      </p:pic>
      <p:pic>
        <p:nvPicPr>
          <p:cNvPr id="118" name="Google Shape;118;p20"/>
          <p:cNvPicPr preferRelativeResize="0"/>
          <p:nvPr/>
        </p:nvPicPr>
        <p:blipFill>
          <a:blip r:embed="rId5">
            <a:alphaModFix/>
          </a:blip>
          <a:stretch>
            <a:fillRect/>
          </a:stretch>
        </p:blipFill>
        <p:spPr>
          <a:xfrm>
            <a:off x="9738575" y="3928525"/>
            <a:ext cx="1824326" cy="197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F7818">
                <a:alpha val="69803"/>
              </a:srgbClr>
            </a:gs>
            <a:gs pos="100000">
              <a:srgbClr val="737373"/>
            </a:gs>
          </a:gsLst>
          <a:path path="circle">
            <a:fillToRect b="50%" l="50%" r="50%" t="50%"/>
          </a:path>
          <a:tileRect/>
        </a:gradFill>
      </p:bgPr>
    </p:bg>
    <p:spTree>
      <p:nvGrpSpPr>
        <p:cNvPr id="122" name="Shape 122"/>
        <p:cNvGrpSpPr/>
        <p:nvPr/>
      </p:nvGrpSpPr>
      <p:grpSpPr>
        <a:xfrm>
          <a:off x="0" y="0"/>
          <a:ext cx="0" cy="0"/>
          <a:chOff x="0" y="0"/>
          <a:chExt cx="0" cy="0"/>
        </a:xfrm>
      </p:grpSpPr>
      <p:sp>
        <p:nvSpPr>
          <p:cNvPr id="123" name="Google Shape;123;p21"/>
          <p:cNvSpPr txBox="1"/>
          <p:nvPr>
            <p:ph type="title"/>
          </p:nvPr>
        </p:nvSpPr>
        <p:spPr>
          <a:xfrm>
            <a:off x="1140509" y="654425"/>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sz="4500">
                <a:latin typeface="Times New Roman"/>
                <a:ea typeface="Times New Roman"/>
                <a:cs typeface="Times New Roman"/>
                <a:sym typeface="Times New Roman"/>
              </a:rPr>
              <a:t>Analysis</a:t>
            </a:r>
            <a:endParaRPr sz="4500">
              <a:latin typeface="Times New Roman"/>
              <a:ea typeface="Times New Roman"/>
              <a:cs typeface="Times New Roman"/>
              <a:sym typeface="Times New Roman"/>
            </a:endParaRPr>
          </a:p>
        </p:txBody>
      </p:sp>
      <p:sp>
        <p:nvSpPr>
          <p:cNvPr id="124" name="Google Shape;124;p21"/>
          <p:cNvSpPr txBox="1"/>
          <p:nvPr>
            <p:ph idx="1" type="body"/>
          </p:nvPr>
        </p:nvSpPr>
        <p:spPr>
          <a:xfrm>
            <a:off x="677334" y="1562939"/>
            <a:ext cx="8596800" cy="3880800"/>
          </a:xfrm>
          <a:prstGeom prst="rect">
            <a:avLst/>
          </a:prstGeom>
          <a:noFill/>
          <a:ln>
            <a:noFill/>
          </a:ln>
        </p:spPr>
        <p:txBody>
          <a:bodyPr anchorCtr="0" anchor="t" bIns="45700" lIns="91425" spcFirstLastPara="1" rIns="91425" wrap="square" tIns="45700">
            <a:noAutofit/>
          </a:bodyPr>
          <a:lstStyle/>
          <a:p>
            <a:pPr indent="-373380" lvl="0" marL="457200" rtl="0" algn="l">
              <a:lnSpc>
                <a:spcPct val="95000"/>
              </a:lnSpc>
              <a:spcBef>
                <a:spcPts val="0"/>
              </a:spcBef>
              <a:spcAft>
                <a:spcPts val="0"/>
              </a:spcAft>
              <a:buClr>
                <a:schemeClr val="dk1"/>
              </a:buClr>
              <a:buSzPts val="2280"/>
              <a:buFont typeface="Times New Roman"/>
              <a:buChar char="●"/>
            </a:pPr>
            <a:r>
              <a:rPr lang="en-US" sz="2280">
                <a:solidFill>
                  <a:schemeClr val="dk1"/>
                </a:solidFill>
                <a:latin typeface="Times New Roman"/>
                <a:ea typeface="Times New Roman"/>
                <a:cs typeface="Times New Roman"/>
                <a:sym typeface="Times New Roman"/>
              </a:rPr>
              <a:t>This data suggests that processed sugar, potassium chloride, and caffeine are poisonous to plants.</a:t>
            </a:r>
            <a:endParaRPr sz="2280">
              <a:solidFill>
                <a:schemeClr val="dk1"/>
              </a:solidFill>
              <a:latin typeface="Times New Roman"/>
              <a:ea typeface="Times New Roman"/>
              <a:cs typeface="Times New Roman"/>
              <a:sym typeface="Times New Roman"/>
            </a:endParaRPr>
          </a:p>
          <a:p>
            <a:pPr indent="0" lvl="0" marL="342900" rtl="0" algn="l">
              <a:lnSpc>
                <a:spcPct val="95000"/>
              </a:lnSpc>
              <a:spcBef>
                <a:spcPts val="0"/>
              </a:spcBef>
              <a:spcAft>
                <a:spcPts val="0"/>
              </a:spcAft>
              <a:buSzPts val="605"/>
              <a:buNone/>
            </a:pPr>
            <a:r>
              <a:t/>
            </a:r>
            <a:endParaRPr sz="2280">
              <a:solidFill>
                <a:schemeClr val="dk1"/>
              </a:solidFill>
              <a:latin typeface="Times New Roman"/>
              <a:ea typeface="Times New Roman"/>
              <a:cs typeface="Times New Roman"/>
              <a:sym typeface="Times New Roman"/>
            </a:endParaRPr>
          </a:p>
          <a:p>
            <a:pPr indent="-373380" lvl="0" marL="457200" rtl="0" algn="l">
              <a:lnSpc>
                <a:spcPct val="95000"/>
              </a:lnSpc>
              <a:spcBef>
                <a:spcPts val="0"/>
              </a:spcBef>
              <a:spcAft>
                <a:spcPts val="0"/>
              </a:spcAft>
              <a:buClr>
                <a:schemeClr val="dk1"/>
              </a:buClr>
              <a:buSzPts val="2280"/>
              <a:buFont typeface="Times New Roman"/>
              <a:buChar char="●"/>
            </a:pPr>
            <a:r>
              <a:rPr lang="en-US" sz="2280">
                <a:solidFill>
                  <a:schemeClr val="dk1"/>
                </a:solidFill>
                <a:latin typeface="Times New Roman"/>
                <a:ea typeface="Times New Roman"/>
                <a:cs typeface="Times New Roman"/>
                <a:sym typeface="Times New Roman"/>
              </a:rPr>
              <a:t>This is most likely because all of the chemicals are associated with plants, but are not necessarily healthy for plants.</a:t>
            </a:r>
            <a:endParaRPr sz="2280">
              <a:solidFill>
                <a:schemeClr val="dk1"/>
              </a:solidFill>
              <a:latin typeface="Times New Roman"/>
              <a:ea typeface="Times New Roman"/>
              <a:cs typeface="Times New Roman"/>
              <a:sym typeface="Times New Roman"/>
            </a:endParaRPr>
          </a:p>
          <a:p>
            <a:pPr indent="0" lvl="0" marL="342900" rtl="0" algn="l">
              <a:lnSpc>
                <a:spcPct val="95000"/>
              </a:lnSpc>
              <a:spcBef>
                <a:spcPts val="0"/>
              </a:spcBef>
              <a:spcAft>
                <a:spcPts val="0"/>
              </a:spcAft>
              <a:buSzPts val="605"/>
              <a:buNone/>
            </a:pPr>
            <a:r>
              <a:t/>
            </a:r>
            <a:endParaRPr sz="2280">
              <a:solidFill>
                <a:schemeClr val="dk1"/>
              </a:solidFill>
              <a:latin typeface="Times New Roman"/>
              <a:ea typeface="Times New Roman"/>
              <a:cs typeface="Times New Roman"/>
              <a:sym typeface="Times New Roman"/>
            </a:endParaRPr>
          </a:p>
          <a:p>
            <a:pPr indent="-373380" lvl="0" marL="457200" rtl="0" algn="l">
              <a:lnSpc>
                <a:spcPct val="95000"/>
              </a:lnSpc>
              <a:spcBef>
                <a:spcPts val="0"/>
              </a:spcBef>
              <a:spcAft>
                <a:spcPts val="0"/>
              </a:spcAft>
              <a:buClr>
                <a:schemeClr val="dk1"/>
              </a:buClr>
              <a:buSzPts val="2280"/>
              <a:buFont typeface="Times New Roman"/>
              <a:buChar char="●"/>
            </a:pPr>
            <a:r>
              <a:rPr lang="en-US" sz="2280">
                <a:solidFill>
                  <a:schemeClr val="dk1"/>
                </a:solidFill>
                <a:latin typeface="Times New Roman"/>
                <a:ea typeface="Times New Roman"/>
                <a:cs typeface="Times New Roman"/>
                <a:sym typeface="Times New Roman"/>
              </a:rPr>
              <a:t>My data shows that the peas which are given water will grow faster than peas with sugar, caffeine, or potassium chloride.</a:t>
            </a:r>
            <a:endParaRPr sz="2280">
              <a:solidFill>
                <a:schemeClr val="dk1"/>
              </a:solidFill>
              <a:latin typeface="Times New Roman"/>
              <a:ea typeface="Times New Roman"/>
              <a:cs typeface="Times New Roman"/>
              <a:sym typeface="Times New Roman"/>
            </a:endParaRPr>
          </a:p>
          <a:p>
            <a:pPr indent="0" lvl="0" marL="457200" rtl="0" algn="l">
              <a:lnSpc>
                <a:spcPct val="95000"/>
              </a:lnSpc>
              <a:spcBef>
                <a:spcPts val="0"/>
              </a:spcBef>
              <a:spcAft>
                <a:spcPts val="0"/>
              </a:spcAft>
              <a:buSzPts val="605"/>
              <a:buNone/>
            </a:pPr>
            <a:r>
              <a:t/>
            </a:r>
            <a:endParaRPr sz="2280">
              <a:solidFill>
                <a:schemeClr val="dk1"/>
              </a:solidFill>
              <a:latin typeface="Times New Roman"/>
              <a:ea typeface="Times New Roman"/>
              <a:cs typeface="Times New Roman"/>
              <a:sym typeface="Times New Roman"/>
            </a:endParaRPr>
          </a:p>
          <a:p>
            <a:pPr indent="-373380" lvl="0" marL="457200" rtl="0" algn="l">
              <a:lnSpc>
                <a:spcPct val="95000"/>
              </a:lnSpc>
              <a:spcBef>
                <a:spcPts val="1200"/>
              </a:spcBef>
              <a:spcAft>
                <a:spcPts val="0"/>
              </a:spcAft>
              <a:buClr>
                <a:schemeClr val="dk1"/>
              </a:buClr>
              <a:buSzPts val="2280"/>
              <a:buFont typeface="Times New Roman"/>
              <a:buChar char="●"/>
            </a:pPr>
            <a:r>
              <a:rPr lang="en-US" sz="2280">
                <a:solidFill>
                  <a:schemeClr val="dk1"/>
                </a:solidFill>
                <a:latin typeface="Times New Roman"/>
                <a:ea typeface="Times New Roman"/>
                <a:cs typeface="Times New Roman"/>
                <a:sym typeface="Times New Roman"/>
              </a:rPr>
              <a:t>The data shows that these chemicals stunt growth and poison peas, shriveling them, muting their natural color tone, and severely slowing their growth rate, causing them to only grow sprouts that are about a half to </a:t>
            </a:r>
            <a:r>
              <a:rPr lang="en-US" sz="2280">
                <a:solidFill>
                  <a:schemeClr val="dk1"/>
                </a:solidFill>
                <a:latin typeface="Times New Roman"/>
                <a:ea typeface="Times New Roman"/>
                <a:cs typeface="Times New Roman"/>
                <a:sym typeface="Times New Roman"/>
              </a:rPr>
              <a:t>one </a:t>
            </a:r>
            <a:r>
              <a:rPr lang="en-US" sz="2280">
                <a:solidFill>
                  <a:schemeClr val="dk1"/>
                </a:solidFill>
                <a:latin typeface="Times New Roman"/>
                <a:ea typeface="Times New Roman"/>
                <a:cs typeface="Times New Roman"/>
                <a:sym typeface="Times New Roman"/>
              </a:rPr>
              <a:t>centimeter.</a:t>
            </a:r>
            <a:endParaRPr sz="228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662409" y="321575"/>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solidFill>
                  <a:schemeClr val="lt1"/>
                </a:solidFill>
                <a:latin typeface="Times New Roman"/>
                <a:ea typeface="Times New Roman"/>
                <a:cs typeface="Times New Roman"/>
                <a:sym typeface="Times New Roman"/>
              </a:rPr>
              <a:t>Summary</a:t>
            </a:r>
            <a:endParaRPr b="1">
              <a:solidFill>
                <a:schemeClr val="lt1"/>
              </a:solidFill>
              <a:latin typeface="Times New Roman"/>
              <a:ea typeface="Times New Roman"/>
              <a:cs typeface="Times New Roman"/>
              <a:sym typeface="Times New Roman"/>
            </a:endParaRPr>
          </a:p>
        </p:txBody>
      </p:sp>
      <p:sp>
        <p:nvSpPr>
          <p:cNvPr id="130" name="Google Shape;130;p22"/>
          <p:cNvSpPr txBox="1"/>
          <p:nvPr/>
        </p:nvSpPr>
        <p:spPr>
          <a:xfrm>
            <a:off x="0" y="1051025"/>
            <a:ext cx="12192000" cy="2677500"/>
          </a:xfrm>
          <a:prstGeom prst="rect">
            <a:avLst/>
          </a:prstGeom>
          <a:solidFill>
            <a:srgbClr val="C0FFA6"/>
          </a:solid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1200"/>
              </a:spcAft>
              <a:buNone/>
            </a:pPr>
            <a:r>
              <a:rPr b="1" lang="en-US" sz="2050">
                <a:solidFill>
                  <a:schemeClr val="dk1"/>
                </a:solidFill>
                <a:latin typeface="Times New Roman"/>
                <a:ea typeface="Times New Roman"/>
                <a:cs typeface="Times New Roman"/>
                <a:sym typeface="Times New Roman"/>
              </a:rPr>
              <a:t>My hypothesis was that if tested, the peas with chemicals would grow faster than the other peas. My hypothesis was incorrect. It instead turned out that the chemicals I had chosen poisoned the peas, but were so diluted that they did not kill them. The peas had their growth stunted and so grew only </a:t>
            </a:r>
            <a:r>
              <a:rPr b="1" lang="en-US" sz="2050">
                <a:solidFill>
                  <a:schemeClr val="dk1"/>
                </a:solidFill>
                <a:latin typeface="Times New Roman"/>
                <a:ea typeface="Times New Roman"/>
                <a:cs typeface="Times New Roman"/>
                <a:sym typeface="Times New Roman"/>
              </a:rPr>
              <a:t>half to one centimeter</a:t>
            </a:r>
            <a:r>
              <a:rPr b="1" lang="en-US" sz="2050">
                <a:solidFill>
                  <a:schemeClr val="dk1"/>
                </a:solidFill>
                <a:latin typeface="Times New Roman"/>
                <a:ea typeface="Times New Roman"/>
                <a:cs typeface="Times New Roman"/>
                <a:sym typeface="Times New Roman"/>
              </a:rPr>
              <a:t> as opposed to the normal peas which grew up to four point five centimeters. I believe that the reason for this was that the chemicals I had chosen were not natural, but instead associated with nature. Processed sugar is not good for plants, caffeine comes from coffee beans but I was growing peas, and potassium chloride may come from plants, but is not necessarily good for them.</a:t>
            </a:r>
            <a:endParaRPr sz="2400">
              <a:solidFill>
                <a:schemeClr val="dk1"/>
              </a:solidFill>
              <a:latin typeface="Times New Roman"/>
              <a:ea typeface="Times New Roman"/>
              <a:cs typeface="Times New Roman"/>
              <a:sym typeface="Times New Roman"/>
            </a:endParaRPr>
          </a:p>
        </p:txBody>
      </p:sp>
      <p:pic>
        <p:nvPicPr>
          <p:cNvPr id="131" name="Google Shape;131;p22"/>
          <p:cNvPicPr preferRelativeResize="0"/>
          <p:nvPr/>
        </p:nvPicPr>
        <p:blipFill>
          <a:blip r:embed="rId4">
            <a:alphaModFix/>
          </a:blip>
          <a:stretch>
            <a:fillRect/>
          </a:stretch>
        </p:blipFill>
        <p:spPr>
          <a:xfrm rot="10800000">
            <a:off x="2910913" y="3938425"/>
            <a:ext cx="6370174" cy="2293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