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218"/>
  </p:normalViewPr>
  <p:slideViewPr>
    <p:cSldViewPr snapToGrid="0" snapToObjects="1">
      <p:cViewPr varScale="1">
        <p:scale>
          <a:sx n="125" d="100"/>
          <a:sy n="125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ustinwang\Documents\Peddie\&#22855;&#24605;2021summer\&#39033;&#30446;\&#35770;&#25991;\stability%20&amp;%20fov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justinwang\Documents\Peddie\&#22855;&#24605;2021summer\&#39033;&#30446;\&#35770;&#25991;\stability%20&amp;%20fov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Unstable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130</c:v>
                </c:pt>
                <c:pt idx="1">
                  <c:v>78.2</c:v>
                </c:pt>
                <c:pt idx="2">
                  <c:v>117.5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6-4142-94CB-1B50D0352B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333.7</c:v>
                </c:pt>
                <c:pt idx="1">
                  <c:v>270.10000000000002</c:v>
                </c:pt>
                <c:pt idx="2">
                  <c:v>371.1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6-4142-94CB-1B50D0352B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Ours</c:v>
                </c:pt>
              </c:strCache>
            </c:strRef>
          </c:tx>
          <c:spPr>
            <a:pattFill prst="dkDnDiag">
              <a:fgClr>
                <a:srgbClr val="00B050"/>
              </a:fgClr>
              <a:bgClr>
                <a:schemeClr val="bg1"/>
              </a:bgClr>
            </a:pattFill>
            <a:ln w="0"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342.6</c:v>
                </c:pt>
                <c:pt idx="1">
                  <c:v>214.6</c:v>
                </c:pt>
                <c:pt idx="2">
                  <c:v>330.4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D6-4142-94CB-1B50D0352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68261951"/>
        <c:axId val="1168143263"/>
      </c:barChart>
      <c:catAx>
        <c:axId val="11682619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8143263"/>
        <c:crosses val="autoZero"/>
        <c:auto val="1"/>
        <c:lblAlgn val="ctr"/>
        <c:lblOffset val="100"/>
        <c:noMultiLvlLbl val="0"/>
      </c:catAx>
      <c:valAx>
        <c:axId val="116814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N"/>
          </a:p>
        </c:txPr>
        <c:crossAx val="1168261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FOV &amp; Sharpness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Unstable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Sheet1!$B$17:$D$17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Sheet1!$B$18:$D$18</c:f>
              <c:numCache>
                <c:formatCode>General</c:formatCode>
                <c:ptCount val="3"/>
                <c:pt idx="0">
                  <c:v>922</c:v>
                </c:pt>
                <c:pt idx="1">
                  <c:v>922</c:v>
                </c:pt>
                <c:pt idx="2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F-8546-ABAF-9E19D08E0625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Sheet1!$B$17:$D$17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Sheet1!$B$19:$D$19</c:f>
              <c:numCache>
                <c:formatCode>General</c:formatCode>
                <c:ptCount val="3"/>
                <c:pt idx="0">
                  <c:v>346</c:v>
                </c:pt>
                <c:pt idx="1">
                  <c:v>346</c:v>
                </c:pt>
                <c:pt idx="2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7F-8546-ABAF-9E19D08E0625}"/>
            </c:ext>
          </c:extLst>
        </c:ser>
        <c:ser>
          <c:idx val="2"/>
          <c:order val="2"/>
          <c:tx>
            <c:strRef>
              <c:f>Sheet1!$A$20</c:f>
              <c:strCache>
                <c:ptCount val="1"/>
                <c:pt idx="0">
                  <c:v>Ours</c:v>
                </c:pt>
              </c:strCache>
            </c:strRef>
          </c:tx>
          <c:spPr>
            <a:pattFill prst="dkDnDiag">
              <a:fgClr>
                <a:srgbClr val="00B050"/>
              </a:fgClr>
              <a:bgClr>
                <a:schemeClr val="bg1"/>
              </a:bgClr>
            </a:pattFill>
            <a:ln w="3175">
              <a:noFill/>
            </a:ln>
            <a:effectLst/>
          </c:spPr>
          <c:invertIfNegative val="0"/>
          <c:cat>
            <c:strRef>
              <c:f>Sheet1!$B$17:$D$17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Sheet1!$B$20:$D$20</c:f>
              <c:numCache>
                <c:formatCode>General</c:formatCode>
                <c:ptCount val="3"/>
                <c:pt idx="0">
                  <c:v>77</c:v>
                </c:pt>
                <c:pt idx="1">
                  <c:v>76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7F-8546-ABAF-9E19D08E0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03521151"/>
        <c:axId val="1512029103"/>
      </c:barChart>
      <c:catAx>
        <c:axId val="14035211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2029103"/>
        <c:crosses val="autoZero"/>
        <c:auto val="1"/>
        <c:lblAlgn val="ctr"/>
        <c:lblOffset val="100"/>
        <c:noMultiLvlLbl val="0"/>
      </c:catAx>
      <c:valAx>
        <c:axId val="1512029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N"/>
          </a:p>
        </c:txPr>
        <c:crossAx val="1403521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0C7B0-C0BE-FE48-BEF5-4008B2B7F5B9}" type="doc">
      <dgm:prSet loTypeId="urn:microsoft.com/office/officeart/2005/8/layout/chevron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8A4A718-F34D-4449-91C1-EED86E51350D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F7A41A77-13BC-FF41-8312-2749EEE2F666}" type="parTrans" cxnId="{D93D5F18-0CAD-804C-BF3E-D376316BD959}">
      <dgm:prSet/>
      <dgm:spPr/>
      <dgm:t>
        <a:bodyPr/>
        <a:lstStyle/>
        <a:p>
          <a:endParaRPr lang="en-US"/>
        </a:p>
      </dgm:t>
    </dgm:pt>
    <dgm:pt modelId="{612FAAAE-C81D-6949-8318-3894511325E4}" type="sibTrans" cxnId="{D93D5F18-0CAD-804C-BF3E-D376316BD959}">
      <dgm:prSet/>
      <dgm:spPr/>
      <dgm:t>
        <a:bodyPr/>
        <a:lstStyle/>
        <a:p>
          <a:endParaRPr lang="en-US"/>
        </a:p>
      </dgm:t>
    </dgm:pt>
    <dgm:pt modelId="{90D44C1C-2411-BD48-97F1-956D7476BC00}">
      <dgm:prSet phldrT="[Text]"/>
      <dgm:spPr/>
      <dgm:t>
        <a:bodyPr/>
        <a:lstStyle/>
        <a:p>
          <a:r>
            <a:rPr lang="en-US"/>
            <a:t>image</a:t>
          </a:r>
        </a:p>
      </dgm:t>
    </dgm:pt>
    <dgm:pt modelId="{14D1595D-CF28-A047-8C9A-CD9A9C877F0D}" type="parTrans" cxnId="{99F73962-30BB-B848-BFF9-52E25470850F}">
      <dgm:prSet/>
      <dgm:spPr/>
      <dgm:t>
        <a:bodyPr/>
        <a:lstStyle/>
        <a:p>
          <a:endParaRPr lang="en-US"/>
        </a:p>
      </dgm:t>
    </dgm:pt>
    <dgm:pt modelId="{330397BA-EFCE-E44B-9FA9-685ABACFEEDC}" type="sibTrans" cxnId="{99F73962-30BB-B848-BFF9-52E25470850F}">
      <dgm:prSet/>
      <dgm:spPr/>
      <dgm:t>
        <a:bodyPr/>
        <a:lstStyle/>
        <a:p>
          <a:endParaRPr lang="en-US"/>
        </a:p>
      </dgm:t>
    </dgm:pt>
    <dgm:pt modelId="{089921D1-4C91-AC46-9998-7715EF797A95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1BE43FAA-60A5-DA4B-9270-C56940B0DF6F}" type="parTrans" cxnId="{E2D98C1C-D315-5447-800E-8C8110FD864D}">
      <dgm:prSet/>
      <dgm:spPr/>
      <dgm:t>
        <a:bodyPr/>
        <a:lstStyle/>
        <a:p>
          <a:endParaRPr lang="en-US"/>
        </a:p>
      </dgm:t>
    </dgm:pt>
    <dgm:pt modelId="{879C65BA-C9AD-DE46-B0DA-567EB9D05DC6}" type="sibTrans" cxnId="{E2D98C1C-D315-5447-800E-8C8110FD864D}">
      <dgm:prSet/>
      <dgm:spPr/>
      <dgm:t>
        <a:bodyPr/>
        <a:lstStyle/>
        <a:p>
          <a:endParaRPr lang="en-US"/>
        </a:p>
      </dgm:t>
    </dgm:pt>
    <dgm:pt modelId="{9FABB2D6-33A7-C049-B58C-086BFEBE4013}">
      <dgm:prSet phldrT="[Text]"/>
      <dgm:spPr/>
      <dgm:t>
        <a:bodyPr/>
        <a:lstStyle/>
        <a:p>
          <a:r>
            <a:rPr lang="en-US"/>
            <a:t>convolutional layers</a:t>
          </a:r>
        </a:p>
      </dgm:t>
    </dgm:pt>
    <dgm:pt modelId="{0136E934-04F4-4944-8940-E7E3BCE6F13E}" type="parTrans" cxnId="{B735DAEE-FDEE-9245-85C1-19BCA71E5FD7}">
      <dgm:prSet/>
      <dgm:spPr/>
      <dgm:t>
        <a:bodyPr/>
        <a:lstStyle/>
        <a:p>
          <a:endParaRPr lang="en-US"/>
        </a:p>
      </dgm:t>
    </dgm:pt>
    <dgm:pt modelId="{4C9C1542-DAAB-7943-9765-3CA44B9F9A85}" type="sibTrans" cxnId="{B735DAEE-FDEE-9245-85C1-19BCA71E5FD7}">
      <dgm:prSet/>
      <dgm:spPr/>
      <dgm:t>
        <a:bodyPr/>
        <a:lstStyle/>
        <a:p>
          <a:endParaRPr lang="en-US"/>
        </a:p>
      </dgm:t>
    </dgm:pt>
    <dgm:pt modelId="{14029434-424E-1146-A12E-CB4A6BBA7A0F}">
      <dgm:prSet phldrT="[Text]"/>
      <dgm:spPr/>
      <dgm:t>
        <a:bodyPr/>
        <a:lstStyle/>
        <a:p>
          <a:r>
            <a:rPr lang="en-US"/>
            <a:t>pooling layers</a:t>
          </a:r>
        </a:p>
      </dgm:t>
    </dgm:pt>
    <dgm:pt modelId="{FC15D864-9F48-A34D-9317-82F15BBC144F}" type="parTrans" cxnId="{AB5035E2-799B-AE4F-A6BC-BDCB5B5B626F}">
      <dgm:prSet/>
      <dgm:spPr/>
      <dgm:t>
        <a:bodyPr/>
        <a:lstStyle/>
        <a:p>
          <a:endParaRPr lang="en-US"/>
        </a:p>
      </dgm:t>
    </dgm:pt>
    <dgm:pt modelId="{2E32E669-CBC6-3A45-9BCF-EABBE82E112D}" type="sibTrans" cxnId="{AB5035E2-799B-AE4F-A6BC-BDCB5B5B626F}">
      <dgm:prSet/>
      <dgm:spPr/>
      <dgm:t>
        <a:bodyPr/>
        <a:lstStyle/>
        <a:p>
          <a:endParaRPr lang="en-US"/>
        </a:p>
      </dgm:t>
    </dgm:pt>
    <dgm:pt modelId="{C89A96B3-7190-4247-8CD0-56356196D733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9765E494-D509-E940-AC58-C1F42744F0E2}" type="parTrans" cxnId="{95ADE9BF-B338-304E-8A2B-2452967B48F4}">
      <dgm:prSet/>
      <dgm:spPr/>
      <dgm:t>
        <a:bodyPr/>
        <a:lstStyle/>
        <a:p>
          <a:endParaRPr lang="en-US"/>
        </a:p>
      </dgm:t>
    </dgm:pt>
    <dgm:pt modelId="{1589D704-8B23-6E42-8CCE-739A007A6643}" type="sibTrans" cxnId="{95ADE9BF-B338-304E-8A2B-2452967B48F4}">
      <dgm:prSet/>
      <dgm:spPr/>
      <dgm:t>
        <a:bodyPr/>
        <a:lstStyle/>
        <a:p>
          <a:endParaRPr lang="en-US"/>
        </a:p>
      </dgm:t>
    </dgm:pt>
    <dgm:pt modelId="{B516475A-35DD-204B-A82D-3142F9F9EBE6}">
      <dgm:prSet phldrT="[Text]"/>
      <dgm:spPr/>
      <dgm:t>
        <a:bodyPr/>
        <a:lstStyle/>
        <a:p>
          <a:r>
            <a:rPr lang="en-US"/>
            <a:t>fully connected layers</a:t>
          </a:r>
        </a:p>
      </dgm:t>
    </dgm:pt>
    <dgm:pt modelId="{FC44281C-E32A-5644-8EF2-3EDE56DB0CEB}" type="parTrans" cxnId="{B2CC0BF7-3597-9B41-BE42-2A991BF9A9B6}">
      <dgm:prSet/>
      <dgm:spPr/>
      <dgm:t>
        <a:bodyPr/>
        <a:lstStyle/>
        <a:p>
          <a:endParaRPr lang="en-US"/>
        </a:p>
      </dgm:t>
    </dgm:pt>
    <dgm:pt modelId="{B11ED551-0F9D-EE40-8534-6A42C22D3DF0}" type="sibTrans" cxnId="{B2CC0BF7-3597-9B41-BE42-2A991BF9A9B6}">
      <dgm:prSet/>
      <dgm:spPr/>
      <dgm:t>
        <a:bodyPr/>
        <a:lstStyle/>
        <a:p>
          <a:endParaRPr lang="en-US"/>
        </a:p>
      </dgm:t>
    </dgm:pt>
    <dgm:pt modelId="{96A31F0E-06A6-D04C-8F3A-ED4F356E0819}">
      <dgm:prSet/>
      <dgm:spPr/>
      <dgm:t>
        <a:bodyPr/>
        <a:lstStyle/>
        <a:p>
          <a:r>
            <a:rPr lang="en-US"/>
            <a:t>4</a:t>
          </a:r>
        </a:p>
      </dgm:t>
    </dgm:pt>
    <dgm:pt modelId="{03ED64AA-F0EE-5E45-A303-A25DB42D528A}" type="parTrans" cxnId="{665E2C7D-7C27-204B-B988-C98E1D3ADD6F}">
      <dgm:prSet/>
      <dgm:spPr/>
      <dgm:t>
        <a:bodyPr/>
        <a:lstStyle/>
        <a:p>
          <a:endParaRPr lang="en-US"/>
        </a:p>
      </dgm:t>
    </dgm:pt>
    <dgm:pt modelId="{60815B54-B689-7D4D-BA7B-08792ADFA19F}" type="sibTrans" cxnId="{665E2C7D-7C27-204B-B988-C98E1D3ADD6F}">
      <dgm:prSet/>
      <dgm:spPr/>
      <dgm:t>
        <a:bodyPr/>
        <a:lstStyle/>
        <a:p>
          <a:endParaRPr lang="en-US"/>
        </a:p>
      </dgm:t>
    </dgm:pt>
    <dgm:pt modelId="{539E6551-59F2-A040-988A-C270FBA6D2A6}">
      <dgm:prSet/>
      <dgm:spPr/>
      <dgm:t>
        <a:bodyPr/>
        <a:lstStyle/>
        <a:p>
          <a:r>
            <a:rPr lang="en-US"/>
            <a:t>output</a:t>
          </a:r>
        </a:p>
      </dgm:t>
    </dgm:pt>
    <dgm:pt modelId="{C28EFCE7-A530-D740-8EE7-043B3AA60416}" type="parTrans" cxnId="{8D1F75AA-6D02-8547-92D2-BB61D813AFC2}">
      <dgm:prSet/>
      <dgm:spPr/>
      <dgm:t>
        <a:bodyPr/>
        <a:lstStyle/>
        <a:p>
          <a:endParaRPr lang="en-US"/>
        </a:p>
      </dgm:t>
    </dgm:pt>
    <dgm:pt modelId="{E57C718F-9564-7E43-BC2F-0A9FC064C440}" type="sibTrans" cxnId="{8D1F75AA-6D02-8547-92D2-BB61D813AFC2}">
      <dgm:prSet/>
      <dgm:spPr/>
      <dgm:t>
        <a:bodyPr/>
        <a:lstStyle/>
        <a:p>
          <a:endParaRPr lang="en-US"/>
        </a:p>
      </dgm:t>
    </dgm:pt>
    <dgm:pt modelId="{005C80CC-AD60-AD4D-9541-EBE3532CA5B6}" type="pres">
      <dgm:prSet presAssocID="{CF30C7B0-C0BE-FE48-BEF5-4008B2B7F5B9}" presName="linearFlow" presStyleCnt="0">
        <dgm:presLayoutVars>
          <dgm:dir/>
          <dgm:animLvl val="lvl"/>
          <dgm:resizeHandles val="exact"/>
        </dgm:presLayoutVars>
      </dgm:prSet>
      <dgm:spPr/>
    </dgm:pt>
    <dgm:pt modelId="{86CBA173-30C8-1545-BAF6-776381F1327D}" type="pres">
      <dgm:prSet presAssocID="{68A4A718-F34D-4449-91C1-EED86E51350D}" presName="composite" presStyleCnt="0"/>
      <dgm:spPr/>
    </dgm:pt>
    <dgm:pt modelId="{42B2D577-D194-404D-9266-3F00059DA323}" type="pres">
      <dgm:prSet presAssocID="{68A4A718-F34D-4449-91C1-EED86E51350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477B855-6B41-4C4D-907D-74827D10BC76}" type="pres">
      <dgm:prSet presAssocID="{68A4A718-F34D-4449-91C1-EED86E51350D}" presName="descendantText" presStyleLbl="alignAcc1" presStyleIdx="0" presStyleCnt="4">
        <dgm:presLayoutVars>
          <dgm:bulletEnabled val="1"/>
        </dgm:presLayoutVars>
      </dgm:prSet>
      <dgm:spPr/>
    </dgm:pt>
    <dgm:pt modelId="{67D8C1C6-D557-A54B-BCF5-9E8F2DE8A2B6}" type="pres">
      <dgm:prSet presAssocID="{612FAAAE-C81D-6949-8318-3894511325E4}" presName="sp" presStyleCnt="0"/>
      <dgm:spPr/>
    </dgm:pt>
    <dgm:pt modelId="{AA5DDAAF-A828-D54C-9130-E2790222CD81}" type="pres">
      <dgm:prSet presAssocID="{089921D1-4C91-AC46-9998-7715EF797A95}" presName="composite" presStyleCnt="0"/>
      <dgm:spPr/>
    </dgm:pt>
    <dgm:pt modelId="{72056467-DE0B-404A-8852-537CD07E0E95}" type="pres">
      <dgm:prSet presAssocID="{089921D1-4C91-AC46-9998-7715EF797A9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EF73D10-29FC-4645-877D-BE245E835725}" type="pres">
      <dgm:prSet presAssocID="{089921D1-4C91-AC46-9998-7715EF797A95}" presName="descendantText" presStyleLbl="alignAcc1" presStyleIdx="1" presStyleCnt="4">
        <dgm:presLayoutVars>
          <dgm:bulletEnabled val="1"/>
        </dgm:presLayoutVars>
      </dgm:prSet>
      <dgm:spPr/>
    </dgm:pt>
    <dgm:pt modelId="{0121CAF2-FD0A-0F42-9844-259A600A96F3}" type="pres">
      <dgm:prSet presAssocID="{879C65BA-C9AD-DE46-B0DA-567EB9D05DC6}" presName="sp" presStyleCnt="0"/>
      <dgm:spPr/>
    </dgm:pt>
    <dgm:pt modelId="{9561C9EA-D419-B04F-9723-D98B8711B2CF}" type="pres">
      <dgm:prSet presAssocID="{C89A96B3-7190-4247-8CD0-56356196D733}" presName="composite" presStyleCnt="0"/>
      <dgm:spPr/>
    </dgm:pt>
    <dgm:pt modelId="{154B70E9-3CE7-064C-B45D-C171FC04E9F3}" type="pres">
      <dgm:prSet presAssocID="{C89A96B3-7190-4247-8CD0-56356196D73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E4591DB-1506-0C43-90AE-5A2943BDFD1E}" type="pres">
      <dgm:prSet presAssocID="{C89A96B3-7190-4247-8CD0-56356196D733}" presName="descendantText" presStyleLbl="alignAcc1" presStyleIdx="2" presStyleCnt="4">
        <dgm:presLayoutVars>
          <dgm:bulletEnabled val="1"/>
        </dgm:presLayoutVars>
      </dgm:prSet>
      <dgm:spPr/>
    </dgm:pt>
    <dgm:pt modelId="{B2481760-5E30-D44C-93EE-69EFE31E40A6}" type="pres">
      <dgm:prSet presAssocID="{1589D704-8B23-6E42-8CCE-739A007A6643}" presName="sp" presStyleCnt="0"/>
      <dgm:spPr/>
    </dgm:pt>
    <dgm:pt modelId="{B72473B7-1824-E04F-B098-31A6F99B4544}" type="pres">
      <dgm:prSet presAssocID="{96A31F0E-06A6-D04C-8F3A-ED4F356E0819}" presName="composite" presStyleCnt="0"/>
      <dgm:spPr/>
    </dgm:pt>
    <dgm:pt modelId="{625EA5C6-2273-E14B-AAC4-9F1A15E8DB75}" type="pres">
      <dgm:prSet presAssocID="{96A31F0E-06A6-D04C-8F3A-ED4F356E081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859E332-EDD1-364A-869A-D03B3521AB5C}" type="pres">
      <dgm:prSet presAssocID="{96A31F0E-06A6-D04C-8F3A-ED4F356E081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D81FC08-EB18-524C-814A-A1E3F9B78106}" type="presOf" srcId="{9FABB2D6-33A7-C049-B58C-086BFEBE4013}" destId="{DEF73D10-29FC-4645-877D-BE245E835725}" srcOrd="0" destOrd="0" presId="urn:microsoft.com/office/officeart/2005/8/layout/chevron2"/>
    <dgm:cxn modelId="{209AE00F-A5BE-3D4B-9172-F6988BB8322B}" type="presOf" srcId="{96A31F0E-06A6-D04C-8F3A-ED4F356E0819}" destId="{625EA5C6-2273-E14B-AAC4-9F1A15E8DB75}" srcOrd="0" destOrd="0" presId="urn:microsoft.com/office/officeart/2005/8/layout/chevron2"/>
    <dgm:cxn modelId="{D93D5F18-0CAD-804C-BF3E-D376316BD959}" srcId="{CF30C7B0-C0BE-FE48-BEF5-4008B2B7F5B9}" destId="{68A4A718-F34D-4449-91C1-EED86E51350D}" srcOrd="0" destOrd="0" parTransId="{F7A41A77-13BC-FF41-8312-2749EEE2F666}" sibTransId="{612FAAAE-C81D-6949-8318-3894511325E4}"/>
    <dgm:cxn modelId="{E2D98C1C-D315-5447-800E-8C8110FD864D}" srcId="{CF30C7B0-C0BE-FE48-BEF5-4008B2B7F5B9}" destId="{089921D1-4C91-AC46-9998-7715EF797A95}" srcOrd="1" destOrd="0" parTransId="{1BE43FAA-60A5-DA4B-9270-C56940B0DF6F}" sibTransId="{879C65BA-C9AD-DE46-B0DA-567EB9D05DC6}"/>
    <dgm:cxn modelId="{277BED40-0A3F-574A-8FF6-4289F02FC6C4}" type="presOf" srcId="{089921D1-4C91-AC46-9998-7715EF797A95}" destId="{72056467-DE0B-404A-8852-537CD07E0E95}" srcOrd="0" destOrd="0" presId="urn:microsoft.com/office/officeart/2005/8/layout/chevron2"/>
    <dgm:cxn modelId="{E4685641-B134-5B4E-9520-EB16F2A1E479}" type="presOf" srcId="{CF30C7B0-C0BE-FE48-BEF5-4008B2B7F5B9}" destId="{005C80CC-AD60-AD4D-9541-EBE3532CA5B6}" srcOrd="0" destOrd="0" presId="urn:microsoft.com/office/officeart/2005/8/layout/chevron2"/>
    <dgm:cxn modelId="{97A8AC45-CB0C-3B4F-BBD1-D013A0CCC217}" type="presOf" srcId="{C89A96B3-7190-4247-8CD0-56356196D733}" destId="{154B70E9-3CE7-064C-B45D-C171FC04E9F3}" srcOrd="0" destOrd="0" presId="urn:microsoft.com/office/officeart/2005/8/layout/chevron2"/>
    <dgm:cxn modelId="{D51AFA46-323A-4649-913C-06201AAD351E}" type="presOf" srcId="{68A4A718-F34D-4449-91C1-EED86E51350D}" destId="{42B2D577-D194-404D-9266-3F00059DA323}" srcOrd="0" destOrd="0" presId="urn:microsoft.com/office/officeart/2005/8/layout/chevron2"/>
    <dgm:cxn modelId="{99F73962-30BB-B848-BFF9-52E25470850F}" srcId="{68A4A718-F34D-4449-91C1-EED86E51350D}" destId="{90D44C1C-2411-BD48-97F1-956D7476BC00}" srcOrd="0" destOrd="0" parTransId="{14D1595D-CF28-A047-8C9A-CD9A9C877F0D}" sibTransId="{330397BA-EFCE-E44B-9FA9-685ABACFEEDC}"/>
    <dgm:cxn modelId="{8E7BF264-57AF-674F-B7C2-DA69B5E34D5A}" type="presOf" srcId="{14029434-424E-1146-A12E-CB4A6BBA7A0F}" destId="{DEF73D10-29FC-4645-877D-BE245E835725}" srcOrd="0" destOrd="1" presId="urn:microsoft.com/office/officeart/2005/8/layout/chevron2"/>
    <dgm:cxn modelId="{0BD1BB69-AF19-7245-8A9D-47F5DBDDC2FD}" type="presOf" srcId="{539E6551-59F2-A040-988A-C270FBA6D2A6}" destId="{6859E332-EDD1-364A-869A-D03B3521AB5C}" srcOrd="0" destOrd="0" presId="urn:microsoft.com/office/officeart/2005/8/layout/chevron2"/>
    <dgm:cxn modelId="{C6CA9174-E375-C942-8E92-85BC2C7E1256}" type="presOf" srcId="{B516475A-35DD-204B-A82D-3142F9F9EBE6}" destId="{EE4591DB-1506-0C43-90AE-5A2943BDFD1E}" srcOrd="0" destOrd="0" presId="urn:microsoft.com/office/officeart/2005/8/layout/chevron2"/>
    <dgm:cxn modelId="{665E2C7D-7C27-204B-B988-C98E1D3ADD6F}" srcId="{CF30C7B0-C0BE-FE48-BEF5-4008B2B7F5B9}" destId="{96A31F0E-06A6-D04C-8F3A-ED4F356E0819}" srcOrd="3" destOrd="0" parTransId="{03ED64AA-F0EE-5E45-A303-A25DB42D528A}" sibTransId="{60815B54-B689-7D4D-BA7B-08792ADFA19F}"/>
    <dgm:cxn modelId="{8D1F75AA-6D02-8547-92D2-BB61D813AFC2}" srcId="{96A31F0E-06A6-D04C-8F3A-ED4F356E0819}" destId="{539E6551-59F2-A040-988A-C270FBA6D2A6}" srcOrd="0" destOrd="0" parTransId="{C28EFCE7-A530-D740-8EE7-043B3AA60416}" sibTransId="{E57C718F-9564-7E43-BC2F-0A9FC064C440}"/>
    <dgm:cxn modelId="{E30665BA-2D0B-7344-8876-A7CD4D783CF6}" type="presOf" srcId="{90D44C1C-2411-BD48-97F1-956D7476BC00}" destId="{5477B855-6B41-4C4D-907D-74827D10BC76}" srcOrd="0" destOrd="0" presId="urn:microsoft.com/office/officeart/2005/8/layout/chevron2"/>
    <dgm:cxn modelId="{95ADE9BF-B338-304E-8A2B-2452967B48F4}" srcId="{CF30C7B0-C0BE-FE48-BEF5-4008B2B7F5B9}" destId="{C89A96B3-7190-4247-8CD0-56356196D733}" srcOrd="2" destOrd="0" parTransId="{9765E494-D509-E940-AC58-C1F42744F0E2}" sibTransId="{1589D704-8B23-6E42-8CCE-739A007A6643}"/>
    <dgm:cxn modelId="{AB5035E2-799B-AE4F-A6BC-BDCB5B5B626F}" srcId="{089921D1-4C91-AC46-9998-7715EF797A95}" destId="{14029434-424E-1146-A12E-CB4A6BBA7A0F}" srcOrd="1" destOrd="0" parTransId="{FC15D864-9F48-A34D-9317-82F15BBC144F}" sibTransId="{2E32E669-CBC6-3A45-9BCF-EABBE82E112D}"/>
    <dgm:cxn modelId="{B735DAEE-FDEE-9245-85C1-19BCA71E5FD7}" srcId="{089921D1-4C91-AC46-9998-7715EF797A95}" destId="{9FABB2D6-33A7-C049-B58C-086BFEBE4013}" srcOrd="0" destOrd="0" parTransId="{0136E934-04F4-4944-8940-E7E3BCE6F13E}" sibTransId="{4C9C1542-DAAB-7943-9765-3CA44B9F9A85}"/>
    <dgm:cxn modelId="{B2CC0BF7-3597-9B41-BE42-2A991BF9A9B6}" srcId="{C89A96B3-7190-4247-8CD0-56356196D733}" destId="{B516475A-35DD-204B-A82D-3142F9F9EBE6}" srcOrd="0" destOrd="0" parTransId="{FC44281C-E32A-5644-8EF2-3EDE56DB0CEB}" sibTransId="{B11ED551-0F9D-EE40-8534-6A42C22D3DF0}"/>
    <dgm:cxn modelId="{3E95B728-0D8C-AE4A-85DE-69688A1FCA74}" type="presParOf" srcId="{005C80CC-AD60-AD4D-9541-EBE3532CA5B6}" destId="{86CBA173-30C8-1545-BAF6-776381F1327D}" srcOrd="0" destOrd="0" presId="urn:microsoft.com/office/officeart/2005/8/layout/chevron2"/>
    <dgm:cxn modelId="{0883B0DF-ECF5-DD4E-9C6E-DAD41ED9C29B}" type="presParOf" srcId="{86CBA173-30C8-1545-BAF6-776381F1327D}" destId="{42B2D577-D194-404D-9266-3F00059DA323}" srcOrd="0" destOrd="0" presId="urn:microsoft.com/office/officeart/2005/8/layout/chevron2"/>
    <dgm:cxn modelId="{F63E91FB-6824-104F-B53A-43301FA7AB78}" type="presParOf" srcId="{86CBA173-30C8-1545-BAF6-776381F1327D}" destId="{5477B855-6B41-4C4D-907D-74827D10BC76}" srcOrd="1" destOrd="0" presId="urn:microsoft.com/office/officeart/2005/8/layout/chevron2"/>
    <dgm:cxn modelId="{52A563A4-D9F2-574C-9443-AD30234667BE}" type="presParOf" srcId="{005C80CC-AD60-AD4D-9541-EBE3532CA5B6}" destId="{67D8C1C6-D557-A54B-BCF5-9E8F2DE8A2B6}" srcOrd="1" destOrd="0" presId="urn:microsoft.com/office/officeart/2005/8/layout/chevron2"/>
    <dgm:cxn modelId="{D9DF568D-A0A1-CD46-8C9D-63159F7E186E}" type="presParOf" srcId="{005C80CC-AD60-AD4D-9541-EBE3532CA5B6}" destId="{AA5DDAAF-A828-D54C-9130-E2790222CD81}" srcOrd="2" destOrd="0" presId="urn:microsoft.com/office/officeart/2005/8/layout/chevron2"/>
    <dgm:cxn modelId="{0EB5843A-0567-3840-A2B0-C3AF9AF528CF}" type="presParOf" srcId="{AA5DDAAF-A828-D54C-9130-E2790222CD81}" destId="{72056467-DE0B-404A-8852-537CD07E0E95}" srcOrd="0" destOrd="0" presId="urn:microsoft.com/office/officeart/2005/8/layout/chevron2"/>
    <dgm:cxn modelId="{762CC5C7-E503-104F-969B-D488AD35F8BB}" type="presParOf" srcId="{AA5DDAAF-A828-D54C-9130-E2790222CD81}" destId="{DEF73D10-29FC-4645-877D-BE245E835725}" srcOrd="1" destOrd="0" presId="urn:microsoft.com/office/officeart/2005/8/layout/chevron2"/>
    <dgm:cxn modelId="{71727417-F944-3D43-93E5-BE7D610167F2}" type="presParOf" srcId="{005C80CC-AD60-AD4D-9541-EBE3532CA5B6}" destId="{0121CAF2-FD0A-0F42-9844-259A600A96F3}" srcOrd="3" destOrd="0" presId="urn:microsoft.com/office/officeart/2005/8/layout/chevron2"/>
    <dgm:cxn modelId="{E9189142-AD56-994B-AC8E-7372913BBAF8}" type="presParOf" srcId="{005C80CC-AD60-AD4D-9541-EBE3532CA5B6}" destId="{9561C9EA-D419-B04F-9723-D98B8711B2CF}" srcOrd="4" destOrd="0" presId="urn:microsoft.com/office/officeart/2005/8/layout/chevron2"/>
    <dgm:cxn modelId="{907B14B1-31E3-1047-8C16-73272A13B247}" type="presParOf" srcId="{9561C9EA-D419-B04F-9723-D98B8711B2CF}" destId="{154B70E9-3CE7-064C-B45D-C171FC04E9F3}" srcOrd="0" destOrd="0" presId="urn:microsoft.com/office/officeart/2005/8/layout/chevron2"/>
    <dgm:cxn modelId="{B453D40A-F7D9-BD46-9B20-D3258542635D}" type="presParOf" srcId="{9561C9EA-D419-B04F-9723-D98B8711B2CF}" destId="{EE4591DB-1506-0C43-90AE-5A2943BDFD1E}" srcOrd="1" destOrd="0" presId="urn:microsoft.com/office/officeart/2005/8/layout/chevron2"/>
    <dgm:cxn modelId="{6D35E08C-2030-2840-9102-FA907053E4DD}" type="presParOf" srcId="{005C80CC-AD60-AD4D-9541-EBE3532CA5B6}" destId="{B2481760-5E30-D44C-93EE-69EFE31E40A6}" srcOrd="5" destOrd="0" presId="urn:microsoft.com/office/officeart/2005/8/layout/chevron2"/>
    <dgm:cxn modelId="{6232DDFB-4389-BF47-B6CE-A88440DC8F73}" type="presParOf" srcId="{005C80CC-AD60-AD4D-9541-EBE3532CA5B6}" destId="{B72473B7-1824-E04F-B098-31A6F99B4544}" srcOrd="6" destOrd="0" presId="urn:microsoft.com/office/officeart/2005/8/layout/chevron2"/>
    <dgm:cxn modelId="{ED89F732-DB30-9546-99C1-1DDC22FB85FF}" type="presParOf" srcId="{B72473B7-1824-E04F-B098-31A6F99B4544}" destId="{625EA5C6-2273-E14B-AAC4-9F1A15E8DB75}" srcOrd="0" destOrd="0" presId="urn:microsoft.com/office/officeart/2005/8/layout/chevron2"/>
    <dgm:cxn modelId="{A40562BD-8CC7-A948-BA84-A9A726A089AA}" type="presParOf" srcId="{B72473B7-1824-E04F-B098-31A6F99B4544}" destId="{6859E332-EDD1-364A-869A-D03B3521AB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36E15-1B3B-A948-AC28-964AA0648659}" type="doc">
      <dgm:prSet loTypeId="urn:microsoft.com/office/officeart/2005/8/layout/arrow4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054025-481A-4842-A269-3A04CB6BF4A0}">
      <dgm:prSet phldrT="[Text]"/>
      <dgm:spPr/>
      <dgm:t>
        <a:bodyPr/>
        <a:lstStyle/>
        <a:p>
          <a:r>
            <a:rPr lang="en-US" dirty="0"/>
            <a:t>Deep Learning Method</a:t>
          </a:r>
        </a:p>
      </dgm:t>
    </dgm:pt>
    <dgm:pt modelId="{B4185744-EE9C-394F-887F-A490AC3206E2}" type="parTrans" cxnId="{BA6F394F-254D-124C-A2BA-ADED6A3D53B5}">
      <dgm:prSet/>
      <dgm:spPr/>
      <dgm:t>
        <a:bodyPr/>
        <a:lstStyle/>
        <a:p>
          <a:endParaRPr lang="en-US"/>
        </a:p>
      </dgm:t>
    </dgm:pt>
    <dgm:pt modelId="{4F4AAB20-9820-654C-8DAC-612853DC1DC6}" type="sibTrans" cxnId="{BA6F394F-254D-124C-A2BA-ADED6A3D53B5}">
      <dgm:prSet/>
      <dgm:spPr/>
      <dgm:t>
        <a:bodyPr/>
        <a:lstStyle/>
        <a:p>
          <a:endParaRPr lang="en-US"/>
        </a:p>
      </dgm:t>
    </dgm:pt>
    <dgm:pt modelId="{23313193-D046-484B-9995-9A6E99B62E14}">
      <dgm:prSet phldrT="[Text]"/>
      <dgm:spPr/>
      <dgm:t>
        <a:bodyPr/>
        <a:lstStyle/>
        <a:p>
          <a:r>
            <a:rPr lang="en-US" dirty="0"/>
            <a:t>Traditional Method</a:t>
          </a:r>
        </a:p>
      </dgm:t>
    </dgm:pt>
    <dgm:pt modelId="{FCB30F07-3778-1642-A687-66AC6C8DE893}" type="parTrans" cxnId="{AC89BE98-815D-F849-8C79-A7925CEEDF3A}">
      <dgm:prSet/>
      <dgm:spPr/>
      <dgm:t>
        <a:bodyPr/>
        <a:lstStyle/>
        <a:p>
          <a:endParaRPr lang="en-US"/>
        </a:p>
      </dgm:t>
    </dgm:pt>
    <dgm:pt modelId="{1B77F2C9-EE6B-014B-9EC7-4B1B27D91004}" type="sibTrans" cxnId="{AC89BE98-815D-F849-8C79-A7925CEEDF3A}">
      <dgm:prSet/>
      <dgm:spPr/>
      <dgm:t>
        <a:bodyPr/>
        <a:lstStyle/>
        <a:p>
          <a:endParaRPr lang="en-US"/>
        </a:p>
      </dgm:t>
    </dgm:pt>
    <dgm:pt modelId="{AADB1B7A-D87B-B94E-AD12-28249E37ED30}" type="pres">
      <dgm:prSet presAssocID="{F2136E15-1B3B-A948-AC28-964AA0648659}" presName="compositeShape" presStyleCnt="0">
        <dgm:presLayoutVars>
          <dgm:chMax val="2"/>
          <dgm:dir/>
          <dgm:resizeHandles val="exact"/>
        </dgm:presLayoutVars>
      </dgm:prSet>
      <dgm:spPr/>
    </dgm:pt>
    <dgm:pt modelId="{31C7429A-DB29-3D4B-92E8-BA25DAD0E901}" type="pres">
      <dgm:prSet presAssocID="{32054025-481A-4842-A269-3A04CB6BF4A0}" presName="upArrow" presStyleLbl="node1" presStyleIdx="0" presStyleCnt="2"/>
      <dgm:spPr/>
    </dgm:pt>
    <dgm:pt modelId="{B424911A-7653-564F-AD35-F502B794B76D}" type="pres">
      <dgm:prSet presAssocID="{32054025-481A-4842-A269-3A04CB6BF4A0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EC36D4F2-D25A-4440-9322-7D343E10C339}" type="pres">
      <dgm:prSet presAssocID="{23313193-D046-484B-9995-9A6E99B62E14}" presName="downArrow" presStyleLbl="node1" presStyleIdx="1" presStyleCnt="2"/>
      <dgm:spPr/>
    </dgm:pt>
    <dgm:pt modelId="{0F4D0255-8EFF-5246-AC0D-587AD64C5C1E}" type="pres">
      <dgm:prSet presAssocID="{23313193-D046-484B-9995-9A6E99B62E14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8F09303-8920-924C-A3B1-54EB2B51F7B9}" type="presOf" srcId="{F2136E15-1B3B-A948-AC28-964AA0648659}" destId="{AADB1B7A-D87B-B94E-AD12-28249E37ED30}" srcOrd="0" destOrd="0" presId="urn:microsoft.com/office/officeart/2005/8/layout/arrow4"/>
    <dgm:cxn modelId="{8ABF0C20-1AB6-1A4A-9F8F-26743946391D}" type="presOf" srcId="{32054025-481A-4842-A269-3A04CB6BF4A0}" destId="{B424911A-7653-564F-AD35-F502B794B76D}" srcOrd="0" destOrd="0" presId="urn:microsoft.com/office/officeart/2005/8/layout/arrow4"/>
    <dgm:cxn modelId="{BA6F394F-254D-124C-A2BA-ADED6A3D53B5}" srcId="{F2136E15-1B3B-A948-AC28-964AA0648659}" destId="{32054025-481A-4842-A269-3A04CB6BF4A0}" srcOrd="0" destOrd="0" parTransId="{B4185744-EE9C-394F-887F-A490AC3206E2}" sibTransId="{4F4AAB20-9820-654C-8DAC-612853DC1DC6}"/>
    <dgm:cxn modelId="{AC89BE98-815D-F849-8C79-A7925CEEDF3A}" srcId="{F2136E15-1B3B-A948-AC28-964AA0648659}" destId="{23313193-D046-484B-9995-9A6E99B62E14}" srcOrd="1" destOrd="0" parTransId="{FCB30F07-3778-1642-A687-66AC6C8DE893}" sibTransId="{1B77F2C9-EE6B-014B-9EC7-4B1B27D91004}"/>
    <dgm:cxn modelId="{EEB1B29F-8FAE-A54F-AF09-1B39B953DB8B}" type="presOf" srcId="{23313193-D046-484B-9995-9A6E99B62E14}" destId="{0F4D0255-8EFF-5246-AC0D-587AD64C5C1E}" srcOrd="0" destOrd="0" presId="urn:microsoft.com/office/officeart/2005/8/layout/arrow4"/>
    <dgm:cxn modelId="{EAD1C6F2-0212-1142-BEAA-42C3963BBD96}" type="presParOf" srcId="{AADB1B7A-D87B-B94E-AD12-28249E37ED30}" destId="{31C7429A-DB29-3D4B-92E8-BA25DAD0E901}" srcOrd="0" destOrd="0" presId="urn:microsoft.com/office/officeart/2005/8/layout/arrow4"/>
    <dgm:cxn modelId="{3FBB2AB0-6DCA-5C47-BFB5-10930653FDA0}" type="presParOf" srcId="{AADB1B7A-D87B-B94E-AD12-28249E37ED30}" destId="{B424911A-7653-564F-AD35-F502B794B76D}" srcOrd="1" destOrd="0" presId="urn:microsoft.com/office/officeart/2005/8/layout/arrow4"/>
    <dgm:cxn modelId="{87E88495-79B5-974F-BAD5-799213BE0861}" type="presParOf" srcId="{AADB1B7A-D87B-B94E-AD12-28249E37ED30}" destId="{EC36D4F2-D25A-4440-9322-7D343E10C339}" srcOrd="2" destOrd="0" presId="urn:microsoft.com/office/officeart/2005/8/layout/arrow4"/>
    <dgm:cxn modelId="{00B197A7-B1E7-1B42-9FE8-3DFF22EAD1B7}" type="presParOf" srcId="{AADB1B7A-D87B-B94E-AD12-28249E37ED30}" destId="{0F4D0255-8EFF-5246-AC0D-587AD64C5C1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2D577-D194-404D-9266-3F00059DA323}">
      <dsp:nvSpPr>
        <dsp:cNvPr id="0" name=""/>
        <dsp:cNvSpPr/>
      </dsp:nvSpPr>
      <dsp:spPr>
        <a:xfrm rot="5400000">
          <a:off x="-121758" y="122907"/>
          <a:ext cx="811722" cy="56820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</a:p>
      </dsp:txBody>
      <dsp:txXfrm rot="-5400000">
        <a:off x="1" y="285252"/>
        <a:ext cx="568205" cy="243517"/>
      </dsp:txXfrm>
    </dsp:sp>
    <dsp:sp modelId="{5477B855-6B41-4C4D-907D-74827D10BC76}">
      <dsp:nvSpPr>
        <dsp:cNvPr id="0" name=""/>
        <dsp:cNvSpPr/>
      </dsp:nvSpPr>
      <dsp:spPr>
        <a:xfrm rot="5400000">
          <a:off x="2214853" y="-1645497"/>
          <a:ext cx="527619" cy="3820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image</a:t>
          </a:r>
        </a:p>
      </dsp:txBody>
      <dsp:txXfrm rot="-5400000">
        <a:off x="568206" y="26906"/>
        <a:ext cx="3795158" cy="476107"/>
      </dsp:txXfrm>
    </dsp:sp>
    <dsp:sp modelId="{72056467-DE0B-404A-8852-537CD07E0E95}">
      <dsp:nvSpPr>
        <dsp:cNvPr id="0" name=""/>
        <dsp:cNvSpPr/>
      </dsp:nvSpPr>
      <dsp:spPr>
        <a:xfrm rot="5400000">
          <a:off x="-121758" y="778216"/>
          <a:ext cx="811722" cy="568205"/>
        </a:xfrm>
        <a:prstGeom prst="chevr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</a:t>
          </a:r>
        </a:p>
      </dsp:txBody>
      <dsp:txXfrm rot="-5400000">
        <a:off x="1" y="940561"/>
        <a:ext cx="568205" cy="243517"/>
      </dsp:txXfrm>
    </dsp:sp>
    <dsp:sp modelId="{DEF73D10-29FC-4645-877D-BE245E835725}">
      <dsp:nvSpPr>
        <dsp:cNvPr id="0" name=""/>
        <dsp:cNvSpPr/>
      </dsp:nvSpPr>
      <dsp:spPr>
        <a:xfrm rot="5400000">
          <a:off x="2214853" y="-990189"/>
          <a:ext cx="527619" cy="3820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convolutional layers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pooling layers</a:t>
          </a:r>
        </a:p>
      </dsp:txBody>
      <dsp:txXfrm rot="-5400000">
        <a:off x="568206" y="682214"/>
        <a:ext cx="3795158" cy="476107"/>
      </dsp:txXfrm>
    </dsp:sp>
    <dsp:sp modelId="{154B70E9-3CE7-064C-B45D-C171FC04E9F3}">
      <dsp:nvSpPr>
        <dsp:cNvPr id="0" name=""/>
        <dsp:cNvSpPr/>
      </dsp:nvSpPr>
      <dsp:spPr>
        <a:xfrm rot="5400000">
          <a:off x="-121758" y="1433524"/>
          <a:ext cx="811722" cy="568205"/>
        </a:xfrm>
        <a:prstGeom prst="chevr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3</a:t>
          </a:r>
        </a:p>
      </dsp:txBody>
      <dsp:txXfrm rot="-5400000">
        <a:off x="1" y="1595869"/>
        <a:ext cx="568205" cy="243517"/>
      </dsp:txXfrm>
    </dsp:sp>
    <dsp:sp modelId="{EE4591DB-1506-0C43-90AE-5A2943BDFD1E}">
      <dsp:nvSpPr>
        <dsp:cNvPr id="0" name=""/>
        <dsp:cNvSpPr/>
      </dsp:nvSpPr>
      <dsp:spPr>
        <a:xfrm rot="5400000">
          <a:off x="2214853" y="-334881"/>
          <a:ext cx="527619" cy="3820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fully connected layers</a:t>
          </a:r>
        </a:p>
      </dsp:txBody>
      <dsp:txXfrm rot="-5400000">
        <a:off x="568206" y="1337522"/>
        <a:ext cx="3795158" cy="476107"/>
      </dsp:txXfrm>
    </dsp:sp>
    <dsp:sp modelId="{625EA5C6-2273-E14B-AAC4-9F1A15E8DB75}">
      <dsp:nvSpPr>
        <dsp:cNvPr id="0" name=""/>
        <dsp:cNvSpPr/>
      </dsp:nvSpPr>
      <dsp:spPr>
        <a:xfrm rot="5400000">
          <a:off x="-121758" y="2088832"/>
          <a:ext cx="811722" cy="568205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4</a:t>
          </a:r>
        </a:p>
      </dsp:txBody>
      <dsp:txXfrm rot="-5400000">
        <a:off x="1" y="2251177"/>
        <a:ext cx="568205" cy="243517"/>
      </dsp:txXfrm>
    </dsp:sp>
    <dsp:sp modelId="{6859E332-EDD1-364A-869A-D03B3521AB5C}">
      <dsp:nvSpPr>
        <dsp:cNvPr id="0" name=""/>
        <dsp:cNvSpPr/>
      </dsp:nvSpPr>
      <dsp:spPr>
        <a:xfrm rot="5400000">
          <a:off x="2214853" y="320426"/>
          <a:ext cx="527619" cy="3820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output</a:t>
          </a:r>
        </a:p>
      </dsp:txBody>
      <dsp:txXfrm rot="-5400000">
        <a:off x="568206" y="1992829"/>
        <a:ext cx="3795158" cy="476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7429A-DB29-3D4B-92E8-BA25DAD0E901}">
      <dsp:nvSpPr>
        <dsp:cNvPr id="0" name=""/>
        <dsp:cNvSpPr/>
      </dsp:nvSpPr>
      <dsp:spPr>
        <a:xfrm>
          <a:off x="2610" y="0"/>
          <a:ext cx="1566398" cy="2479284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4911A-7653-564F-AD35-F502B794B76D}">
      <dsp:nvSpPr>
        <dsp:cNvPr id="0" name=""/>
        <dsp:cNvSpPr/>
      </dsp:nvSpPr>
      <dsp:spPr>
        <a:xfrm>
          <a:off x="1616001" y="0"/>
          <a:ext cx="2658130" cy="247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Deep Learning Method</a:t>
          </a:r>
        </a:p>
      </dsp:txBody>
      <dsp:txXfrm>
        <a:off x="1616001" y="0"/>
        <a:ext cx="2658130" cy="2479284"/>
      </dsp:txXfrm>
    </dsp:sp>
    <dsp:sp modelId="{EC36D4F2-D25A-4440-9322-7D343E10C339}">
      <dsp:nvSpPr>
        <dsp:cNvPr id="0" name=""/>
        <dsp:cNvSpPr/>
      </dsp:nvSpPr>
      <dsp:spPr>
        <a:xfrm>
          <a:off x="472530" y="2685892"/>
          <a:ext cx="1566398" cy="2479284"/>
        </a:xfrm>
        <a:prstGeom prst="downArrow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D0255-8EFF-5246-AC0D-587AD64C5C1E}">
      <dsp:nvSpPr>
        <dsp:cNvPr id="0" name=""/>
        <dsp:cNvSpPr/>
      </dsp:nvSpPr>
      <dsp:spPr>
        <a:xfrm>
          <a:off x="2085920" y="2685892"/>
          <a:ext cx="2658130" cy="247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Traditional Method</a:t>
          </a:r>
        </a:p>
      </dsp:txBody>
      <dsp:txXfrm>
        <a:off x="2085920" y="2685892"/>
        <a:ext cx="2658130" cy="2479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2FF0-B094-E445-AE8D-EBBF0EDF4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13731-624C-1540-8A9E-2DB9FB4F8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7192C-FF95-6D49-852F-3889B830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7888-F87A-5943-8310-29AD6F40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F5A50-05D7-1948-9156-E42AB826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8811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FA0E-2607-6140-A851-DA9ECC0F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716FB-92E5-3844-9610-B9DAD323B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562F4-DD9B-2342-AF77-27BA9979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DF98-23E5-AD4F-9836-4C789455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6D19-97A0-4E40-9A21-8D7CB1DA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8932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BEAE8-ABD1-114A-9405-07E915D2E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7594B-C515-9A42-932D-0E731E5EE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45F0-C5F6-3245-AA66-DC90491A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F758-D3CE-0543-AA27-6BE6CF80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988F-6C4A-2C40-9770-C3C42955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120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6FE0-6044-984E-84AC-C80147A2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F916-34F8-AA46-ACCE-326151B1F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E625D-3AA4-5741-B298-CB329050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8D58B-E72C-7A4A-BC91-337FF38F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4C7CC-BC66-4A42-BBAA-202AA33F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2325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E00E-44B6-0043-9D4F-D660986C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A437E-F3FB-2F48-B5FD-F2376477D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A0E4-3D85-FC43-845A-48B42CC5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02556-C5D2-6B42-9FE2-8BD32ABD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E1DF-EB0F-9C43-B62B-2E5231A6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3343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5B2A-E226-444C-8F8C-35237BD4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29834-9FBE-D749-9C78-577F15E02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E27B0-EE6E-B640-B70C-6BA5E5EF4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4919E-6E99-0747-AD2D-EB5B0854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7396E-81FE-9F4C-A620-F89AA66F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9F48C-97B8-814C-B9BF-B85F5997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774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884D-4D6A-5241-8F53-BD9CD121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9C467-7A2F-4F46-887B-1EABDF56A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1BF90-C292-244F-8EC5-6D42327D5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5649E-8DC4-5147-A2C2-19E923AD0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10037-399C-B141-B736-82F4B9D3D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39F82-725E-4D48-B1E6-9BD1CA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DE88B0-1D65-334D-9836-A87153D1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6FC88-7BA9-1949-8EFA-8B56DB3D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7414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40BA-A792-5A4F-8550-D142F0E2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DB2C3-349D-4240-9D24-3EC0587E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C3C33-3844-7F4E-910B-476B9CB9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84095-B2FB-844B-A0F0-88D0BAAE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1768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0CB3A-C540-2549-A3AC-D7FD5B9C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33ACA-6B0A-5E4D-BE1B-7177249B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D4A93-7672-4E4B-BA84-E8238251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1347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D0C9-FAA2-A04D-B162-3EC0733C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277A-BC85-B943-AD3A-14C54857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64873-E2C8-3C40-B776-63AC499B3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41E97-BDE0-1C4E-ABF5-005CBEC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3ADDD-1D2E-284B-BD28-8520BAEA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34756-F085-A140-BAC3-71542A9C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1946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2D41-6BC2-574F-9BA1-E734CD73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B9DA60-19CF-3049-8776-5A8F33F1D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892D-F7F4-DC40-ABDC-89658518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B98A7-B0DF-684F-B790-E79887B0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FAC9-73BC-714A-A8F3-67A24F9B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9EFC3-7D34-9242-9A18-7A1C93A2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3753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97C76-945E-E846-B5D4-E1F2D589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09F04-60F5-A743-8A00-D713C8E94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FE44-84A6-9C42-B01A-FEF6EC60D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F0E4-9365-124D-B44A-C7EA90F3AD7E}" type="datetimeFigureOut">
              <a:rPr lang="en-CN" smtClean="0"/>
              <a:t>2022/3/10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04C04-9135-A044-A8E6-0A7D4CD57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50D41-419F-BF48-880B-EB17F0242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0C62-DE22-C14B-A5EB-B622C4ECBCE9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546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/>
              <a:t>Introduction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1700" dirty="0"/>
              <a:t>Currently, there are no commercialized product that utilizes deep learning solutions to stabilize videos. </a:t>
            </a:r>
          </a:p>
          <a:p>
            <a:pPr marL="0" indent="0">
              <a:buNone/>
            </a:pPr>
            <a:r>
              <a:rPr lang="en-CN" sz="1700" dirty="0"/>
              <a:t>Challenges: </a:t>
            </a:r>
          </a:p>
          <a:p>
            <a:r>
              <a:rPr lang="en-CN" sz="1700" dirty="0"/>
              <a:t>Deep learning methods require vast amount of training data that are hard to obtain</a:t>
            </a:r>
          </a:p>
          <a:p>
            <a:r>
              <a:rPr lang="en-CN" sz="1700" dirty="0"/>
              <a:t>Training deep learning models require high computing potential </a:t>
            </a:r>
          </a:p>
          <a:p>
            <a:pPr marL="0" indent="0">
              <a:buNone/>
            </a:pPr>
            <a:r>
              <a:rPr lang="en-CN" sz="1700" dirty="0"/>
              <a:t>Research Objective: Analyze current deep learning video stabilization methods and incorporate a method into a user-friendly application </a:t>
            </a:r>
          </a:p>
        </p:txBody>
      </p:sp>
      <p:pic>
        <p:nvPicPr>
          <p:cNvPr id="1026" name="Picture 2" descr="Artificial Intelligence (AI) vs. Machine Learning (ML) | Datamation">
            <a:extLst>
              <a:ext uri="{FF2B5EF4-FFF2-40B4-BE49-F238E27FC236}">
                <a16:creationId xmlns:a16="http://schemas.microsoft.com/office/drawing/2014/main" id="{D9511E72-823E-D54A-98ED-58BF884C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816" y="1469196"/>
            <a:ext cx="6440424" cy="38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1F2D34-29BE-F740-8D74-DEEE4A55290B}"/>
              </a:ext>
            </a:extLst>
          </p:cNvPr>
          <p:cNvSpPr txBox="1"/>
          <p:nvPr/>
        </p:nvSpPr>
        <p:spPr>
          <a:xfrm>
            <a:off x="5385816" y="5388804"/>
            <a:ext cx="1560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1. decorative photo</a:t>
            </a:r>
          </a:p>
        </p:txBody>
      </p:sp>
    </p:spTree>
    <p:extLst>
      <p:ext uri="{BB962C8B-B14F-4D97-AF65-F5344CB8AC3E}">
        <p14:creationId xmlns:p14="http://schemas.microsoft.com/office/powerpoint/2010/main" val="130334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 dirty="0"/>
              <a:t>Conclusion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1700" dirty="0"/>
              <a:t>We successfully brought a deep learni</a:t>
            </a:r>
            <a:r>
              <a:rPr lang="en-US" sz="1700" dirty="0"/>
              <a:t>ng</a:t>
            </a:r>
            <a:r>
              <a:rPr lang="en-CN" sz="1700" dirty="0"/>
              <a:t> based video stabilization method into a user-friendly application. The stability result of the less mature deep learning method is already comparable to the </a:t>
            </a:r>
            <a:r>
              <a:rPr lang="en-US" sz="1700" dirty="0"/>
              <a:t>state-of-the-art</a:t>
            </a:r>
            <a:r>
              <a:rPr lang="en-CN" sz="1700" dirty="0"/>
              <a:t> feature that Adobe Premiere Pro incorporated. </a:t>
            </a:r>
          </a:p>
          <a:p>
            <a:pPr marL="0" indent="0">
              <a:buNone/>
            </a:pPr>
            <a:endParaRPr lang="en-CN" sz="1700" dirty="0"/>
          </a:p>
          <a:p>
            <a:pPr marL="0" indent="0">
              <a:buNone/>
            </a:pPr>
            <a:r>
              <a:rPr lang="en-CN" sz="1700" b="1" dirty="0"/>
              <a:t>The Future of Video Stabilization is deep learning.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4BA7B1-EB6F-8C47-99FA-B1728E58F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394172"/>
              </p:ext>
            </p:extLst>
          </p:nvPr>
        </p:nvGraphicFramePr>
        <p:xfrm>
          <a:off x="6328881" y="734781"/>
          <a:ext cx="4746662" cy="516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45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 dirty="0"/>
              <a:t>Existing Work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N" sz="2000" dirty="0"/>
              <a:t>Traditional methods</a:t>
            </a:r>
          </a:p>
          <a:p>
            <a:r>
              <a:rPr lang="en-CN" sz="2000" dirty="0"/>
              <a:t>2D &amp; 3D video stabilization</a:t>
            </a:r>
          </a:p>
          <a:p>
            <a:r>
              <a:rPr lang="en-CN" sz="2000" dirty="0"/>
              <a:t>Stabilize through Extracting feature points &amp; creating an extimated stable camera trajectory</a:t>
            </a:r>
          </a:p>
          <a:p>
            <a:r>
              <a:rPr lang="en-CN" sz="2000" dirty="0"/>
              <a:t>Pros: </a:t>
            </a:r>
          </a:p>
          <a:p>
            <a:pPr lvl="1"/>
            <a:r>
              <a:rPr lang="en-CN" sz="1600" dirty="0"/>
              <a:t>Relatively mature technology</a:t>
            </a:r>
          </a:p>
          <a:p>
            <a:r>
              <a:rPr lang="en-CN" sz="2000" dirty="0"/>
              <a:t>Cons: </a:t>
            </a:r>
          </a:p>
          <a:p>
            <a:pPr lvl="1"/>
            <a:r>
              <a:rPr lang="en-CN" sz="1600" dirty="0"/>
              <a:t>Bad stabilization result when feature points aren’t obvious</a:t>
            </a:r>
          </a:p>
          <a:p>
            <a:pPr lvl="1"/>
            <a:r>
              <a:rPr lang="en-CN" sz="1600" dirty="0"/>
              <a:t>Can’t achieve real-time video stabilization since it need both past &amp; future frames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87F9CD-DD52-CC4E-A0A4-3FAF368E878B}"/>
              </a:ext>
            </a:extLst>
          </p:cNvPr>
          <p:cNvSpPr txBox="1">
            <a:spLocks/>
          </p:cNvSpPr>
          <p:nvPr/>
        </p:nvSpPr>
        <p:spPr>
          <a:xfrm>
            <a:off x="6143689" y="2684095"/>
            <a:ext cx="5636831" cy="4063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N" sz="2000" dirty="0"/>
              <a:t>Deep learning methods</a:t>
            </a:r>
          </a:p>
          <a:p>
            <a:r>
              <a:rPr lang="en-CN" sz="2000" dirty="0"/>
              <a:t>Most use Convolutional Neural Networks (CNN) </a:t>
            </a:r>
          </a:p>
          <a:p>
            <a:r>
              <a:rPr lang="en-CN" sz="2000" dirty="0"/>
              <a:t>Sometimes incoporate other networks to work together</a:t>
            </a:r>
          </a:p>
          <a:p>
            <a:r>
              <a:rPr lang="en-CN" sz="2000" dirty="0"/>
              <a:t>Pros:	</a:t>
            </a:r>
          </a:p>
          <a:p>
            <a:pPr lvl="1"/>
            <a:r>
              <a:rPr lang="en-CN" sz="1600" dirty="0"/>
              <a:t>No limitations</a:t>
            </a:r>
          </a:p>
          <a:p>
            <a:pPr lvl="1"/>
            <a:r>
              <a:rPr lang="en-CN" sz="1600" dirty="0"/>
              <a:t>More potential (better quality + possible real-time stabilization) </a:t>
            </a:r>
          </a:p>
          <a:p>
            <a:r>
              <a:rPr lang="en-CN" sz="2000" dirty="0"/>
              <a:t>Cons: </a:t>
            </a:r>
          </a:p>
          <a:p>
            <a:pPr lvl="1"/>
            <a:r>
              <a:rPr lang="en-CN" sz="1600" dirty="0"/>
              <a:t>Less mature</a:t>
            </a:r>
          </a:p>
          <a:p>
            <a:pPr lvl="1"/>
            <a:r>
              <a:rPr lang="en-CN" sz="1600" dirty="0"/>
              <a:t>Require extensive computing power to train models </a:t>
            </a:r>
          </a:p>
        </p:txBody>
      </p:sp>
    </p:spTree>
    <p:extLst>
      <p:ext uri="{BB962C8B-B14F-4D97-AF65-F5344CB8AC3E}">
        <p14:creationId xmlns:p14="http://schemas.microsoft.com/office/powerpoint/2010/main" val="288919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 dirty="0"/>
              <a:t>Preliminary Study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1700" dirty="0"/>
              <a:t>Analyzed multiple research papers including deep learning video stabilization methods. </a:t>
            </a:r>
          </a:p>
          <a:p>
            <a:pPr marL="0" indent="0">
              <a:buNone/>
            </a:pPr>
            <a:r>
              <a:rPr lang="en-CN" sz="1700" dirty="0"/>
              <a:t>Multiple papers referenced Wang et al. 2018’s StabNet model as a comparison and also utilized their DeepStab dataset which consisted of 61 pairs of stable &amp; unstable videos.</a:t>
            </a:r>
          </a:p>
          <a:p>
            <a:pPr marL="0" indent="0">
              <a:buNone/>
            </a:pPr>
            <a:r>
              <a:rPr lang="en-CN" sz="1700" dirty="0"/>
              <a:t>I chose to analyze Wang et al. 2018’s Deep Online Video Stabilization method deeper. 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B2D8415-6982-2243-8954-5471F53B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51" y="523930"/>
            <a:ext cx="4443153" cy="5754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36C6E7-013E-2447-8F0E-80C228DE601F}"/>
              </a:ext>
            </a:extLst>
          </p:cNvPr>
          <p:cNvSpPr txBox="1"/>
          <p:nvPr/>
        </p:nvSpPr>
        <p:spPr>
          <a:xfrm>
            <a:off x="6384451" y="6032494"/>
            <a:ext cx="3802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2. Wang et al. 2018 Deep Online Video Stabilization paper pg.1</a:t>
            </a:r>
          </a:p>
        </p:txBody>
      </p:sp>
    </p:spTree>
    <p:extLst>
      <p:ext uri="{BB962C8B-B14F-4D97-AF65-F5344CB8AC3E}">
        <p14:creationId xmlns:p14="http://schemas.microsoft.com/office/powerpoint/2010/main" val="168891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 dirty="0"/>
              <a:t>Concept Overview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1700" dirty="0"/>
              <a:t>The StabNet model features a CNN &amp; Siamese Network inside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A00F38-7399-C246-82EC-8FEC4C37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95" y="2684095"/>
            <a:ext cx="6893825" cy="3274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88979E-614B-C744-AEE4-66089C16B76E}"/>
              </a:ext>
            </a:extLst>
          </p:cNvPr>
          <p:cNvSpPr txBox="1"/>
          <p:nvPr/>
        </p:nvSpPr>
        <p:spPr>
          <a:xfrm>
            <a:off x="4886695" y="5930742"/>
            <a:ext cx="2848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3. process map from Wang et al. 2018 paper</a:t>
            </a:r>
          </a:p>
        </p:txBody>
      </p:sp>
    </p:spTree>
    <p:extLst>
      <p:ext uri="{BB962C8B-B14F-4D97-AF65-F5344CB8AC3E}">
        <p14:creationId xmlns:p14="http://schemas.microsoft.com/office/powerpoint/2010/main" val="293523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 dirty="0"/>
              <a:t>Convolutional Neural Network (CNN)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 lnSpcReduction="10000"/>
          </a:bodyPr>
          <a:lstStyle/>
          <a:p>
            <a:r>
              <a:rPr lang="en-CN" sz="1700" dirty="0"/>
              <a:t>Feed forward neural network </a:t>
            </a:r>
          </a:p>
          <a:p>
            <a:r>
              <a:rPr lang="en-CN" sz="1700" dirty="0"/>
              <a:t>Three kind of layers</a:t>
            </a:r>
          </a:p>
          <a:p>
            <a:pPr lvl="1"/>
            <a:r>
              <a:rPr lang="en-CN" sz="1300" dirty="0"/>
              <a:t>Convolutional </a:t>
            </a:r>
          </a:p>
          <a:p>
            <a:pPr lvl="1"/>
            <a:r>
              <a:rPr lang="en-CN" sz="1300" dirty="0"/>
              <a:t>Pooling </a:t>
            </a:r>
          </a:p>
          <a:p>
            <a:pPr lvl="1"/>
            <a:r>
              <a:rPr lang="en-CN" sz="1300" dirty="0"/>
              <a:t>Fully Connected</a:t>
            </a:r>
          </a:p>
          <a:p>
            <a:r>
              <a:rPr lang="en-CN" sz="1700" dirty="0"/>
              <a:t>Goal of CNN: Find a minimum loss value (y-value) by changing its w1 (x-value) using derivatives </a:t>
            </a:r>
          </a:p>
          <a:p>
            <a:r>
              <a:rPr lang="en-CN" sz="1700" dirty="0"/>
              <a:t>Problem: might only find a local minimum instead of global minimum</a:t>
            </a:r>
          </a:p>
          <a:p>
            <a:r>
              <a:rPr lang="en-CN" sz="1700" dirty="0"/>
              <a:t>Solution: train multiple times + add a momemtum (jump) </a:t>
            </a:r>
          </a:p>
          <a:p>
            <a:r>
              <a:rPr lang="en-CN" sz="1700" dirty="0"/>
              <a:t>CNN in StabNet utilizes a ResNet50 network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80C7D1-E1A0-2342-AA9B-043C94F72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503975"/>
              </p:ext>
            </p:extLst>
          </p:nvPr>
        </p:nvGraphicFramePr>
        <p:xfrm>
          <a:off x="6411466" y="698835"/>
          <a:ext cx="4389120" cy="277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63C42252-ACE1-2145-A401-38DD665BA2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33" y="3719905"/>
            <a:ext cx="4005168" cy="2333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A4D844-9023-D949-BDA4-5AE3A1A0BF1C}"/>
              </a:ext>
            </a:extLst>
          </p:cNvPr>
          <p:cNvSpPr txBox="1"/>
          <p:nvPr/>
        </p:nvSpPr>
        <p:spPr>
          <a:xfrm>
            <a:off x="6411466" y="6053852"/>
            <a:ext cx="2807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4. visualization of what CNN is trying to find</a:t>
            </a:r>
          </a:p>
        </p:txBody>
      </p:sp>
    </p:spTree>
    <p:extLst>
      <p:ext uri="{BB962C8B-B14F-4D97-AF65-F5344CB8AC3E}">
        <p14:creationId xmlns:p14="http://schemas.microsoft.com/office/powerpoint/2010/main" val="283671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 dirty="0"/>
              <a:t>Siamese Network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114" y="741293"/>
            <a:ext cx="6590263" cy="1544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N" sz="1700" dirty="0"/>
              <a:t>Two Identical Networks work simultaneously with two different inputs to compare outputs to get the loss feature, including stability loss and temporal loss</a:t>
            </a:r>
          </a:p>
          <a:p>
            <a:pPr marL="0" indent="0">
              <a:buNone/>
            </a:pPr>
            <a:r>
              <a:rPr lang="en-CN" sz="1700" dirty="0"/>
              <a:t>Stability loss: compare processed frame &amp; stable frame</a:t>
            </a:r>
          </a:p>
          <a:p>
            <a:pPr marL="0" indent="0">
              <a:buNone/>
            </a:pPr>
            <a:r>
              <a:rPr lang="en-CN" sz="1700" dirty="0"/>
              <a:t>Temporal loss: compare current processed frame &amp; previous processed frame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F8F7BF3-5DB7-1740-92AB-485DA08CD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35" y="3045121"/>
            <a:ext cx="9281530" cy="3071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7C6A5-CCA5-804B-B7A6-F8BDAD21ED08}"/>
              </a:ext>
            </a:extLst>
          </p:cNvPr>
          <p:cNvSpPr txBox="1"/>
          <p:nvPr/>
        </p:nvSpPr>
        <p:spPr>
          <a:xfrm>
            <a:off x="1455235" y="6116707"/>
            <a:ext cx="3179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5. visualization of how the Siamese Network works</a:t>
            </a:r>
          </a:p>
        </p:txBody>
      </p:sp>
    </p:spTree>
    <p:extLst>
      <p:ext uri="{BB962C8B-B14F-4D97-AF65-F5344CB8AC3E}">
        <p14:creationId xmlns:p14="http://schemas.microsoft.com/office/powerpoint/2010/main" val="211557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 dirty="0"/>
              <a:t>ResNet50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1700" dirty="0"/>
              <a:t>ResNet50 is a training network strcture that consists of 4 blocks including 3, 4, 6, and 3 units. </a:t>
            </a:r>
          </a:p>
          <a:p>
            <a:pPr marL="0" indent="0">
              <a:buNone/>
            </a:pPr>
            <a:r>
              <a:rPr lang="en-CN" sz="1700" dirty="0"/>
              <a:t>It is special becuaser of its skip connections, which allows it to jump over some layers so the model can train faster.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67DD858E-3C6E-BE43-A02D-7221CCBA0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8"/>
          <a:stretch/>
        </p:blipFill>
        <p:spPr bwMode="auto">
          <a:xfrm>
            <a:off x="6000104" y="625683"/>
            <a:ext cx="5202563" cy="2790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2A24C54-673E-694B-89C3-5B53DF551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64" y="3564540"/>
            <a:ext cx="3000241" cy="30667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2CAD86-C38E-E74D-AF18-91882BA2F3F1}"/>
              </a:ext>
            </a:extLst>
          </p:cNvPr>
          <p:cNvSpPr txBox="1"/>
          <p:nvPr/>
        </p:nvSpPr>
        <p:spPr>
          <a:xfrm>
            <a:off x="6000104" y="3441430"/>
            <a:ext cx="2494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6. ResNet structure explanatory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45E44-9BCD-FC42-B992-96048E0E4C00}"/>
              </a:ext>
            </a:extLst>
          </p:cNvPr>
          <p:cNvSpPr txBox="1"/>
          <p:nvPr/>
        </p:nvSpPr>
        <p:spPr>
          <a:xfrm>
            <a:off x="6000104" y="6498417"/>
            <a:ext cx="23984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7. how ResNet50 jumps over layers </a:t>
            </a:r>
          </a:p>
        </p:txBody>
      </p:sp>
    </p:spTree>
    <p:extLst>
      <p:ext uri="{BB962C8B-B14F-4D97-AF65-F5344CB8AC3E}">
        <p14:creationId xmlns:p14="http://schemas.microsoft.com/office/powerpoint/2010/main" val="187060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 dirty="0"/>
              <a:t>App Development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178773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1700" dirty="0"/>
              <a:t>I used PyQt5 to design the application and incorporated two modes</a:t>
            </a:r>
          </a:p>
          <a:p>
            <a:r>
              <a:rPr lang="en-CN" sz="1700" dirty="0"/>
              <a:t>Normal stabilization: choose file and stabilize</a:t>
            </a:r>
          </a:p>
          <a:p>
            <a:r>
              <a:rPr lang="en-CN" sz="1700" dirty="0"/>
              <a:t>Record &amp; stabilize: user record the video using the app first </a:t>
            </a:r>
          </a:p>
          <a:p>
            <a:pPr marL="0" indent="0">
              <a:buNone/>
            </a:pPr>
            <a:r>
              <a:rPr lang="en-CN" sz="1700" dirty="0"/>
              <a:t>Straightforward functions, easier to use than Adobe Premiere Pro for video stabilization</a:t>
            </a: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348F321B-7464-6F44-B15D-36BA1336C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17" y="1034570"/>
            <a:ext cx="3766936" cy="2706492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12148D0-17F2-0946-822F-8544AEC0C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85" y="3949215"/>
            <a:ext cx="3766936" cy="2635600"/>
          </a:xfrm>
          <a:prstGeom prst="rect">
            <a:avLst/>
          </a:prstGeom>
        </p:spPr>
      </p:pic>
      <p:pic>
        <p:nvPicPr>
          <p:cNvPr id="12" name="Picture 11" descr="A computer screen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B25FB62D-8136-B849-BBA7-68007F340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2" y="3949215"/>
            <a:ext cx="3766936" cy="2635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8EF313-CAFA-A846-8E54-4B1ED60910FB}"/>
              </a:ext>
            </a:extLst>
          </p:cNvPr>
          <p:cNvSpPr txBox="1"/>
          <p:nvPr/>
        </p:nvSpPr>
        <p:spPr>
          <a:xfrm>
            <a:off x="7601749" y="3680507"/>
            <a:ext cx="1199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8. Start page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F5A93F-DC30-C549-9FFC-2D566519036C}"/>
              </a:ext>
            </a:extLst>
          </p:cNvPr>
          <p:cNvSpPr txBox="1"/>
          <p:nvPr/>
        </p:nvSpPr>
        <p:spPr>
          <a:xfrm>
            <a:off x="5547169" y="6546747"/>
            <a:ext cx="1907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9. record &amp; stabilize mode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340AA-689B-F049-8E98-A4E6A131BD4C}"/>
              </a:ext>
            </a:extLst>
          </p:cNvPr>
          <p:cNvSpPr txBox="1"/>
          <p:nvPr/>
        </p:nvSpPr>
        <p:spPr>
          <a:xfrm>
            <a:off x="9256397" y="6559130"/>
            <a:ext cx="2089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10. normal stabilization mode</a:t>
            </a:r>
          </a:p>
        </p:txBody>
      </p:sp>
    </p:spTree>
    <p:extLst>
      <p:ext uri="{BB962C8B-B14F-4D97-AF65-F5344CB8AC3E}">
        <p14:creationId xmlns:p14="http://schemas.microsoft.com/office/powerpoint/2010/main" val="13453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A3A9-3A6B-F14D-9F21-39EB4BCB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CN" sz="3400" dirty="0"/>
              <a:t>Data Analysis &amp; Findings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D4F5-4E3E-8E4B-91E2-C7593217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1700" dirty="0"/>
              <a:t>When compared to the well-known commercialized application Adobe Premiere Pro (Pr), our stabilization method performs better in 1 scenerio but worse in the other 2. On average the stability of our method is only 9% less than Pr. </a:t>
            </a:r>
          </a:p>
          <a:p>
            <a:pPr marL="0" indent="0">
              <a:buNone/>
            </a:pPr>
            <a:r>
              <a:rPr lang="en-CN" sz="1700" dirty="0"/>
              <a:t>This stability result is successful for the less mature deep learning method. </a:t>
            </a:r>
          </a:p>
          <a:p>
            <a:pPr marL="0" indent="0">
              <a:buNone/>
            </a:pPr>
            <a:endParaRPr lang="en-CN" sz="1700" dirty="0"/>
          </a:p>
          <a:p>
            <a:pPr marL="0" indent="0">
              <a:buNone/>
            </a:pPr>
            <a:r>
              <a:rPr lang="en-CN" sz="1700" dirty="0"/>
              <a:t>Limitations: The FOV &amp; Sharpness of videos processed through our application performes worse than Pr.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B5F69C0-350E-7047-BF94-6A921CA85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427994"/>
              </p:ext>
            </p:extLst>
          </p:nvPr>
        </p:nvGraphicFramePr>
        <p:xfrm>
          <a:off x="6342791" y="1130247"/>
          <a:ext cx="4443154" cy="272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9E7E102-37FC-F04B-B59C-AE490F322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057406"/>
              </p:ext>
            </p:extLst>
          </p:nvPr>
        </p:nvGraphicFramePr>
        <p:xfrm>
          <a:off x="6342791" y="3996740"/>
          <a:ext cx="4443154" cy="271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133209-D08C-E54D-BAB7-674251E09874}"/>
              </a:ext>
            </a:extLst>
          </p:cNvPr>
          <p:cNvSpPr txBox="1"/>
          <p:nvPr/>
        </p:nvSpPr>
        <p:spPr>
          <a:xfrm>
            <a:off x="7519850" y="3677494"/>
            <a:ext cx="2089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11. Stability comparison chart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83866-72D1-0142-AB95-1BE7D9FA5753}"/>
              </a:ext>
            </a:extLst>
          </p:cNvPr>
          <p:cNvSpPr txBox="1"/>
          <p:nvPr/>
        </p:nvSpPr>
        <p:spPr>
          <a:xfrm>
            <a:off x="7268179" y="6538754"/>
            <a:ext cx="2592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000" dirty="0"/>
              <a:t>Figure 12. FOV &amp; Sharpness comparison chart</a:t>
            </a:r>
          </a:p>
        </p:txBody>
      </p:sp>
    </p:spTree>
    <p:extLst>
      <p:ext uri="{BB962C8B-B14F-4D97-AF65-F5344CB8AC3E}">
        <p14:creationId xmlns:p14="http://schemas.microsoft.com/office/powerpoint/2010/main" val="377485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680</Words>
  <Application>Microsoft Macintosh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Introduction</vt:lpstr>
      <vt:lpstr>Existing Work</vt:lpstr>
      <vt:lpstr>Preliminary Study </vt:lpstr>
      <vt:lpstr>Concept Overview</vt:lpstr>
      <vt:lpstr>Convolutional Neural Network (CNN)</vt:lpstr>
      <vt:lpstr>Siamese Network</vt:lpstr>
      <vt:lpstr>ResNet50</vt:lpstr>
      <vt:lpstr>App Development</vt:lpstr>
      <vt:lpstr>Data Analysis &amp; Findings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W</dc:creator>
  <cp:lastModifiedBy>J W</cp:lastModifiedBy>
  <cp:revision>9</cp:revision>
  <dcterms:created xsi:type="dcterms:W3CDTF">2022-03-08T16:11:25Z</dcterms:created>
  <dcterms:modified xsi:type="dcterms:W3CDTF">2022-03-10T18:09:44Z</dcterms:modified>
</cp:coreProperties>
</file>