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notesMasterIdLst>
    <p:notesMasterId r:id="rId14"/>
  </p:notesMasterIdLst>
  <p:sldIdLst>
    <p:sldId id="273" r:id="rId2"/>
    <p:sldId id="275" r:id="rId3"/>
    <p:sldId id="276" r:id="rId4"/>
    <p:sldId id="262" r:id="rId5"/>
    <p:sldId id="291" r:id="rId6"/>
    <p:sldId id="292" r:id="rId7"/>
    <p:sldId id="297" r:id="rId8"/>
    <p:sldId id="294" r:id="rId9"/>
    <p:sldId id="300" r:id="rId10"/>
    <p:sldId id="287" r:id="rId11"/>
    <p:sldId id="289" r:id="rId12"/>
    <p:sldId id="301" r:id="rId13"/>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tvik Dasariraju" initials="SD" lastIdx="1" clrIdx="0">
    <p:extLst>
      <p:ext uri="{19B8F6BF-5375-455C-9EA6-DF929625EA0E}">
        <p15:presenceInfo xmlns:p15="http://schemas.microsoft.com/office/powerpoint/2012/main" userId="5275f0259cd47a5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E7E7E7"/>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notesViewPr>
    <p:cSldViewPr snapToGrid="0">
      <p:cViewPr>
        <p:scale>
          <a:sx n="65" d="100"/>
          <a:sy n="65" d="100"/>
        </p:scale>
        <p:origin x="2688" y="53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6C36F7-77AB-4DB0-A13B-FC96557C40CE}"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1EBDC3DE-C2B2-40E9-B6D9-95A794E890A2}">
      <dgm:prSet custT="1"/>
      <dgm:spPr>
        <a:solidFill>
          <a:schemeClr val="accent2">
            <a:lumMod val="60000"/>
            <a:lumOff val="40000"/>
          </a:schemeClr>
        </a:solidFill>
      </dgm:spPr>
      <dgm:t>
        <a:bodyPr/>
        <a:lstStyle/>
        <a:p>
          <a:r>
            <a:rPr lang="en-US" sz="2800" dirty="0"/>
            <a:t>1) Develop a novel evolutionary algorithm that can reliably construct bins of rare variant features with optimal association to outcome</a:t>
          </a:r>
        </a:p>
      </dgm:t>
    </dgm:pt>
    <dgm:pt modelId="{A4AA1251-06B8-4936-8756-8A19BBD83396}" type="parTrans" cxnId="{A053AF4B-A91C-4B62-B485-E36A5A0287C9}">
      <dgm:prSet/>
      <dgm:spPr/>
      <dgm:t>
        <a:bodyPr/>
        <a:lstStyle/>
        <a:p>
          <a:endParaRPr lang="en-US"/>
        </a:p>
      </dgm:t>
    </dgm:pt>
    <dgm:pt modelId="{36AB134A-CDB4-4987-AABF-CEDE0B16A119}" type="sibTrans" cxnId="{A053AF4B-A91C-4B62-B485-E36A5A0287C9}">
      <dgm:prSet/>
      <dgm:spPr/>
      <dgm:t>
        <a:bodyPr/>
        <a:lstStyle/>
        <a:p>
          <a:endParaRPr lang="en-US"/>
        </a:p>
      </dgm:t>
    </dgm:pt>
    <dgm:pt modelId="{5A67B718-1E2C-4504-B274-AAA597DAAA41}">
      <dgm:prSet custT="1"/>
      <dgm:spPr>
        <a:solidFill>
          <a:schemeClr val="accent2">
            <a:lumMod val="60000"/>
            <a:lumOff val="40000"/>
          </a:schemeClr>
        </a:solidFill>
      </dgm:spPr>
      <dgm:t>
        <a:bodyPr/>
        <a:lstStyle/>
        <a:p>
          <a:r>
            <a:rPr lang="en-US" sz="2800" dirty="0"/>
            <a:t>2) Validate RARE with simulated datasets (i.e., tests for the algorithm) </a:t>
          </a:r>
        </a:p>
      </dgm:t>
    </dgm:pt>
    <dgm:pt modelId="{BEA4D9B7-751A-4A43-A333-4613892FAD8E}" type="parTrans" cxnId="{9914D8A0-F0CA-410D-8669-A31033C4E255}">
      <dgm:prSet/>
      <dgm:spPr/>
      <dgm:t>
        <a:bodyPr/>
        <a:lstStyle/>
        <a:p>
          <a:endParaRPr lang="en-US"/>
        </a:p>
      </dgm:t>
    </dgm:pt>
    <dgm:pt modelId="{6BE96B85-17F3-4963-92C1-26B7E063F42C}" type="sibTrans" cxnId="{9914D8A0-F0CA-410D-8669-A31033C4E255}">
      <dgm:prSet/>
      <dgm:spPr/>
      <dgm:t>
        <a:bodyPr/>
        <a:lstStyle/>
        <a:p>
          <a:endParaRPr lang="en-US"/>
        </a:p>
      </dgm:t>
    </dgm:pt>
    <dgm:pt modelId="{4B3FD7E0-CA05-47C9-8067-660C08DA8E9D}" type="pres">
      <dgm:prSet presAssocID="{A76C36F7-77AB-4DB0-A13B-FC96557C40CE}" presName="linear" presStyleCnt="0">
        <dgm:presLayoutVars>
          <dgm:animLvl val="lvl"/>
          <dgm:resizeHandles val="exact"/>
        </dgm:presLayoutVars>
      </dgm:prSet>
      <dgm:spPr/>
    </dgm:pt>
    <dgm:pt modelId="{7EAEAA51-BB42-4FFC-A918-FA8BBBC78B78}" type="pres">
      <dgm:prSet presAssocID="{1EBDC3DE-C2B2-40E9-B6D9-95A794E890A2}" presName="parentText" presStyleLbl="node1" presStyleIdx="0" presStyleCnt="2" custLinFactY="-81577" custLinFactNeighborX="0" custLinFactNeighborY="-100000">
        <dgm:presLayoutVars>
          <dgm:chMax val="0"/>
          <dgm:bulletEnabled val="1"/>
        </dgm:presLayoutVars>
      </dgm:prSet>
      <dgm:spPr/>
    </dgm:pt>
    <dgm:pt modelId="{C1D3D5A2-E16A-4437-BF10-A99FCE1E6350}" type="pres">
      <dgm:prSet presAssocID="{36AB134A-CDB4-4987-AABF-CEDE0B16A119}" presName="spacer" presStyleCnt="0"/>
      <dgm:spPr/>
    </dgm:pt>
    <dgm:pt modelId="{9589FB3A-9D96-4E26-85C6-5AF32543903E}" type="pres">
      <dgm:prSet presAssocID="{5A67B718-1E2C-4504-B274-AAA597DAAA41}" presName="parentText" presStyleLbl="node1" presStyleIdx="1" presStyleCnt="2" custLinFactY="39480" custLinFactNeighborY="100000">
        <dgm:presLayoutVars>
          <dgm:chMax val="0"/>
          <dgm:bulletEnabled val="1"/>
        </dgm:presLayoutVars>
      </dgm:prSet>
      <dgm:spPr/>
    </dgm:pt>
  </dgm:ptLst>
  <dgm:cxnLst>
    <dgm:cxn modelId="{A053AF4B-A91C-4B62-B485-E36A5A0287C9}" srcId="{A76C36F7-77AB-4DB0-A13B-FC96557C40CE}" destId="{1EBDC3DE-C2B2-40E9-B6D9-95A794E890A2}" srcOrd="0" destOrd="0" parTransId="{A4AA1251-06B8-4936-8756-8A19BBD83396}" sibTransId="{36AB134A-CDB4-4987-AABF-CEDE0B16A119}"/>
    <dgm:cxn modelId="{BAB59557-875C-430E-930F-2F9075541C01}" type="presOf" srcId="{5A67B718-1E2C-4504-B274-AAA597DAAA41}" destId="{9589FB3A-9D96-4E26-85C6-5AF32543903E}" srcOrd="0" destOrd="0" presId="urn:microsoft.com/office/officeart/2005/8/layout/vList2"/>
    <dgm:cxn modelId="{72434593-ED05-4197-A6A5-4DF9CDD62E42}" type="presOf" srcId="{A76C36F7-77AB-4DB0-A13B-FC96557C40CE}" destId="{4B3FD7E0-CA05-47C9-8067-660C08DA8E9D}" srcOrd="0" destOrd="0" presId="urn:microsoft.com/office/officeart/2005/8/layout/vList2"/>
    <dgm:cxn modelId="{9914D8A0-F0CA-410D-8669-A31033C4E255}" srcId="{A76C36F7-77AB-4DB0-A13B-FC96557C40CE}" destId="{5A67B718-1E2C-4504-B274-AAA597DAAA41}" srcOrd="1" destOrd="0" parTransId="{BEA4D9B7-751A-4A43-A333-4613892FAD8E}" sibTransId="{6BE96B85-17F3-4963-92C1-26B7E063F42C}"/>
    <dgm:cxn modelId="{6DB640E9-05A5-424B-83BC-BDDB35F7E448}" type="presOf" srcId="{1EBDC3DE-C2B2-40E9-B6D9-95A794E890A2}" destId="{7EAEAA51-BB42-4FFC-A918-FA8BBBC78B78}" srcOrd="0" destOrd="0" presId="urn:microsoft.com/office/officeart/2005/8/layout/vList2"/>
    <dgm:cxn modelId="{07F59EF6-14EE-4AFF-A4E9-159E7C935276}" type="presParOf" srcId="{4B3FD7E0-CA05-47C9-8067-660C08DA8E9D}" destId="{7EAEAA51-BB42-4FFC-A918-FA8BBBC78B78}" srcOrd="0" destOrd="0" presId="urn:microsoft.com/office/officeart/2005/8/layout/vList2"/>
    <dgm:cxn modelId="{797303DC-45C5-4F10-86CA-63CB5B64ECBC}" type="presParOf" srcId="{4B3FD7E0-CA05-47C9-8067-660C08DA8E9D}" destId="{C1D3D5A2-E16A-4437-BF10-A99FCE1E6350}" srcOrd="1" destOrd="0" presId="urn:microsoft.com/office/officeart/2005/8/layout/vList2"/>
    <dgm:cxn modelId="{8DE4FCFD-BDBE-47BD-B8F1-F42BE0BAD4A6}" type="presParOf" srcId="{4B3FD7E0-CA05-47C9-8067-660C08DA8E9D}" destId="{9589FB3A-9D96-4E26-85C6-5AF32543903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6C36F7-77AB-4DB0-A13B-FC96557C40CE}"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1EBDC3DE-C2B2-40E9-B6D9-95A794E890A2}">
      <dgm:prSet custT="1"/>
      <dgm:spPr>
        <a:solidFill>
          <a:schemeClr val="accent2">
            <a:lumMod val="60000"/>
            <a:lumOff val="40000"/>
          </a:schemeClr>
        </a:solidFill>
      </dgm:spPr>
      <dgm:t>
        <a:bodyPr/>
        <a:lstStyle/>
        <a:p>
          <a:r>
            <a:rPr lang="en-US" sz="2300" dirty="0"/>
            <a:t>Apply RARE to construct bins of HLA amino acid mismatches with association to kidney transplantation failure </a:t>
          </a:r>
        </a:p>
      </dgm:t>
    </dgm:pt>
    <dgm:pt modelId="{A4AA1251-06B8-4936-8756-8A19BBD83396}" type="parTrans" cxnId="{A053AF4B-A91C-4B62-B485-E36A5A0287C9}">
      <dgm:prSet/>
      <dgm:spPr/>
      <dgm:t>
        <a:bodyPr/>
        <a:lstStyle/>
        <a:p>
          <a:endParaRPr lang="en-US"/>
        </a:p>
      </dgm:t>
    </dgm:pt>
    <dgm:pt modelId="{36AB134A-CDB4-4987-AABF-CEDE0B16A119}" type="sibTrans" cxnId="{A053AF4B-A91C-4B62-B485-E36A5A0287C9}">
      <dgm:prSet/>
      <dgm:spPr/>
      <dgm:t>
        <a:bodyPr/>
        <a:lstStyle/>
        <a:p>
          <a:endParaRPr lang="en-US"/>
        </a:p>
      </dgm:t>
    </dgm:pt>
    <dgm:pt modelId="{4B3FD7E0-CA05-47C9-8067-660C08DA8E9D}" type="pres">
      <dgm:prSet presAssocID="{A76C36F7-77AB-4DB0-A13B-FC96557C40CE}" presName="linear" presStyleCnt="0">
        <dgm:presLayoutVars>
          <dgm:animLvl val="lvl"/>
          <dgm:resizeHandles val="exact"/>
        </dgm:presLayoutVars>
      </dgm:prSet>
      <dgm:spPr/>
    </dgm:pt>
    <dgm:pt modelId="{7EAEAA51-BB42-4FFC-A918-FA8BBBC78B78}" type="pres">
      <dgm:prSet presAssocID="{1EBDC3DE-C2B2-40E9-B6D9-95A794E890A2}" presName="parentText" presStyleLbl="node1" presStyleIdx="0" presStyleCnt="1" custScaleX="53030" custLinFactY="-85353" custLinFactNeighborX="-26515" custLinFactNeighborY="-100000">
        <dgm:presLayoutVars>
          <dgm:chMax val="0"/>
          <dgm:bulletEnabled val="1"/>
        </dgm:presLayoutVars>
      </dgm:prSet>
      <dgm:spPr/>
    </dgm:pt>
  </dgm:ptLst>
  <dgm:cxnLst>
    <dgm:cxn modelId="{A053AF4B-A91C-4B62-B485-E36A5A0287C9}" srcId="{A76C36F7-77AB-4DB0-A13B-FC96557C40CE}" destId="{1EBDC3DE-C2B2-40E9-B6D9-95A794E890A2}" srcOrd="0" destOrd="0" parTransId="{A4AA1251-06B8-4936-8756-8A19BBD83396}" sibTransId="{36AB134A-CDB4-4987-AABF-CEDE0B16A119}"/>
    <dgm:cxn modelId="{72434593-ED05-4197-A6A5-4DF9CDD62E42}" type="presOf" srcId="{A76C36F7-77AB-4DB0-A13B-FC96557C40CE}" destId="{4B3FD7E0-CA05-47C9-8067-660C08DA8E9D}" srcOrd="0" destOrd="0" presId="urn:microsoft.com/office/officeart/2005/8/layout/vList2"/>
    <dgm:cxn modelId="{6DB640E9-05A5-424B-83BC-BDDB35F7E448}" type="presOf" srcId="{1EBDC3DE-C2B2-40E9-B6D9-95A794E890A2}" destId="{7EAEAA51-BB42-4FFC-A918-FA8BBBC78B78}" srcOrd="0" destOrd="0" presId="urn:microsoft.com/office/officeart/2005/8/layout/vList2"/>
    <dgm:cxn modelId="{07F59EF6-14EE-4AFF-A4E9-159E7C935276}" type="presParOf" srcId="{4B3FD7E0-CA05-47C9-8067-660C08DA8E9D}" destId="{7EAEAA51-BB42-4FFC-A918-FA8BBBC78B7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AEAA51-BB42-4FFC-A918-FA8BBBC78B78}">
      <dsp:nvSpPr>
        <dsp:cNvPr id="0" name=""/>
        <dsp:cNvSpPr/>
      </dsp:nvSpPr>
      <dsp:spPr>
        <a:xfrm>
          <a:off x="0" y="0"/>
          <a:ext cx="10962132" cy="1216800"/>
        </a:xfrm>
        <a:prstGeom prst="roundRect">
          <a:avLst/>
        </a:prstGeom>
        <a:solidFill>
          <a:schemeClr val="accent2">
            <a:lumMod val="60000"/>
            <a:lumOff val="4000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1) Develop a novel evolutionary algorithm that can reliably construct bins of rare variant features with optimal association to outcome</a:t>
          </a:r>
        </a:p>
      </dsp:txBody>
      <dsp:txXfrm>
        <a:off x="59399" y="59399"/>
        <a:ext cx="10843334" cy="1098002"/>
      </dsp:txXfrm>
    </dsp:sp>
    <dsp:sp modelId="{9589FB3A-9D96-4E26-85C6-5AF32543903E}">
      <dsp:nvSpPr>
        <dsp:cNvPr id="0" name=""/>
        <dsp:cNvSpPr/>
      </dsp:nvSpPr>
      <dsp:spPr>
        <a:xfrm>
          <a:off x="0" y="3207448"/>
          <a:ext cx="10962132" cy="1216800"/>
        </a:xfrm>
        <a:prstGeom prst="roundRect">
          <a:avLst/>
        </a:prstGeom>
        <a:solidFill>
          <a:schemeClr val="accent2">
            <a:lumMod val="60000"/>
            <a:lumOff val="4000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2) Validate RARE with simulated datasets (i.e., tests for the algorithm) </a:t>
          </a:r>
        </a:p>
      </dsp:txBody>
      <dsp:txXfrm>
        <a:off x="59399" y="3266847"/>
        <a:ext cx="10843334"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AEAA51-BB42-4FFC-A918-FA8BBBC78B78}">
      <dsp:nvSpPr>
        <dsp:cNvPr id="0" name=""/>
        <dsp:cNvSpPr/>
      </dsp:nvSpPr>
      <dsp:spPr>
        <a:xfrm>
          <a:off x="0" y="0"/>
          <a:ext cx="5813218" cy="1216800"/>
        </a:xfrm>
        <a:prstGeom prst="roundRect">
          <a:avLst/>
        </a:prstGeom>
        <a:solidFill>
          <a:schemeClr val="accent2">
            <a:lumMod val="60000"/>
            <a:lumOff val="4000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Apply RARE to construct bins of HLA amino acid mismatches with association to kidney transplantation failure </a:t>
          </a:r>
        </a:p>
      </dsp:txBody>
      <dsp:txXfrm>
        <a:off x="59399" y="59399"/>
        <a:ext cx="5694420"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661EE0FE-70CE-4003-9725-418E654E4D85}" type="datetimeFigureOut">
              <a:rPr lang="en-US" smtClean="0"/>
              <a:t>3/9/2022</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15BF67DE-0266-4197-9CAF-19D0059D5C08}" type="slidenum">
              <a:rPr lang="en-US" smtClean="0"/>
              <a:t>‹#›</a:t>
            </a:fld>
            <a:endParaRPr lang="en-US"/>
          </a:p>
        </p:txBody>
      </p:sp>
    </p:spTree>
    <p:extLst>
      <p:ext uri="{BB962C8B-B14F-4D97-AF65-F5344CB8AC3E}">
        <p14:creationId xmlns:p14="http://schemas.microsoft.com/office/powerpoint/2010/main" val="3180249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BF67DE-0266-4197-9CAF-19D0059D5C08}" type="slidenum">
              <a:rPr lang="en-US" smtClean="0"/>
              <a:t>1</a:t>
            </a:fld>
            <a:endParaRPr lang="en-US"/>
          </a:p>
        </p:txBody>
      </p:sp>
    </p:spTree>
    <p:extLst>
      <p:ext uri="{BB962C8B-B14F-4D97-AF65-F5344CB8AC3E}">
        <p14:creationId xmlns:p14="http://schemas.microsoft.com/office/powerpoint/2010/main" val="4066547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BF67DE-0266-4197-9CAF-19D0059D5C08}" type="slidenum">
              <a:rPr lang="en-US" smtClean="0"/>
              <a:t>10</a:t>
            </a:fld>
            <a:endParaRPr lang="en-US"/>
          </a:p>
        </p:txBody>
      </p:sp>
    </p:spTree>
    <p:extLst>
      <p:ext uri="{BB962C8B-B14F-4D97-AF65-F5344CB8AC3E}">
        <p14:creationId xmlns:p14="http://schemas.microsoft.com/office/powerpoint/2010/main" val="2992376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BF67DE-0266-4197-9CAF-19D0059D5C08}" type="slidenum">
              <a:rPr lang="en-US" smtClean="0"/>
              <a:t>11</a:t>
            </a:fld>
            <a:endParaRPr lang="en-US"/>
          </a:p>
        </p:txBody>
      </p:sp>
    </p:spTree>
    <p:extLst>
      <p:ext uri="{BB962C8B-B14F-4D97-AF65-F5344CB8AC3E}">
        <p14:creationId xmlns:p14="http://schemas.microsoft.com/office/powerpoint/2010/main" val="4237454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BF67DE-0266-4197-9CAF-19D0059D5C08}" type="slidenum">
              <a:rPr lang="en-US" smtClean="0"/>
              <a:t>12</a:t>
            </a:fld>
            <a:endParaRPr lang="en-US"/>
          </a:p>
        </p:txBody>
      </p:sp>
    </p:spTree>
    <p:extLst>
      <p:ext uri="{BB962C8B-B14F-4D97-AF65-F5344CB8AC3E}">
        <p14:creationId xmlns:p14="http://schemas.microsoft.com/office/powerpoint/2010/main" val="2870837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BF67DE-0266-4197-9CAF-19D0059D5C08}" type="slidenum">
              <a:rPr lang="en-US" smtClean="0"/>
              <a:t>2</a:t>
            </a:fld>
            <a:endParaRPr lang="en-US"/>
          </a:p>
        </p:txBody>
      </p:sp>
    </p:spTree>
    <p:extLst>
      <p:ext uri="{BB962C8B-B14F-4D97-AF65-F5344CB8AC3E}">
        <p14:creationId xmlns:p14="http://schemas.microsoft.com/office/powerpoint/2010/main" val="3179021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BF67DE-0266-4197-9CAF-19D0059D5C08}" type="slidenum">
              <a:rPr lang="en-US" smtClean="0"/>
              <a:t>3</a:t>
            </a:fld>
            <a:endParaRPr lang="en-US"/>
          </a:p>
        </p:txBody>
      </p:sp>
    </p:spTree>
    <p:extLst>
      <p:ext uri="{BB962C8B-B14F-4D97-AF65-F5344CB8AC3E}">
        <p14:creationId xmlns:p14="http://schemas.microsoft.com/office/powerpoint/2010/main" val="203743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BF67DE-0266-4197-9CAF-19D0059D5C08}" type="slidenum">
              <a:rPr lang="en-US" smtClean="0"/>
              <a:t>4</a:t>
            </a:fld>
            <a:endParaRPr lang="en-US"/>
          </a:p>
        </p:txBody>
      </p:sp>
    </p:spTree>
    <p:extLst>
      <p:ext uri="{BB962C8B-B14F-4D97-AF65-F5344CB8AC3E}">
        <p14:creationId xmlns:p14="http://schemas.microsoft.com/office/powerpoint/2010/main" val="573820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BF67DE-0266-4197-9CAF-19D0059D5C08}" type="slidenum">
              <a:rPr lang="en-US" smtClean="0"/>
              <a:t>5</a:t>
            </a:fld>
            <a:endParaRPr lang="en-US"/>
          </a:p>
        </p:txBody>
      </p:sp>
    </p:spTree>
    <p:extLst>
      <p:ext uri="{BB962C8B-B14F-4D97-AF65-F5344CB8AC3E}">
        <p14:creationId xmlns:p14="http://schemas.microsoft.com/office/powerpoint/2010/main" val="2047761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BF67DE-0266-4197-9CAF-19D0059D5C08}" type="slidenum">
              <a:rPr lang="en-US" smtClean="0"/>
              <a:t>6</a:t>
            </a:fld>
            <a:endParaRPr lang="en-US"/>
          </a:p>
        </p:txBody>
      </p:sp>
    </p:spTree>
    <p:extLst>
      <p:ext uri="{BB962C8B-B14F-4D97-AF65-F5344CB8AC3E}">
        <p14:creationId xmlns:p14="http://schemas.microsoft.com/office/powerpoint/2010/main" val="4012378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BF67DE-0266-4197-9CAF-19D0059D5C08}" type="slidenum">
              <a:rPr lang="en-US" smtClean="0"/>
              <a:t>7</a:t>
            </a:fld>
            <a:endParaRPr lang="en-US"/>
          </a:p>
        </p:txBody>
      </p:sp>
    </p:spTree>
    <p:extLst>
      <p:ext uri="{BB962C8B-B14F-4D97-AF65-F5344CB8AC3E}">
        <p14:creationId xmlns:p14="http://schemas.microsoft.com/office/powerpoint/2010/main" val="315226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BF67DE-0266-4197-9CAF-19D0059D5C08}" type="slidenum">
              <a:rPr lang="en-US" smtClean="0"/>
              <a:t>8</a:t>
            </a:fld>
            <a:endParaRPr lang="en-US"/>
          </a:p>
        </p:txBody>
      </p:sp>
    </p:spTree>
    <p:extLst>
      <p:ext uri="{BB962C8B-B14F-4D97-AF65-F5344CB8AC3E}">
        <p14:creationId xmlns:p14="http://schemas.microsoft.com/office/powerpoint/2010/main" val="1881146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BF67DE-0266-4197-9CAF-19D0059D5C08}" type="slidenum">
              <a:rPr lang="en-US" smtClean="0"/>
              <a:t>9</a:t>
            </a:fld>
            <a:endParaRPr lang="en-US"/>
          </a:p>
        </p:txBody>
      </p:sp>
    </p:spTree>
    <p:extLst>
      <p:ext uri="{BB962C8B-B14F-4D97-AF65-F5344CB8AC3E}">
        <p14:creationId xmlns:p14="http://schemas.microsoft.com/office/powerpoint/2010/main" val="1975110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573996-8B94-44F1-88F0-E47703673425}"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E618F-4BA0-4D50-834D-031105DEC3DC}" type="slidenum">
              <a:rPr lang="en-US" smtClean="0"/>
              <a:t>‹#›</a:t>
            </a:fld>
            <a:endParaRPr lang="en-US"/>
          </a:p>
        </p:txBody>
      </p:sp>
    </p:spTree>
    <p:extLst>
      <p:ext uri="{BB962C8B-B14F-4D97-AF65-F5344CB8AC3E}">
        <p14:creationId xmlns:p14="http://schemas.microsoft.com/office/powerpoint/2010/main" val="4162470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573996-8B94-44F1-88F0-E47703673425}"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E618F-4BA0-4D50-834D-031105DEC3DC}" type="slidenum">
              <a:rPr lang="en-US" smtClean="0"/>
              <a:t>‹#›</a:t>
            </a:fld>
            <a:endParaRPr lang="en-US"/>
          </a:p>
        </p:txBody>
      </p:sp>
    </p:spTree>
    <p:extLst>
      <p:ext uri="{BB962C8B-B14F-4D97-AF65-F5344CB8AC3E}">
        <p14:creationId xmlns:p14="http://schemas.microsoft.com/office/powerpoint/2010/main" val="2761932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573996-8B94-44F1-88F0-E47703673425}"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E618F-4BA0-4D50-834D-031105DEC3DC}" type="slidenum">
              <a:rPr lang="en-US" smtClean="0"/>
              <a:t>‹#›</a:t>
            </a:fld>
            <a:endParaRPr lang="en-US"/>
          </a:p>
        </p:txBody>
      </p:sp>
    </p:spTree>
    <p:extLst>
      <p:ext uri="{BB962C8B-B14F-4D97-AF65-F5344CB8AC3E}">
        <p14:creationId xmlns:p14="http://schemas.microsoft.com/office/powerpoint/2010/main" val="3994427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573996-8B94-44F1-88F0-E47703673425}" type="datetimeFigureOut">
              <a:rPr lang="en-US" smtClean="0"/>
              <a:t>3/9/2022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7E618F-4BA0-4D50-834D-031105DEC3DC}" type="slidenum">
              <a:rPr lang="en-US" smtClean="0"/>
              <a:t>‹#›</a:t>
            </a:fld>
            <a:endParaRPr lang="en-US"/>
          </a:p>
        </p:txBody>
      </p:sp>
    </p:spTree>
    <p:extLst>
      <p:ext uri="{BB962C8B-B14F-4D97-AF65-F5344CB8AC3E}">
        <p14:creationId xmlns:p14="http://schemas.microsoft.com/office/powerpoint/2010/main" val="3211593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573996-8B94-44F1-88F0-E47703673425}"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E618F-4BA0-4D50-834D-031105DEC3DC}" type="slidenum">
              <a:rPr lang="en-US" smtClean="0"/>
              <a:t>‹#›</a:t>
            </a:fld>
            <a:endParaRPr lang="en-US"/>
          </a:p>
        </p:txBody>
      </p:sp>
    </p:spTree>
    <p:extLst>
      <p:ext uri="{BB962C8B-B14F-4D97-AF65-F5344CB8AC3E}">
        <p14:creationId xmlns:p14="http://schemas.microsoft.com/office/powerpoint/2010/main" val="4109151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F2573996-8B94-44F1-88F0-E47703673425}" type="datetimeFigureOut">
              <a:rPr lang="en-US" smtClean="0"/>
              <a:t>3/9/2022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37E618F-4BA0-4D50-834D-031105DEC3DC}" type="slidenum">
              <a:rPr lang="en-US" smtClean="0"/>
              <a:t>‹#›</a:t>
            </a:fld>
            <a:endParaRPr lang="en-US"/>
          </a:p>
        </p:txBody>
      </p:sp>
    </p:spTree>
    <p:extLst>
      <p:ext uri="{BB962C8B-B14F-4D97-AF65-F5344CB8AC3E}">
        <p14:creationId xmlns:p14="http://schemas.microsoft.com/office/powerpoint/2010/main" val="2795126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F2573996-8B94-44F1-88F0-E47703673425}" type="datetimeFigureOut">
              <a:rPr lang="en-US" smtClean="0"/>
              <a:t>3/9/2022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7E618F-4BA0-4D50-834D-031105DEC3DC}"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93375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573996-8B94-44F1-88F0-E47703673425}" type="datetimeFigureOut">
              <a:rPr lang="en-US" smtClean="0"/>
              <a:t>3/9/2022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7E618F-4BA0-4D50-834D-031105DEC3DC}" type="slidenum">
              <a:rPr lang="en-US" smtClean="0"/>
              <a:t>‹#›</a:t>
            </a:fld>
            <a:endParaRPr lang="en-US"/>
          </a:p>
        </p:txBody>
      </p:sp>
    </p:spTree>
    <p:extLst>
      <p:ext uri="{BB962C8B-B14F-4D97-AF65-F5344CB8AC3E}">
        <p14:creationId xmlns:p14="http://schemas.microsoft.com/office/powerpoint/2010/main" val="4162327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573996-8B94-44F1-88F0-E47703673425}" type="datetimeFigureOut">
              <a:rPr lang="en-US" smtClean="0"/>
              <a:t>3/9/2022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7E618F-4BA0-4D50-834D-031105DEC3DC}" type="slidenum">
              <a:rPr lang="en-US" smtClean="0"/>
              <a:t>‹#›</a:t>
            </a:fld>
            <a:endParaRPr lang="en-US"/>
          </a:p>
        </p:txBody>
      </p:sp>
    </p:spTree>
    <p:extLst>
      <p:ext uri="{BB962C8B-B14F-4D97-AF65-F5344CB8AC3E}">
        <p14:creationId xmlns:p14="http://schemas.microsoft.com/office/powerpoint/2010/main" val="388156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F2573996-8B94-44F1-88F0-E47703673425}" type="datetimeFigureOut">
              <a:rPr lang="en-US" smtClean="0"/>
              <a:t>3/9/2022</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a:p>
        </p:txBody>
      </p:sp>
      <p:sp>
        <p:nvSpPr>
          <p:cNvPr id="11" name="Slide Number Placeholder 10"/>
          <p:cNvSpPr>
            <a:spLocks noGrp="1"/>
          </p:cNvSpPr>
          <p:nvPr>
            <p:ph type="sldNum" sz="quarter" idx="12"/>
          </p:nvPr>
        </p:nvSpPr>
        <p:spPr/>
        <p:txBody>
          <a:bodyPr/>
          <a:lstStyle/>
          <a:p>
            <a:fld id="{437E618F-4BA0-4D50-834D-031105DEC3DC}" type="slidenum">
              <a:rPr lang="en-US" smtClean="0"/>
              <a:t>‹#›</a:t>
            </a:fld>
            <a:endParaRPr lang="en-US"/>
          </a:p>
        </p:txBody>
      </p:sp>
    </p:spTree>
    <p:extLst>
      <p:ext uri="{BB962C8B-B14F-4D97-AF65-F5344CB8AC3E}">
        <p14:creationId xmlns:p14="http://schemas.microsoft.com/office/powerpoint/2010/main" val="1927429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F2573996-8B94-44F1-88F0-E47703673425}" type="datetimeFigureOut">
              <a:rPr lang="en-US" smtClean="0"/>
              <a:t>3/9/2022</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a:p>
        </p:txBody>
      </p:sp>
      <p:sp>
        <p:nvSpPr>
          <p:cNvPr id="10" name="Slide Number Placeholder 9"/>
          <p:cNvSpPr>
            <a:spLocks noGrp="1"/>
          </p:cNvSpPr>
          <p:nvPr>
            <p:ph type="sldNum" sz="quarter" idx="12"/>
          </p:nvPr>
        </p:nvSpPr>
        <p:spPr/>
        <p:txBody>
          <a:bodyPr/>
          <a:lstStyle/>
          <a:p>
            <a:fld id="{437E618F-4BA0-4D50-834D-031105DEC3DC}" type="slidenum">
              <a:rPr lang="en-US" smtClean="0"/>
              <a:t>‹#›</a:t>
            </a:fld>
            <a:endParaRPr lang="en-US"/>
          </a:p>
        </p:txBody>
      </p:sp>
    </p:spTree>
    <p:extLst>
      <p:ext uri="{BB962C8B-B14F-4D97-AF65-F5344CB8AC3E}">
        <p14:creationId xmlns:p14="http://schemas.microsoft.com/office/powerpoint/2010/main" val="3238091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F2573996-8B94-44F1-88F0-E47703673425}" type="datetimeFigureOut">
              <a:rPr lang="en-US" smtClean="0"/>
              <a:t>3/9/2022</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437E618F-4BA0-4D50-834D-031105DEC3DC}" type="slidenum">
              <a:rPr lang="en-US" smtClean="0"/>
              <a:t>‹#›</a:t>
            </a:fld>
            <a:endParaRPr lang="en-US"/>
          </a:p>
        </p:txBody>
      </p:sp>
    </p:spTree>
    <p:extLst>
      <p:ext uri="{BB962C8B-B14F-4D97-AF65-F5344CB8AC3E}">
        <p14:creationId xmlns:p14="http://schemas.microsoft.com/office/powerpoint/2010/main" val="3482478377"/>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github.com/UrbsLab/RAR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github.com/UrbsLab/RAR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3C8C9-CCB2-4D23-8F3E-D6CE41ADE844}"/>
              </a:ext>
            </a:extLst>
          </p:cNvPr>
          <p:cNvSpPr>
            <a:spLocks noGrp="1"/>
          </p:cNvSpPr>
          <p:nvPr>
            <p:ph type="title"/>
          </p:nvPr>
        </p:nvSpPr>
        <p:spPr>
          <a:xfrm>
            <a:off x="3674945" y="219975"/>
            <a:ext cx="4842109" cy="1188720"/>
          </a:xfrm>
        </p:spPr>
        <p:txBody>
          <a:bodyPr/>
          <a:lstStyle/>
          <a:p>
            <a:r>
              <a:rPr lang="en-US" dirty="0"/>
              <a:t>Background</a:t>
            </a:r>
          </a:p>
        </p:txBody>
      </p:sp>
      <p:sp>
        <p:nvSpPr>
          <p:cNvPr id="3" name="Content Placeholder 2">
            <a:extLst>
              <a:ext uri="{FF2B5EF4-FFF2-40B4-BE49-F238E27FC236}">
                <a16:creationId xmlns:a16="http://schemas.microsoft.com/office/drawing/2014/main" id="{A510A27F-CB31-46F0-8461-EE18D65AAC54}"/>
              </a:ext>
            </a:extLst>
          </p:cNvPr>
          <p:cNvSpPr>
            <a:spLocks noGrp="1"/>
          </p:cNvSpPr>
          <p:nvPr>
            <p:ph idx="1"/>
          </p:nvPr>
        </p:nvSpPr>
        <p:spPr>
          <a:xfrm>
            <a:off x="-121663" y="1666437"/>
            <a:ext cx="5801256" cy="3199933"/>
          </a:xfrm>
        </p:spPr>
        <p:txBody>
          <a:bodyPr>
            <a:noAutofit/>
          </a:bodyPr>
          <a:lstStyle/>
          <a:p>
            <a:pPr marL="228600" lvl="1" indent="0" algn="ctr">
              <a:buClrTx/>
              <a:buNone/>
            </a:pPr>
            <a:r>
              <a:rPr lang="en-US" sz="2400" b="1" u="sng" dirty="0"/>
              <a:t>Rare Variant Features</a:t>
            </a:r>
          </a:p>
          <a:p>
            <a:pPr lvl="1">
              <a:buClrTx/>
              <a:buFont typeface="Wingdings" panose="05000000000000000000" pitchFamily="2" charset="2"/>
              <a:buChar char="§"/>
            </a:pPr>
            <a:r>
              <a:rPr lang="en-US" sz="2100" dirty="0"/>
              <a:t>Features (i.e., variables) with rare variant states complexify disease association analysis </a:t>
            </a:r>
          </a:p>
          <a:p>
            <a:pPr lvl="1">
              <a:buClrTx/>
              <a:buFont typeface="Wingdings" panose="05000000000000000000" pitchFamily="2" charset="2"/>
              <a:buChar char="§"/>
            </a:pPr>
            <a:r>
              <a:rPr lang="en-US" sz="2100" dirty="0"/>
              <a:t>Rare variant features remain unexplained but are believed to hold the key to explaining missing heritability in complex diseases </a:t>
            </a:r>
          </a:p>
          <a:p>
            <a:pPr lvl="1">
              <a:buClrTx/>
              <a:buFont typeface="Wingdings" panose="05000000000000000000" pitchFamily="2" charset="2"/>
              <a:buChar char="§"/>
            </a:pPr>
            <a:r>
              <a:rPr lang="en-US" sz="2100" dirty="0"/>
              <a:t>Interactions between features (e.g., epistasis) are critical for disease </a:t>
            </a:r>
          </a:p>
          <a:p>
            <a:pPr lvl="1">
              <a:buClrTx/>
              <a:buFont typeface="Wingdings" panose="05000000000000000000" pitchFamily="2" charset="2"/>
              <a:buChar char="§"/>
            </a:pPr>
            <a:r>
              <a:rPr lang="en-US" sz="2100" dirty="0"/>
              <a:t>Rare variant features outside of genetics </a:t>
            </a:r>
          </a:p>
          <a:p>
            <a:pPr marL="228600" lvl="1" indent="0">
              <a:buClrTx/>
              <a:buNone/>
            </a:pPr>
            <a:r>
              <a:rPr lang="en-US" sz="2100" dirty="0">
                <a:sym typeface="Wingdings" panose="05000000000000000000" pitchFamily="2" charset="2"/>
              </a:rPr>
              <a:t>	 </a:t>
            </a:r>
            <a:r>
              <a:rPr lang="en-US" sz="2100" b="1" dirty="0">
                <a:sym typeface="Wingdings" panose="05000000000000000000" pitchFamily="2" charset="2"/>
              </a:rPr>
              <a:t>Donor-recipient </a:t>
            </a:r>
            <a:r>
              <a:rPr lang="en-US" sz="2100" b="1" dirty="0"/>
              <a:t>HLA amino acid 		     mismatches and transplantation</a:t>
            </a:r>
          </a:p>
        </p:txBody>
      </p:sp>
      <p:sp>
        <p:nvSpPr>
          <p:cNvPr id="4" name="Content Placeholder 2">
            <a:extLst>
              <a:ext uri="{FF2B5EF4-FFF2-40B4-BE49-F238E27FC236}">
                <a16:creationId xmlns:a16="http://schemas.microsoft.com/office/drawing/2014/main" id="{2C510E42-6748-4F56-B5A7-FD68F9A1D775}"/>
              </a:ext>
            </a:extLst>
          </p:cNvPr>
          <p:cNvSpPr txBox="1">
            <a:spLocks/>
          </p:cNvSpPr>
          <p:nvPr/>
        </p:nvSpPr>
        <p:spPr>
          <a:xfrm>
            <a:off x="5679593" y="1666436"/>
            <a:ext cx="5801256" cy="319993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228600" lvl="1" indent="0" algn="ctr">
              <a:buClrTx/>
              <a:buFont typeface="Arial" panose="020B0604020202020204" pitchFamily="34" charset="0"/>
              <a:buNone/>
            </a:pPr>
            <a:r>
              <a:rPr lang="en-US" sz="2400" b="1" u="sng" dirty="0"/>
              <a:t>Binning Features</a:t>
            </a:r>
          </a:p>
          <a:p>
            <a:pPr lvl="1">
              <a:buClrTx/>
              <a:buFont typeface="Wingdings" panose="05000000000000000000" pitchFamily="2" charset="2"/>
              <a:buChar char="§"/>
            </a:pPr>
            <a:r>
              <a:rPr lang="en-US" sz="2100" dirty="0"/>
              <a:t>Binning considers groups of features additively</a:t>
            </a:r>
          </a:p>
          <a:p>
            <a:pPr lvl="1">
              <a:buClrTx/>
              <a:buFont typeface="Wingdings" panose="05000000000000000000" pitchFamily="2" charset="2"/>
              <a:buChar char="§"/>
            </a:pPr>
            <a:r>
              <a:rPr lang="en-US" sz="2100" dirty="0"/>
              <a:t>Overcomes limitations of univariate analyses of rare variants (statistical power)</a:t>
            </a:r>
          </a:p>
          <a:p>
            <a:pPr marL="228600" lvl="1" indent="0">
              <a:buClrTx/>
              <a:buNone/>
            </a:pPr>
            <a:endParaRPr lang="en-US" sz="2100" dirty="0"/>
          </a:p>
        </p:txBody>
      </p:sp>
      <p:pic>
        <p:nvPicPr>
          <p:cNvPr id="5" name="Picture 4" descr="Table&#10;&#10;Description automatically generated">
            <a:extLst>
              <a:ext uri="{FF2B5EF4-FFF2-40B4-BE49-F238E27FC236}">
                <a16:creationId xmlns:a16="http://schemas.microsoft.com/office/drawing/2014/main" id="{AA80825F-4C10-4359-9513-444FDE93CD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0995" y="3517058"/>
            <a:ext cx="5801256" cy="2273372"/>
          </a:xfrm>
          <a:prstGeom prst="rect">
            <a:avLst/>
          </a:prstGeom>
        </p:spPr>
      </p:pic>
      <p:sp>
        <p:nvSpPr>
          <p:cNvPr id="6" name="Content Placeholder 2">
            <a:extLst>
              <a:ext uri="{FF2B5EF4-FFF2-40B4-BE49-F238E27FC236}">
                <a16:creationId xmlns:a16="http://schemas.microsoft.com/office/drawing/2014/main" id="{E659EA46-B1AD-4279-AEBA-2BA3BF5EF02E}"/>
              </a:ext>
            </a:extLst>
          </p:cNvPr>
          <p:cNvSpPr txBox="1">
            <a:spLocks/>
          </p:cNvSpPr>
          <p:nvPr/>
        </p:nvSpPr>
        <p:spPr>
          <a:xfrm>
            <a:off x="5533533" y="5790430"/>
            <a:ext cx="6088718" cy="33250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201168" lvl="1" indent="0">
              <a:buNone/>
            </a:pPr>
            <a:r>
              <a:rPr lang="en-US" sz="1400" b="1" dirty="0"/>
              <a:t>Figure 1: Example of feature binning with simple dataset. </a:t>
            </a:r>
            <a:r>
              <a:rPr lang="en-US" sz="1400" i="1" dirty="0"/>
              <a:t>All images (figures and tables) are created by the student researcher.</a:t>
            </a:r>
          </a:p>
        </p:txBody>
      </p:sp>
    </p:spTree>
    <p:extLst>
      <p:ext uri="{BB962C8B-B14F-4D97-AF65-F5344CB8AC3E}">
        <p14:creationId xmlns:p14="http://schemas.microsoft.com/office/powerpoint/2010/main" val="2113539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D5B9F-7B02-4BF0-9790-3E8186C7C721}"/>
              </a:ext>
            </a:extLst>
          </p:cNvPr>
          <p:cNvSpPr>
            <a:spLocks noGrp="1"/>
          </p:cNvSpPr>
          <p:nvPr>
            <p:ph type="title"/>
          </p:nvPr>
        </p:nvSpPr>
        <p:spPr>
          <a:xfrm>
            <a:off x="1116810" y="729021"/>
            <a:ext cx="3764313" cy="901815"/>
          </a:xfrm>
        </p:spPr>
        <p:txBody>
          <a:bodyPr>
            <a:normAutofit/>
          </a:bodyPr>
          <a:lstStyle/>
          <a:p>
            <a:r>
              <a:rPr lang="en-US" sz="2500" dirty="0"/>
              <a:t>Conclusions</a:t>
            </a:r>
          </a:p>
        </p:txBody>
      </p:sp>
      <p:sp>
        <p:nvSpPr>
          <p:cNvPr id="3" name="Content Placeholder 2">
            <a:extLst>
              <a:ext uri="{FF2B5EF4-FFF2-40B4-BE49-F238E27FC236}">
                <a16:creationId xmlns:a16="http://schemas.microsoft.com/office/drawing/2014/main" id="{664F785A-23FD-4562-975A-0A475D01CFA2}"/>
              </a:ext>
            </a:extLst>
          </p:cNvPr>
          <p:cNvSpPr>
            <a:spLocks noGrp="1"/>
          </p:cNvSpPr>
          <p:nvPr>
            <p:ph idx="1"/>
          </p:nvPr>
        </p:nvSpPr>
        <p:spPr>
          <a:xfrm>
            <a:off x="219302" y="2110143"/>
            <a:ext cx="5163404" cy="4347218"/>
          </a:xfrm>
        </p:spPr>
        <p:txBody>
          <a:bodyPr>
            <a:normAutofit/>
          </a:bodyPr>
          <a:lstStyle/>
          <a:p>
            <a:pPr>
              <a:buClrTx/>
              <a:buFont typeface="Wingdings" panose="05000000000000000000" pitchFamily="2" charset="2"/>
              <a:buChar char="§"/>
            </a:pPr>
            <a:r>
              <a:rPr lang="en-US" sz="2100" dirty="0"/>
              <a:t>Overcame limitations of previous methods</a:t>
            </a:r>
          </a:p>
          <a:p>
            <a:pPr>
              <a:buClrTx/>
              <a:buFont typeface="Wingdings" panose="05000000000000000000" pitchFamily="2" charset="2"/>
              <a:buChar char="§"/>
            </a:pPr>
            <a:r>
              <a:rPr lang="en-US" sz="2100" dirty="0"/>
              <a:t> RARE is sensitive to interactions, not entirely dependent on expert knowledge, and has applications beyond genetics</a:t>
            </a:r>
          </a:p>
          <a:p>
            <a:pPr>
              <a:buClrTx/>
              <a:buFont typeface="Wingdings" panose="05000000000000000000" pitchFamily="2" charset="2"/>
              <a:buChar char="§"/>
            </a:pPr>
            <a:r>
              <a:rPr lang="en-US" sz="2100" dirty="0"/>
              <a:t>Reliably constructs bins with both univariate and epistatic effects</a:t>
            </a:r>
          </a:p>
          <a:p>
            <a:pPr>
              <a:buClrTx/>
              <a:buFont typeface="Wingdings" panose="05000000000000000000" pitchFamily="2" charset="2"/>
              <a:buChar char="§"/>
            </a:pPr>
            <a:r>
              <a:rPr lang="en-US" sz="2100" dirty="0"/>
              <a:t>Application of RARE suggests mismatches at peptide-binding sites of HLA-DRB1 are most strongly associated with kidney transplantation failure</a:t>
            </a:r>
          </a:p>
          <a:p>
            <a:pPr>
              <a:buClrTx/>
              <a:buFont typeface="Wingdings" panose="05000000000000000000" pitchFamily="2" charset="2"/>
              <a:buChar char="§"/>
            </a:pPr>
            <a:endParaRPr lang="en-US" sz="2600" dirty="0"/>
          </a:p>
          <a:p>
            <a:endParaRPr lang="en-US" dirty="0"/>
          </a:p>
        </p:txBody>
      </p:sp>
      <p:sp>
        <p:nvSpPr>
          <p:cNvPr id="4" name="Title 1">
            <a:extLst>
              <a:ext uri="{FF2B5EF4-FFF2-40B4-BE49-F238E27FC236}">
                <a16:creationId xmlns:a16="http://schemas.microsoft.com/office/drawing/2014/main" id="{60FCF5A3-E4AE-419D-B80D-02AD0C3FB913}"/>
              </a:ext>
            </a:extLst>
          </p:cNvPr>
          <p:cNvSpPr txBox="1">
            <a:spLocks/>
          </p:cNvSpPr>
          <p:nvPr/>
        </p:nvSpPr>
        <p:spPr>
          <a:xfrm>
            <a:off x="7043327" y="729021"/>
            <a:ext cx="3764313" cy="901815"/>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en-US" sz="2500" dirty="0"/>
              <a:t>Applications</a:t>
            </a:r>
          </a:p>
        </p:txBody>
      </p:sp>
      <p:sp>
        <p:nvSpPr>
          <p:cNvPr id="6" name="TextBox 5">
            <a:extLst>
              <a:ext uri="{FF2B5EF4-FFF2-40B4-BE49-F238E27FC236}">
                <a16:creationId xmlns:a16="http://schemas.microsoft.com/office/drawing/2014/main" id="{94903EFD-6565-44A8-A763-95FBCD1DC30D}"/>
              </a:ext>
            </a:extLst>
          </p:cNvPr>
          <p:cNvSpPr txBox="1"/>
          <p:nvPr/>
        </p:nvSpPr>
        <p:spPr>
          <a:xfrm>
            <a:off x="5878270" y="2110143"/>
            <a:ext cx="6094428" cy="4293483"/>
          </a:xfrm>
          <a:prstGeom prst="rect">
            <a:avLst/>
          </a:prstGeom>
          <a:noFill/>
        </p:spPr>
        <p:txBody>
          <a:bodyPr wrap="square">
            <a:spAutoFit/>
          </a:bodyPr>
          <a:lstStyle/>
          <a:p>
            <a:pPr marL="342900" indent="-342900">
              <a:buClrTx/>
              <a:buFont typeface="Wingdings" panose="05000000000000000000" pitchFamily="2" charset="2"/>
              <a:buChar char="§"/>
            </a:pPr>
            <a:r>
              <a:rPr lang="en-US" sz="2100" dirty="0"/>
              <a:t>RARE can pinpoint key rare variant features that guide predictive models, diagnostic methods, and drug targets</a:t>
            </a:r>
          </a:p>
          <a:p>
            <a:pPr marL="342900" indent="-342900">
              <a:buClrTx/>
              <a:buFont typeface="Wingdings" panose="05000000000000000000" pitchFamily="2" charset="2"/>
              <a:buChar char="§"/>
            </a:pPr>
            <a:r>
              <a:rPr lang="en-US" sz="2100" dirty="0"/>
              <a:t>Applicable to a wide range of complex diseases</a:t>
            </a:r>
          </a:p>
          <a:p>
            <a:pPr marL="342900" indent="-342900">
              <a:buClrTx/>
              <a:buFont typeface="Wingdings" panose="05000000000000000000" pitchFamily="2" charset="2"/>
              <a:buChar char="§"/>
            </a:pPr>
            <a:r>
              <a:rPr lang="en-US" sz="2100" dirty="0"/>
              <a:t>Aid in a clinical setting for informing evaluation of transplantation donor-recipient pairs</a:t>
            </a:r>
          </a:p>
          <a:p>
            <a:pPr marL="342900" indent="-342900">
              <a:buClrTx/>
              <a:buFont typeface="Wingdings" panose="05000000000000000000" pitchFamily="2" charset="2"/>
              <a:buChar char="§"/>
            </a:pPr>
            <a:endParaRPr lang="en-US" sz="2100" dirty="0"/>
          </a:p>
          <a:p>
            <a:pPr>
              <a:buClrTx/>
            </a:pPr>
            <a:endParaRPr lang="en-US" sz="2100" dirty="0"/>
          </a:p>
          <a:p>
            <a:pPr marL="342900" indent="-342900">
              <a:buClrTx/>
              <a:buFont typeface="Wingdings" panose="05000000000000000000" pitchFamily="2" charset="2"/>
              <a:buChar char="§"/>
            </a:pPr>
            <a:r>
              <a:rPr lang="en-US" sz="2100" b="1" dirty="0"/>
              <a:t>Inform development of new CRPA (HLA sensitization test before transplantation) and U.S. Gov. Organ Procurement and Transplantation Network’s new continuous distribution initiative</a:t>
            </a:r>
          </a:p>
        </p:txBody>
      </p:sp>
    </p:spTree>
    <p:extLst>
      <p:ext uri="{BB962C8B-B14F-4D97-AF65-F5344CB8AC3E}">
        <p14:creationId xmlns:p14="http://schemas.microsoft.com/office/powerpoint/2010/main" val="123938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D5B9F-7B02-4BF0-9790-3E8186C7C721}"/>
              </a:ext>
            </a:extLst>
          </p:cNvPr>
          <p:cNvSpPr>
            <a:spLocks noGrp="1"/>
          </p:cNvSpPr>
          <p:nvPr>
            <p:ph type="title"/>
          </p:nvPr>
        </p:nvSpPr>
        <p:spPr>
          <a:xfrm>
            <a:off x="2231136" y="549913"/>
            <a:ext cx="7729728" cy="1188720"/>
          </a:xfrm>
        </p:spPr>
        <p:txBody>
          <a:bodyPr/>
          <a:lstStyle/>
          <a:p>
            <a:r>
              <a:rPr lang="en-US" dirty="0"/>
              <a:t>Ongoing Future Investigations</a:t>
            </a:r>
          </a:p>
        </p:txBody>
      </p:sp>
      <p:sp>
        <p:nvSpPr>
          <p:cNvPr id="3" name="Content Placeholder 2">
            <a:extLst>
              <a:ext uri="{FF2B5EF4-FFF2-40B4-BE49-F238E27FC236}">
                <a16:creationId xmlns:a16="http://schemas.microsoft.com/office/drawing/2014/main" id="{664F785A-23FD-4562-975A-0A475D01CFA2}"/>
              </a:ext>
            </a:extLst>
          </p:cNvPr>
          <p:cNvSpPr>
            <a:spLocks noGrp="1"/>
          </p:cNvSpPr>
          <p:nvPr>
            <p:ph idx="1"/>
          </p:nvPr>
        </p:nvSpPr>
        <p:spPr>
          <a:xfrm>
            <a:off x="520958" y="2162687"/>
            <a:ext cx="5575042" cy="4145399"/>
          </a:xfrm>
        </p:spPr>
        <p:txBody>
          <a:bodyPr>
            <a:normAutofit fontScale="77500" lnSpcReduction="20000"/>
          </a:bodyPr>
          <a:lstStyle/>
          <a:p>
            <a:pPr>
              <a:buClrTx/>
              <a:buFont typeface="Wingdings" panose="05000000000000000000" pitchFamily="2" charset="2"/>
              <a:buChar char="§"/>
            </a:pPr>
            <a:r>
              <a:rPr lang="en-US" sz="2600" dirty="0"/>
              <a:t>Using RARE to investigate transplantation failure within a year vs. beyond a year</a:t>
            </a:r>
          </a:p>
          <a:p>
            <a:pPr>
              <a:buClrTx/>
              <a:buFont typeface="Wingdings" panose="05000000000000000000" pitchFamily="2" charset="2"/>
              <a:buChar char="§"/>
            </a:pPr>
            <a:r>
              <a:rPr lang="en-US" sz="2600" dirty="0"/>
              <a:t>Potential future collaboration with Children’s Hospital of Pennsylvania using RARE to analyze genetic underpinnings of congenital heart disease</a:t>
            </a:r>
          </a:p>
          <a:p>
            <a:pPr>
              <a:buClrTx/>
              <a:buFont typeface="Wingdings" panose="05000000000000000000" pitchFamily="2" charset="2"/>
              <a:buChar char="§"/>
            </a:pPr>
            <a:r>
              <a:rPr lang="en-US" sz="2600" dirty="0"/>
              <a:t>Evaluate alternative bin evaluation (scoring) methods (e.g., mutual information)</a:t>
            </a:r>
          </a:p>
          <a:p>
            <a:pPr>
              <a:buClrTx/>
              <a:buFont typeface="Wingdings" panose="05000000000000000000" pitchFamily="2" charset="2"/>
              <a:buChar char="§"/>
            </a:pPr>
            <a:r>
              <a:rPr lang="en-US" sz="2600" dirty="0"/>
              <a:t>Developing statistical methods for capturing epistatic interactions between HLA amino acid mismatches under absence of main effects</a:t>
            </a:r>
          </a:p>
          <a:p>
            <a:pPr>
              <a:buClrTx/>
              <a:buFont typeface="Wingdings" panose="05000000000000000000" pitchFamily="2" charset="2"/>
              <a:buChar char="§"/>
            </a:pPr>
            <a:r>
              <a:rPr lang="en-US" sz="2600" dirty="0"/>
              <a:t>Additional work developing rare variant data simulators as a tool for the broader computer science research community</a:t>
            </a:r>
          </a:p>
          <a:p>
            <a:pPr>
              <a:buClrTx/>
              <a:buFont typeface="Wingdings" panose="05000000000000000000" pitchFamily="2" charset="2"/>
              <a:buChar char="§"/>
            </a:pPr>
            <a:r>
              <a:rPr lang="en-US" sz="2600" b="1" dirty="0"/>
              <a:t>Applying RARE to survival analysis</a:t>
            </a:r>
          </a:p>
          <a:p>
            <a:pPr>
              <a:buClrTx/>
              <a:buFont typeface="Wingdings" panose="05000000000000000000" pitchFamily="2" charset="2"/>
              <a:buChar char="§"/>
            </a:pPr>
            <a:endParaRPr lang="en-US" sz="2600" dirty="0"/>
          </a:p>
          <a:p>
            <a:pPr marL="0" indent="0">
              <a:buNone/>
            </a:pPr>
            <a:endParaRPr lang="en-US" dirty="0"/>
          </a:p>
        </p:txBody>
      </p:sp>
      <p:pic>
        <p:nvPicPr>
          <p:cNvPr id="7" name="Picture 6" descr="Chart, line chart&#10;&#10;Description automatically generated">
            <a:extLst>
              <a:ext uri="{FF2B5EF4-FFF2-40B4-BE49-F238E27FC236}">
                <a16:creationId xmlns:a16="http://schemas.microsoft.com/office/drawing/2014/main" id="{5F02F76B-095C-447D-BEFF-D226B56C3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8705" y="2162688"/>
            <a:ext cx="4490399" cy="3047887"/>
          </a:xfrm>
          <a:prstGeom prst="rect">
            <a:avLst/>
          </a:prstGeom>
        </p:spPr>
      </p:pic>
      <p:sp>
        <p:nvSpPr>
          <p:cNvPr id="8" name="Content Placeholder 2">
            <a:extLst>
              <a:ext uri="{FF2B5EF4-FFF2-40B4-BE49-F238E27FC236}">
                <a16:creationId xmlns:a16="http://schemas.microsoft.com/office/drawing/2014/main" id="{A5910F62-A009-47AB-A52A-C018D367C534}"/>
              </a:ext>
            </a:extLst>
          </p:cNvPr>
          <p:cNvSpPr txBox="1">
            <a:spLocks/>
          </p:cNvSpPr>
          <p:nvPr/>
        </p:nvSpPr>
        <p:spPr>
          <a:xfrm>
            <a:off x="6193410" y="5210575"/>
            <a:ext cx="5363852" cy="55080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sz="1400" b="1" dirty="0"/>
              <a:t>Figure 6. </a:t>
            </a:r>
            <a:r>
              <a:rPr lang="en-US" sz="1400" dirty="0"/>
              <a:t>A brand new, days-old idea I am testing is the integration of RARE into survival analysis. This version of RARE utilizes a log-rank test as the bin fitness metric and seeks to optimize bins’ ability to stratify risk of transplantation failure over time.  Advantages include interpretability and immediate clinical significance as an improvement over the current gold standard, 0-ABDR risk stratification. </a:t>
            </a:r>
            <a:r>
              <a:rPr lang="en-US" sz="1400" b="1" dirty="0"/>
              <a:t> </a:t>
            </a:r>
            <a:endParaRPr lang="en-US" sz="1400" dirty="0"/>
          </a:p>
        </p:txBody>
      </p:sp>
    </p:spTree>
    <p:extLst>
      <p:ext uri="{BB962C8B-B14F-4D97-AF65-F5344CB8AC3E}">
        <p14:creationId xmlns:p14="http://schemas.microsoft.com/office/powerpoint/2010/main" val="627597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D5B9F-7B02-4BF0-9790-3E8186C7C721}"/>
              </a:ext>
            </a:extLst>
          </p:cNvPr>
          <p:cNvSpPr>
            <a:spLocks noGrp="1"/>
          </p:cNvSpPr>
          <p:nvPr>
            <p:ph type="title"/>
          </p:nvPr>
        </p:nvSpPr>
        <p:spPr>
          <a:xfrm>
            <a:off x="2231135" y="393192"/>
            <a:ext cx="7729728" cy="1188720"/>
          </a:xfrm>
        </p:spPr>
        <p:txBody>
          <a:bodyPr/>
          <a:lstStyle/>
          <a:p>
            <a:r>
              <a:rPr lang="en-US" dirty="0"/>
              <a:t>Publications</a:t>
            </a:r>
          </a:p>
        </p:txBody>
      </p:sp>
      <p:sp>
        <p:nvSpPr>
          <p:cNvPr id="3" name="Content Placeholder 2">
            <a:extLst>
              <a:ext uri="{FF2B5EF4-FFF2-40B4-BE49-F238E27FC236}">
                <a16:creationId xmlns:a16="http://schemas.microsoft.com/office/drawing/2014/main" id="{664F785A-23FD-4562-975A-0A475D01CFA2}"/>
              </a:ext>
            </a:extLst>
          </p:cNvPr>
          <p:cNvSpPr>
            <a:spLocks noGrp="1"/>
          </p:cNvSpPr>
          <p:nvPr>
            <p:ph idx="1"/>
          </p:nvPr>
        </p:nvSpPr>
        <p:spPr>
          <a:xfrm>
            <a:off x="520958" y="1847851"/>
            <a:ext cx="11150083" cy="4791074"/>
          </a:xfrm>
        </p:spPr>
        <p:txBody>
          <a:bodyPr>
            <a:normAutofit fontScale="92500" lnSpcReduction="10000"/>
          </a:bodyPr>
          <a:lstStyle/>
          <a:p>
            <a:pPr marL="514350" indent="-514350">
              <a:buClrTx/>
              <a:buFont typeface="+mj-lt"/>
              <a:buAutoNum type="arabicPeriod"/>
            </a:pPr>
            <a:r>
              <a:rPr lang="en-US" sz="2600" dirty="0"/>
              <a:t>Manuscript detailing development of RARE peer-reviewed, published, and presented as paper in Genetic and Evolutionary Computation Conference (Track: Evolutionary Algorithms for Problems with Uncertainty):</a:t>
            </a:r>
          </a:p>
          <a:p>
            <a:pPr marL="0" indent="0">
              <a:buClrTx/>
              <a:buNone/>
            </a:pPr>
            <a:r>
              <a:rPr lang="en-US" sz="2600" dirty="0"/>
              <a:t>Dasariraju, S., &amp; </a:t>
            </a:r>
            <a:r>
              <a:rPr lang="en-US" sz="2600" dirty="0" err="1"/>
              <a:t>Urbanowicz</a:t>
            </a:r>
            <a:r>
              <a:rPr lang="en-US" sz="2600" dirty="0"/>
              <a:t>, R. J. (2021). RARE: Evolutionary feature engineering for rare-variant bin discovery. Proceedings of the Genetic and Evolutionary Computation Conference Companion, 1335–1343. https://doi.org/10.1145/3449726.3463174</a:t>
            </a:r>
          </a:p>
          <a:p>
            <a:pPr marL="514350" indent="-514350">
              <a:buClrTx/>
              <a:buAutoNum type="arabicPeriod" startAt="2"/>
            </a:pPr>
            <a:r>
              <a:rPr lang="en-US" sz="2600" dirty="0"/>
              <a:t>Abstract detailing application of RARE in transplantation peer-reviewed and presented at American Society for Histocompatibility and Immunogenetics Annual Meeting; published in Human Immunology:</a:t>
            </a:r>
          </a:p>
          <a:p>
            <a:pPr marL="0" indent="0">
              <a:buClrTx/>
              <a:buNone/>
            </a:pPr>
            <a:r>
              <a:rPr lang="en-US" sz="2600" dirty="0"/>
              <a:t>Dasariraju, S., Wager, G. L., </a:t>
            </a:r>
            <a:r>
              <a:rPr lang="en-US" sz="2600" dirty="0" err="1"/>
              <a:t>Gragert</a:t>
            </a:r>
            <a:r>
              <a:rPr lang="en-US" sz="2600" dirty="0"/>
              <a:t>, L., </a:t>
            </a:r>
            <a:r>
              <a:rPr lang="en-US" sz="2600" dirty="0" err="1"/>
              <a:t>Kamoun</a:t>
            </a:r>
            <a:r>
              <a:rPr lang="en-US" sz="2600" dirty="0"/>
              <a:t>, M., &amp; </a:t>
            </a:r>
            <a:r>
              <a:rPr lang="en-US" sz="2600" dirty="0" err="1"/>
              <a:t>Urbanowicz</a:t>
            </a:r>
            <a:r>
              <a:rPr lang="en-US" sz="2600" dirty="0"/>
              <a:t>, R. J. (2021). Machine Learning Approach for Binning Donor-Recipient HLA Amino Acid Position Mismatches to Detect Association with Kidney Graft Failure. Human Immunology, 82 (Supplement), 41–42. https://doi.org/10.1016/j.humimm.2021.08.002</a:t>
            </a:r>
          </a:p>
          <a:p>
            <a:pPr>
              <a:buClrTx/>
              <a:buFont typeface="Wingdings" panose="05000000000000000000" pitchFamily="2" charset="2"/>
              <a:buChar char="§"/>
            </a:pPr>
            <a:endParaRPr lang="en-US" sz="2600" dirty="0"/>
          </a:p>
          <a:p>
            <a:pPr marL="0" indent="0">
              <a:buClrTx/>
              <a:buNone/>
            </a:pPr>
            <a:endParaRPr lang="en-US" sz="2600" dirty="0"/>
          </a:p>
          <a:p>
            <a:pPr marL="0" indent="0">
              <a:buClrTx/>
              <a:buNone/>
            </a:pPr>
            <a:endParaRPr lang="en-US" sz="2600" dirty="0"/>
          </a:p>
          <a:p>
            <a:pPr marL="0" indent="0">
              <a:buClrTx/>
              <a:buNone/>
            </a:pPr>
            <a:endParaRPr lang="en-US" sz="2600" dirty="0"/>
          </a:p>
          <a:p>
            <a:pPr marL="0" indent="0">
              <a:buNone/>
            </a:pPr>
            <a:endParaRPr lang="en-US" dirty="0"/>
          </a:p>
        </p:txBody>
      </p:sp>
    </p:spTree>
    <p:extLst>
      <p:ext uri="{BB962C8B-B14F-4D97-AF65-F5344CB8AC3E}">
        <p14:creationId xmlns:p14="http://schemas.microsoft.com/office/powerpoint/2010/main" val="1223278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9ACFE-08E6-4DC5-8420-264BAE12E1C5}"/>
              </a:ext>
            </a:extLst>
          </p:cNvPr>
          <p:cNvSpPr>
            <a:spLocks noGrp="1"/>
          </p:cNvSpPr>
          <p:nvPr>
            <p:ph type="title"/>
          </p:nvPr>
        </p:nvSpPr>
        <p:spPr>
          <a:xfrm>
            <a:off x="2231132" y="275886"/>
            <a:ext cx="7729728" cy="1188720"/>
          </a:xfrm>
        </p:spPr>
        <p:txBody>
          <a:bodyPr/>
          <a:lstStyle/>
          <a:p>
            <a:r>
              <a:rPr lang="en-US" dirty="0"/>
              <a:t>Literature Review: </a:t>
            </a:r>
            <a:br>
              <a:rPr lang="en-US" dirty="0"/>
            </a:br>
            <a:r>
              <a:rPr lang="en-US" dirty="0"/>
              <a:t>Rare Variant Analysis Methods</a:t>
            </a:r>
          </a:p>
        </p:txBody>
      </p:sp>
      <p:graphicFrame>
        <p:nvGraphicFramePr>
          <p:cNvPr id="8" name="Table 8">
            <a:extLst>
              <a:ext uri="{FF2B5EF4-FFF2-40B4-BE49-F238E27FC236}">
                <a16:creationId xmlns:a16="http://schemas.microsoft.com/office/drawing/2014/main" id="{06046D59-CF17-45FF-9338-3502436A40EF}"/>
              </a:ext>
            </a:extLst>
          </p:cNvPr>
          <p:cNvGraphicFramePr>
            <a:graphicFrameLocks noGrp="1"/>
          </p:cNvGraphicFramePr>
          <p:nvPr>
            <p:ph idx="1"/>
            <p:extLst>
              <p:ext uri="{D42A27DB-BD31-4B8C-83A1-F6EECF244321}">
                <p14:modId xmlns:p14="http://schemas.microsoft.com/office/powerpoint/2010/main" val="2493360866"/>
              </p:ext>
            </p:extLst>
          </p:nvPr>
        </p:nvGraphicFramePr>
        <p:xfrm>
          <a:off x="540183" y="1972769"/>
          <a:ext cx="11111627" cy="3840480"/>
        </p:xfrm>
        <a:graphic>
          <a:graphicData uri="http://schemas.openxmlformats.org/drawingml/2006/table">
            <a:tbl>
              <a:tblPr firstRow="1">
                <a:tableStyleId>{073A0DAA-6AF3-43AB-8588-CEC1D06C72B9}</a:tableStyleId>
              </a:tblPr>
              <a:tblGrid>
                <a:gridCol w="1189224">
                  <a:extLst>
                    <a:ext uri="{9D8B030D-6E8A-4147-A177-3AD203B41FA5}">
                      <a16:colId xmlns:a16="http://schemas.microsoft.com/office/drawing/2014/main" val="2045820558"/>
                    </a:ext>
                  </a:extLst>
                </a:gridCol>
                <a:gridCol w="3975652">
                  <a:extLst>
                    <a:ext uri="{9D8B030D-6E8A-4147-A177-3AD203B41FA5}">
                      <a16:colId xmlns:a16="http://schemas.microsoft.com/office/drawing/2014/main" val="2032203700"/>
                    </a:ext>
                  </a:extLst>
                </a:gridCol>
                <a:gridCol w="1560443">
                  <a:extLst>
                    <a:ext uri="{9D8B030D-6E8A-4147-A177-3AD203B41FA5}">
                      <a16:colId xmlns:a16="http://schemas.microsoft.com/office/drawing/2014/main" val="725759375"/>
                    </a:ext>
                  </a:extLst>
                </a:gridCol>
                <a:gridCol w="2090369">
                  <a:extLst>
                    <a:ext uri="{9D8B030D-6E8A-4147-A177-3AD203B41FA5}">
                      <a16:colId xmlns:a16="http://schemas.microsoft.com/office/drawing/2014/main" val="3630174475"/>
                    </a:ext>
                  </a:extLst>
                </a:gridCol>
                <a:gridCol w="2295939">
                  <a:extLst>
                    <a:ext uri="{9D8B030D-6E8A-4147-A177-3AD203B41FA5}">
                      <a16:colId xmlns:a16="http://schemas.microsoft.com/office/drawing/2014/main" val="1406652794"/>
                    </a:ext>
                  </a:extLst>
                </a:gridCol>
              </a:tblGrid>
              <a:tr h="624724">
                <a:tc>
                  <a:txBody>
                    <a:bodyPr/>
                    <a:lstStyle/>
                    <a:p>
                      <a:pPr algn="ctr"/>
                      <a:r>
                        <a:rPr lang="en-US" dirty="0"/>
                        <a:t>Method</a:t>
                      </a:r>
                    </a:p>
                  </a:txBody>
                  <a:tcPr anchor="ctr">
                    <a:solidFill>
                      <a:schemeClr val="accent2">
                        <a:lumMod val="50000"/>
                      </a:schemeClr>
                    </a:solidFill>
                  </a:tcPr>
                </a:tc>
                <a:tc>
                  <a:txBody>
                    <a:bodyPr/>
                    <a:lstStyle/>
                    <a:p>
                      <a:pPr algn="ctr"/>
                      <a:r>
                        <a:rPr lang="en-US" dirty="0"/>
                        <a:t>Description</a:t>
                      </a:r>
                    </a:p>
                  </a:txBody>
                  <a:tcPr anchor="ctr">
                    <a:solidFill>
                      <a:schemeClr val="accent2">
                        <a:lumMod val="50000"/>
                      </a:schemeClr>
                    </a:solidFill>
                  </a:tcPr>
                </a:tc>
                <a:tc>
                  <a:txBody>
                    <a:bodyPr/>
                    <a:lstStyle/>
                    <a:p>
                      <a:pPr algn="ctr"/>
                      <a:r>
                        <a:rPr lang="en-US" dirty="0"/>
                        <a:t>Considers Interactions?</a:t>
                      </a:r>
                    </a:p>
                  </a:txBody>
                  <a:tcPr>
                    <a:solidFill>
                      <a:schemeClr val="accent2">
                        <a:lumMod val="50000"/>
                      </a:schemeClr>
                    </a:solidFill>
                  </a:tcPr>
                </a:tc>
                <a:tc>
                  <a:txBody>
                    <a:bodyPr/>
                    <a:lstStyle/>
                    <a:p>
                      <a:pPr algn="ctr"/>
                      <a:r>
                        <a:rPr lang="en-US" dirty="0"/>
                        <a:t>Relies on Expert Knowledge?</a:t>
                      </a:r>
                    </a:p>
                  </a:txBody>
                  <a:tcPr>
                    <a:solidFill>
                      <a:schemeClr val="accent2">
                        <a:lumMod val="50000"/>
                      </a:schemeClr>
                    </a:solidFill>
                  </a:tcPr>
                </a:tc>
                <a:tc>
                  <a:txBody>
                    <a:bodyPr/>
                    <a:lstStyle/>
                    <a:p>
                      <a:pPr algn="ctr"/>
                      <a:r>
                        <a:rPr lang="en-US" dirty="0"/>
                        <a:t>Applicable Beyond Genetics?</a:t>
                      </a:r>
                    </a:p>
                  </a:txBody>
                  <a:tcPr>
                    <a:solidFill>
                      <a:schemeClr val="accent2">
                        <a:lumMod val="50000"/>
                      </a:schemeClr>
                    </a:solidFill>
                  </a:tcPr>
                </a:tc>
                <a:extLst>
                  <a:ext uri="{0D108BD9-81ED-4DB2-BD59-A6C34878D82A}">
                    <a16:rowId xmlns:a16="http://schemas.microsoft.com/office/drawing/2014/main" val="1043969656"/>
                  </a:ext>
                </a:extLst>
              </a:tr>
              <a:tr h="624724">
                <a:tc>
                  <a:txBody>
                    <a:bodyPr/>
                    <a:lstStyle/>
                    <a:p>
                      <a:pPr algn="ctr"/>
                      <a:r>
                        <a:rPr lang="en-US" dirty="0"/>
                        <a:t>GWAS</a:t>
                      </a:r>
                    </a:p>
                  </a:txBody>
                  <a:tcPr anchor="ctr"/>
                </a:tc>
                <a:tc>
                  <a:txBody>
                    <a:bodyPr/>
                    <a:lstStyle/>
                    <a:p>
                      <a:r>
                        <a:rPr lang="en-US" dirty="0"/>
                        <a:t>Statistically underpowered due to low frequency of rare variants </a:t>
                      </a:r>
                    </a:p>
                  </a:txBody>
                  <a:tcPr/>
                </a:tc>
                <a:tc>
                  <a:txBody>
                    <a:bodyPr/>
                    <a:lstStyle/>
                    <a:p>
                      <a:pPr algn="ctr"/>
                      <a:r>
                        <a:rPr lang="en-US" dirty="0"/>
                        <a:t>No</a:t>
                      </a:r>
                    </a:p>
                  </a:txBody>
                  <a:tcPr anchor="ctr"/>
                </a:tc>
                <a:tc>
                  <a:txBody>
                    <a:bodyPr/>
                    <a:lstStyle/>
                    <a:p>
                      <a:pPr algn="ctr"/>
                      <a:r>
                        <a:rPr lang="en-US" dirty="0"/>
                        <a:t>Flexible</a:t>
                      </a:r>
                    </a:p>
                  </a:txBody>
                  <a:tcPr anchor="ctr"/>
                </a:tc>
                <a:tc>
                  <a:txBody>
                    <a:bodyPr/>
                    <a:lstStyle/>
                    <a:p>
                      <a:pPr marL="0" indent="0" algn="ctr">
                        <a:buFont typeface="Arial" panose="020B0604020202020204" pitchFamily="34" charset="0"/>
                        <a:buNone/>
                      </a:pPr>
                      <a:r>
                        <a:rPr lang="en-US" dirty="0"/>
                        <a:t>No</a:t>
                      </a:r>
                    </a:p>
                  </a:txBody>
                  <a:tcPr anchor="ctr"/>
                </a:tc>
                <a:extLst>
                  <a:ext uri="{0D108BD9-81ED-4DB2-BD59-A6C34878D82A}">
                    <a16:rowId xmlns:a16="http://schemas.microsoft.com/office/drawing/2014/main" val="1132968061"/>
                  </a:ext>
                </a:extLst>
              </a:tr>
              <a:tr h="624724">
                <a:tc>
                  <a:txBody>
                    <a:bodyPr/>
                    <a:lstStyle/>
                    <a:p>
                      <a:pPr algn="ctr"/>
                      <a:r>
                        <a:rPr lang="en-US" dirty="0"/>
                        <a:t>CAST </a:t>
                      </a:r>
                    </a:p>
                  </a:txBody>
                  <a:tcPr anchor="ctr"/>
                </a:tc>
                <a:tc>
                  <a:txBody>
                    <a:bodyPr/>
                    <a:lstStyle/>
                    <a:p>
                      <a:r>
                        <a:rPr lang="en-US" dirty="0"/>
                        <a:t>Combines rare variants in a single region to one variable</a:t>
                      </a:r>
                    </a:p>
                  </a:txBody>
                  <a:tcPr/>
                </a:tc>
                <a:tc>
                  <a:txBody>
                    <a:bodyPr/>
                    <a:lstStyle/>
                    <a:p>
                      <a:pPr algn="ctr"/>
                      <a:r>
                        <a:rPr lang="en-US" dirty="0"/>
                        <a:t>No</a:t>
                      </a:r>
                    </a:p>
                  </a:txBody>
                  <a:tcPr anchor="ctr"/>
                </a:tc>
                <a:tc>
                  <a:txBody>
                    <a:bodyPr/>
                    <a:lstStyle/>
                    <a:p>
                      <a:pPr algn="ctr"/>
                      <a:r>
                        <a:rPr lang="en-US" dirty="0"/>
                        <a:t>Entirely</a:t>
                      </a:r>
                    </a:p>
                  </a:txBody>
                  <a:tcPr anchor="ctr"/>
                </a:tc>
                <a:tc>
                  <a:txBody>
                    <a:bodyPr/>
                    <a:lstStyle/>
                    <a:p>
                      <a:pPr marL="0" indent="0" algn="ctr">
                        <a:buFont typeface="Arial" panose="020B0604020202020204" pitchFamily="34" charset="0"/>
                        <a:buNone/>
                      </a:pPr>
                      <a:r>
                        <a:rPr lang="en-US" dirty="0"/>
                        <a:t>No</a:t>
                      </a:r>
                    </a:p>
                  </a:txBody>
                  <a:tcPr anchor="ctr"/>
                </a:tc>
                <a:extLst>
                  <a:ext uri="{0D108BD9-81ED-4DB2-BD59-A6C34878D82A}">
                    <a16:rowId xmlns:a16="http://schemas.microsoft.com/office/drawing/2014/main" val="2353421381"/>
                  </a:ext>
                </a:extLst>
              </a:tr>
              <a:tr h="624724">
                <a:tc>
                  <a:txBody>
                    <a:bodyPr/>
                    <a:lstStyle/>
                    <a:p>
                      <a:pPr algn="ctr"/>
                      <a:r>
                        <a:rPr lang="en-US" dirty="0"/>
                        <a:t>WST </a:t>
                      </a:r>
                    </a:p>
                  </a:txBody>
                  <a:tcPr anchor="ctr"/>
                </a:tc>
                <a:tc>
                  <a:txBody>
                    <a:bodyPr/>
                    <a:lstStyle/>
                    <a:p>
                      <a:r>
                        <a:rPr lang="en-US" dirty="0"/>
                        <a:t>Burden testing, assigns weights to rare variants in a region</a:t>
                      </a:r>
                    </a:p>
                  </a:txBody>
                  <a:tcPr/>
                </a:tc>
                <a:tc>
                  <a:txBody>
                    <a:bodyPr/>
                    <a:lstStyle/>
                    <a:p>
                      <a:pPr algn="ctr"/>
                      <a:r>
                        <a:rPr lang="en-US" dirty="0"/>
                        <a:t>No</a:t>
                      </a:r>
                    </a:p>
                  </a:txBody>
                  <a:tcPr anchor="ctr"/>
                </a:tc>
                <a:tc>
                  <a:txBody>
                    <a:bodyPr/>
                    <a:lstStyle/>
                    <a:p>
                      <a:pPr algn="ctr"/>
                      <a:r>
                        <a:rPr lang="en-US" dirty="0"/>
                        <a:t>Entirely</a:t>
                      </a:r>
                    </a:p>
                  </a:txBody>
                  <a:tcPr anchor="ctr"/>
                </a:tc>
                <a:tc>
                  <a:txBody>
                    <a:bodyPr/>
                    <a:lstStyle/>
                    <a:p>
                      <a:pPr marL="0" indent="0" algn="ctr">
                        <a:buFont typeface="Arial" panose="020B0604020202020204" pitchFamily="34" charset="0"/>
                        <a:buNone/>
                      </a:pPr>
                      <a:r>
                        <a:rPr lang="en-US" dirty="0"/>
                        <a:t>No</a:t>
                      </a:r>
                    </a:p>
                  </a:txBody>
                  <a:tcPr anchor="ctr"/>
                </a:tc>
                <a:extLst>
                  <a:ext uri="{0D108BD9-81ED-4DB2-BD59-A6C34878D82A}">
                    <a16:rowId xmlns:a16="http://schemas.microsoft.com/office/drawing/2014/main" val="1095086042"/>
                  </a:ext>
                </a:extLst>
              </a:tr>
              <a:tr h="624724">
                <a:tc>
                  <a:txBody>
                    <a:bodyPr/>
                    <a:lstStyle/>
                    <a:p>
                      <a:pPr algn="ctr"/>
                      <a:r>
                        <a:rPr lang="en-US" dirty="0"/>
                        <a:t>SKAT</a:t>
                      </a:r>
                    </a:p>
                  </a:txBody>
                  <a:tcPr anchor="ctr"/>
                </a:tc>
                <a:tc>
                  <a:txBody>
                    <a:bodyPr/>
                    <a:lstStyle/>
                    <a:p>
                      <a:r>
                        <a:rPr lang="en-US" dirty="0"/>
                        <a:t>Multiple regression model assigns weights to rare variants in a region</a:t>
                      </a:r>
                    </a:p>
                  </a:txBody>
                  <a:tcPr/>
                </a:tc>
                <a:tc>
                  <a:txBody>
                    <a:bodyPr/>
                    <a:lstStyle/>
                    <a:p>
                      <a:pPr algn="ctr"/>
                      <a:r>
                        <a:rPr lang="en-US" dirty="0"/>
                        <a:t>Yes</a:t>
                      </a:r>
                    </a:p>
                  </a:txBody>
                  <a:tcPr anchor="ctr"/>
                </a:tc>
                <a:tc>
                  <a:txBody>
                    <a:bodyPr/>
                    <a:lstStyle/>
                    <a:p>
                      <a:pPr algn="ctr"/>
                      <a:r>
                        <a:rPr lang="en-US" dirty="0"/>
                        <a:t>Entirely</a:t>
                      </a:r>
                    </a:p>
                  </a:txBody>
                  <a:tcPr anchor="ctr"/>
                </a:tc>
                <a:tc>
                  <a:txBody>
                    <a:bodyPr/>
                    <a:lstStyle/>
                    <a:p>
                      <a:pPr marL="0" indent="0" algn="ctr">
                        <a:buFont typeface="Arial" panose="020B0604020202020204" pitchFamily="34" charset="0"/>
                        <a:buNone/>
                      </a:pPr>
                      <a:r>
                        <a:rPr lang="en-US" dirty="0"/>
                        <a:t>No</a:t>
                      </a:r>
                    </a:p>
                  </a:txBody>
                  <a:tcPr anchor="ctr"/>
                </a:tc>
                <a:extLst>
                  <a:ext uri="{0D108BD9-81ED-4DB2-BD59-A6C34878D82A}">
                    <a16:rowId xmlns:a16="http://schemas.microsoft.com/office/drawing/2014/main" val="651719997"/>
                  </a:ext>
                </a:extLst>
              </a:tr>
              <a:tr h="624724">
                <a:tc>
                  <a:txBody>
                    <a:bodyPr/>
                    <a:lstStyle/>
                    <a:p>
                      <a:pPr algn="ctr"/>
                      <a:r>
                        <a:rPr lang="en-US" dirty="0" err="1"/>
                        <a:t>BioBin</a:t>
                      </a:r>
                      <a:endParaRPr lang="en-US" dirty="0"/>
                    </a:p>
                  </a:txBody>
                  <a:tcPr anchor="ctr"/>
                </a:tc>
                <a:tc>
                  <a:txBody>
                    <a:bodyPr/>
                    <a:lstStyle/>
                    <a:p>
                      <a:r>
                        <a:rPr lang="en-US" dirty="0"/>
                        <a:t>Candidate bins constructed using a variety of biological annotations</a:t>
                      </a:r>
                    </a:p>
                  </a:txBody>
                  <a:tcPr/>
                </a:tc>
                <a:tc>
                  <a:txBody>
                    <a:bodyPr/>
                    <a:lstStyle/>
                    <a:p>
                      <a:pPr algn="ctr"/>
                      <a:r>
                        <a:rPr lang="en-US" dirty="0"/>
                        <a:t>Not directly</a:t>
                      </a:r>
                    </a:p>
                  </a:txBody>
                  <a:tcPr anchor="ctr"/>
                </a:tc>
                <a:tc>
                  <a:txBody>
                    <a:bodyPr/>
                    <a:lstStyle/>
                    <a:p>
                      <a:pPr algn="ctr"/>
                      <a:r>
                        <a:rPr lang="en-US" dirty="0"/>
                        <a:t>Entirely</a:t>
                      </a:r>
                    </a:p>
                  </a:txBody>
                  <a:tcPr anchor="ctr"/>
                </a:tc>
                <a:tc>
                  <a:txBody>
                    <a:bodyPr/>
                    <a:lstStyle/>
                    <a:p>
                      <a:pPr marL="0" indent="0" algn="ctr">
                        <a:buFont typeface="Arial" panose="020B0604020202020204" pitchFamily="34" charset="0"/>
                        <a:buNone/>
                      </a:pPr>
                      <a:r>
                        <a:rPr lang="en-US" dirty="0"/>
                        <a:t>No</a:t>
                      </a:r>
                    </a:p>
                  </a:txBody>
                  <a:tcPr anchor="ctr"/>
                </a:tc>
                <a:extLst>
                  <a:ext uri="{0D108BD9-81ED-4DB2-BD59-A6C34878D82A}">
                    <a16:rowId xmlns:a16="http://schemas.microsoft.com/office/drawing/2014/main" val="3148523971"/>
                  </a:ext>
                </a:extLst>
              </a:tr>
            </a:tbl>
          </a:graphicData>
        </a:graphic>
      </p:graphicFrame>
      <p:sp>
        <p:nvSpPr>
          <p:cNvPr id="9" name="Content Placeholder 2">
            <a:extLst>
              <a:ext uri="{FF2B5EF4-FFF2-40B4-BE49-F238E27FC236}">
                <a16:creationId xmlns:a16="http://schemas.microsoft.com/office/drawing/2014/main" id="{B0640F8B-7C86-4272-B905-362E031B9D71}"/>
              </a:ext>
            </a:extLst>
          </p:cNvPr>
          <p:cNvSpPr txBox="1">
            <a:spLocks/>
          </p:cNvSpPr>
          <p:nvPr/>
        </p:nvSpPr>
        <p:spPr>
          <a:xfrm>
            <a:off x="540183" y="1704412"/>
            <a:ext cx="11111627" cy="26835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201168" lvl="1" indent="0" algn="ctr">
              <a:buNone/>
            </a:pPr>
            <a:r>
              <a:rPr lang="en-US" sz="1400" b="1" dirty="0"/>
              <a:t>Table 1. Previous studies on rare variant analysis methods. </a:t>
            </a:r>
            <a:endParaRPr lang="en-US" sz="1400" i="1" dirty="0"/>
          </a:p>
        </p:txBody>
      </p:sp>
      <p:graphicFrame>
        <p:nvGraphicFramePr>
          <p:cNvPr id="3" name="Table 2">
            <a:extLst>
              <a:ext uri="{FF2B5EF4-FFF2-40B4-BE49-F238E27FC236}">
                <a16:creationId xmlns:a16="http://schemas.microsoft.com/office/drawing/2014/main" id="{99A36F08-B63A-463F-AA11-F778631C49D2}"/>
              </a:ext>
            </a:extLst>
          </p:cNvPr>
          <p:cNvGraphicFramePr>
            <a:graphicFrameLocks noGrp="1"/>
          </p:cNvGraphicFramePr>
          <p:nvPr>
            <p:extLst>
              <p:ext uri="{D42A27DB-BD31-4B8C-83A1-F6EECF244321}">
                <p14:modId xmlns:p14="http://schemas.microsoft.com/office/powerpoint/2010/main" val="3383236749"/>
              </p:ext>
            </p:extLst>
          </p:nvPr>
        </p:nvGraphicFramePr>
        <p:xfrm>
          <a:off x="4289196" y="6081606"/>
          <a:ext cx="7362613" cy="624724"/>
        </p:xfrm>
        <a:graphic>
          <a:graphicData uri="http://schemas.openxmlformats.org/drawingml/2006/table">
            <a:tbl>
              <a:tblPr firstRow="1">
                <a:tableStyleId>{073A0DAA-6AF3-43AB-8588-CEC1D06C72B9}</a:tableStyleId>
              </a:tblPr>
              <a:tblGrid>
                <a:gridCol w="1423447">
                  <a:extLst>
                    <a:ext uri="{9D8B030D-6E8A-4147-A177-3AD203B41FA5}">
                      <a16:colId xmlns:a16="http://schemas.microsoft.com/office/drawing/2014/main" val="2916909708"/>
                    </a:ext>
                  </a:extLst>
                </a:gridCol>
                <a:gridCol w="1545996">
                  <a:extLst>
                    <a:ext uri="{9D8B030D-6E8A-4147-A177-3AD203B41FA5}">
                      <a16:colId xmlns:a16="http://schemas.microsoft.com/office/drawing/2014/main" val="2671531077"/>
                    </a:ext>
                  </a:extLst>
                </a:gridCol>
                <a:gridCol w="2092751">
                  <a:extLst>
                    <a:ext uri="{9D8B030D-6E8A-4147-A177-3AD203B41FA5}">
                      <a16:colId xmlns:a16="http://schemas.microsoft.com/office/drawing/2014/main" val="3332912352"/>
                    </a:ext>
                  </a:extLst>
                </a:gridCol>
                <a:gridCol w="2300419">
                  <a:extLst>
                    <a:ext uri="{9D8B030D-6E8A-4147-A177-3AD203B41FA5}">
                      <a16:colId xmlns:a16="http://schemas.microsoft.com/office/drawing/2014/main" val="1678847207"/>
                    </a:ext>
                  </a:extLst>
                </a:gridCol>
              </a:tblGrid>
              <a:tr h="624724">
                <a:tc>
                  <a:txBody>
                    <a:bodyPr/>
                    <a:lstStyle/>
                    <a:p>
                      <a:pPr algn="ctr"/>
                      <a:r>
                        <a:rPr lang="en-US" b="0" dirty="0">
                          <a:solidFill>
                            <a:schemeClr val="tx1"/>
                          </a:solidFill>
                        </a:rPr>
                        <a:t>Ideal method</a:t>
                      </a:r>
                    </a:p>
                  </a:txBody>
                  <a:tcPr anchor="ctr">
                    <a:solidFill>
                      <a:schemeClr val="accent2">
                        <a:lumMod val="60000"/>
                        <a:lumOff val="40000"/>
                      </a:schemeClr>
                    </a:solidFill>
                  </a:tcPr>
                </a:tc>
                <a:tc>
                  <a:txBody>
                    <a:bodyPr/>
                    <a:lstStyle/>
                    <a:p>
                      <a:pPr algn="ctr"/>
                      <a:r>
                        <a:rPr lang="en-US" b="0" dirty="0">
                          <a:solidFill>
                            <a:schemeClr val="tx1"/>
                          </a:solidFill>
                        </a:rPr>
                        <a:t>Yes</a:t>
                      </a:r>
                    </a:p>
                  </a:txBody>
                  <a:tcPr anchor="ctr">
                    <a:solidFill>
                      <a:schemeClr val="accent2">
                        <a:lumMod val="60000"/>
                        <a:lumOff val="40000"/>
                      </a:schemeClr>
                    </a:solidFill>
                  </a:tcPr>
                </a:tc>
                <a:tc>
                  <a:txBody>
                    <a:bodyPr/>
                    <a:lstStyle/>
                    <a:p>
                      <a:pPr algn="ctr"/>
                      <a:r>
                        <a:rPr lang="en-US" b="0" dirty="0">
                          <a:solidFill>
                            <a:schemeClr val="tx1"/>
                          </a:solidFill>
                        </a:rPr>
                        <a:t>Option to do so</a:t>
                      </a:r>
                    </a:p>
                  </a:txBody>
                  <a:tcPr anchor="ctr">
                    <a:solidFill>
                      <a:schemeClr val="accent2">
                        <a:lumMod val="60000"/>
                        <a:lumOff val="40000"/>
                      </a:schemeClr>
                    </a:solidFill>
                  </a:tcPr>
                </a:tc>
                <a:tc>
                  <a:txBody>
                    <a:bodyPr/>
                    <a:lstStyle/>
                    <a:p>
                      <a:pPr marL="0" indent="0" algn="ctr">
                        <a:buFont typeface="Arial" panose="020B0604020202020204" pitchFamily="34" charset="0"/>
                        <a:buNone/>
                      </a:pPr>
                      <a:r>
                        <a:rPr lang="en-US" b="0" dirty="0">
                          <a:solidFill>
                            <a:schemeClr val="tx1"/>
                          </a:solidFill>
                        </a:rPr>
                        <a:t>Yes</a:t>
                      </a:r>
                    </a:p>
                  </a:txBody>
                  <a:tcPr anchor="ctr">
                    <a:solidFill>
                      <a:schemeClr val="accent2">
                        <a:lumMod val="60000"/>
                        <a:lumOff val="40000"/>
                      </a:schemeClr>
                    </a:solidFill>
                  </a:tcPr>
                </a:tc>
                <a:extLst>
                  <a:ext uri="{0D108BD9-81ED-4DB2-BD59-A6C34878D82A}">
                    <a16:rowId xmlns:a16="http://schemas.microsoft.com/office/drawing/2014/main" val="3840854026"/>
                  </a:ext>
                </a:extLst>
              </a:tr>
            </a:tbl>
          </a:graphicData>
        </a:graphic>
      </p:graphicFrame>
      <p:sp>
        <p:nvSpPr>
          <p:cNvPr id="6" name="Content Placeholder 2">
            <a:extLst>
              <a:ext uri="{FF2B5EF4-FFF2-40B4-BE49-F238E27FC236}">
                <a16:creationId xmlns:a16="http://schemas.microsoft.com/office/drawing/2014/main" id="{0E3BEFBD-205E-47CA-B676-3C9FC844F11B}"/>
              </a:ext>
            </a:extLst>
          </p:cNvPr>
          <p:cNvSpPr txBox="1">
            <a:spLocks/>
          </p:cNvSpPr>
          <p:nvPr/>
        </p:nvSpPr>
        <p:spPr>
          <a:xfrm>
            <a:off x="440206" y="6221690"/>
            <a:ext cx="2689493" cy="55146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ClrTx/>
              <a:buNone/>
            </a:pPr>
            <a:r>
              <a:rPr lang="en-US" sz="2400" dirty="0"/>
              <a:t>Goal of project (RARE)</a:t>
            </a:r>
          </a:p>
        </p:txBody>
      </p:sp>
      <p:cxnSp>
        <p:nvCxnSpPr>
          <p:cNvPr id="10" name="Straight Arrow Connector 9">
            <a:extLst>
              <a:ext uri="{FF2B5EF4-FFF2-40B4-BE49-F238E27FC236}">
                <a16:creationId xmlns:a16="http://schemas.microsoft.com/office/drawing/2014/main" id="{288F719C-FA65-40F8-A14F-6BFA8C960F6C}"/>
              </a:ext>
            </a:extLst>
          </p:cNvPr>
          <p:cNvCxnSpPr>
            <a:cxnSpLocks/>
          </p:cNvCxnSpPr>
          <p:nvPr/>
        </p:nvCxnSpPr>
        <p:spPr>
          <a:xfrm>
            <a:off x="3129699" y="6382174"/>
            <a:ext cx="817082"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39118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5CBFF-3AA5-4CEE-B8BC-E37A123B80DE}"/>
              </a:ext>
            </a:extLst>
          </p:cNvPr>
          <p:cNvSpPr>
            <a:spLocks noGrp="1"/>
          </p:cNvSpPr>
          <p:nvPr>
            <p:ph type="title"/>
          </p:nvPr>
        </p:nvSpPr>
        <p:spPr>
          <a:xfrm>
            <a:off x="3279019" y="687356"/>
            <a:ext cx="5633960" cy="873535"/>
          </a:xfrm>
        </p:spPr>
        <p:txBody>
          <a:bodyPr/>
          <a:lstStyle/>
          <a:p>
            <a:r>
              <a:rPr lang="en-US" dirty="0"/>
              <a:t>Development of RARE</a:t>
            </a:r>
          </a:p>
        </p:txBody>
      </p:sp>
      <p:graphicFrame>
        <p:nvGraphicFramePr>
          <p:cNvPr id="4" name="Content Placeholder 3">
            <a:extLst>
              <a:ext uri="{FF2B5EF4-FFF2-40B4-BE49-F238E27FC236}">
                <a16:creationId xmlns:a16="http://schemas.microsoft.com/office/drawing/2014/main" id="{F219F7D4-5297-4FBA-AD46-6E35E39D7790}"/>
              </a:ext>
            </a:extLst>
          </p:cNvPr>
          <p:cNvGraphicFramePr>
            <a:graphicFrameLocks noGrp="1"/>
          </p:cNvGraphicFramePr>
          <p:nvPr>
            <p:ph idx="1"/>
            <p:extLst>
              <p:ext uri="{D42A27DB-BD31-4B8C-83A1-F6EECF244321}">
                <p14:modId xmlns:p14="http://schemas.microsoft.com/office/powerpoint/2010/main" val="119837006"/>
              </p:ext>
            </p:extLst>
          </p:nvPr>
        </p:nvGraphicFramePr>
        <p:xfrm>
          <a:off x="614934" y="1809947"/>
          <a:ext cx="10962132" cy="4892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a:extLst>
              <a:ext uri="{FF2B5EF4-FFF2-40B4-BE49-F238E27FC236}">
                <a16:creationId xmlns:a16="http://schemas.microsoft.com/office/drawing/2014/main" id="{8489E1EB-06A9-4515-B600-F2350ECEAA8D}"/>
              </a:ext>
            </a:extLst>
          </p:cNvPr>
          <p:cNvSpPr txBox="1">
            <a:spLocks/>
          </p:cNvSpPr>
          <p:nvPr/>
        </p:nvSpPr>
        <p:spPr>
          <a:xfrm>
            <a:off x="467883" y="3205114"/>
            <a:ext cx="11256233" cy="237475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742950" lvl="1" indent="-514350">
              <a:buClrTx/>
              <a:buAutoNum type="alphaLcParenR"/>
            </a:pPr>
            <a:r>
              <a:rPr lang="en-US" sz="2600" dirty="0"/>
              <a:t>Capable of constructing bins with both univariate and interaction effects</a:t>
            </a:r>
          </a:p>
          <a:p>
            <a:pPr marL="742950" lvl="1" indent="-514350">
              <a:buClrTx/>
              <a:buAutoNum type="alphaLcParenR"/>
            </a:pPr>
            <a:r>
              <a:rPr lang="en-US" sz="2600" dirty="0"/>
              <a:t>Options to operate with or without expert knowledge input</a:t>
            </a:r>
          </a:p>
          <a:p>
            <a:pPr marL="742950" lvl="1" indent="-514350">
              <a:buClrTx/>
              <a:buAutoNum type="alphaLcParenR"/>
            </a:pPr>
            <a:r>
              <a:rPr lang="en-US" sz="2600" dirty="0"/>
              <a:t>Versatile for applications beyond just genetics/genomics </a:t>
            </a:r>
          </a:p>
        </p:txBody>
      </p:sp>
    </p:spTree>
    <p:extLst>
      <p:ext uri="{BB962C8B-B14F-4D97-AF65-F5344CB8AC3E}">
        <p14:creationId xmlns:p14="http://schemas.microsoft.com/office/powerpoint/2010/main" val="12854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90FE6-7309-4D21-8CC7-11BB97BB2107}"/>
              </a:ext>
            </a:extLst>
          </p:cNvPr>
          <p:cNvSpPr>
            <a:spLocks noGrp="1"/>
          </p:cNvSpPr>
          <p:nvPr>
            <p:ph type="title"/>
          </p:nvPr>
        </p:nvSpPr>
        <p:spPr>
          <a:xfrm>
            <a:off x="2231136" y="464985"/>
            <a:ext cx="7729728" cy="854768"/>
          </a:xfrm>
        </p:spPr>
        <p:txBody>
          <a:bodyPr/>
          <a:lstStyle/>
          <a:p>
            <a:r>
              <a:rPr lang="en-US" dirty="0"/>
              <a:t>Methods: RARE Algorithm</a:t>
            </a:r>
          </a:p>
        </p:txBody>
      </p:sp>
      <p:pic>
        <p:nvPicPr>
          <p:cNvPr id="7" name="Content Placeholder 6">
            <a:extLst>
              <a:ext uri="{FF2B5EF4-FFF2-40B4-BE49-F238E27FC236}">
                <a16:creationId xmlns:a16="http://schemas.microsoft.com/office/drawing/2014/main" id="{70599844-1872-4BF0-B58D-16D50E06D96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2148" y="1967881"/>
            <a:ext cx="8045988" cy="4688978"/>
          </a:xfrm>
        </p:spPr>
      </p:pic>
      <p:sp>
        <p:nvSpPr>
          <p:cNvPr id="8" name="Content Placeholder 2">
            <a:extLst>
              <a:ext uri="{FF2B5EF4-FFF2-40B4-BE49-F238E27FC236}">
                <a16:creationId xmlns:a16="http://schemas.microsoft.com/office/drawing/2014/main" id="{847FA6ED-52D3-4B5E-9BF3-6F1CB9A3A91B}"/>
              </a:ext>
            </a:extLst>
          </p:cNvPr>
          <p:cNvSpPr txBox="1">
            <a:spLocks/>
          </p:cNvSpPr>
          <p:nvPr/>
        </p:nvSpPr>
        <p:spPr>
          <a:xfrm>
            <a:off x="109175" y="1432876"/>
            <a:ext cx="7592035" cy="237475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228600" lvl="1" indent="0">
              <a:buClrTx/>
              <a:buNone/>
            </a:pPr>
            <a:r>
              <a:rPr lang="en-US" sz="2600" dirty="0"/>
              <a:t>Relevant Association Rare-variant-bin Evolver (RARE)</a:t>
            </a:r>
          </a:p>
        </p:txBody>
      </p:sp>
      <p:sp>
        <p:nvSpPr>
          <p:cNvPr id="9" name="Content Placeholder 2">
            <a:extLst>
              <a:ext uri="{FF2B5EF4-FFF2-40B4-BE49-F238E27FC236}">
                <a16:creationId xmlns:a16="http://schemas.microsoft.com/office/drawing/2014/main" id="{B2CA665F-F469-4FBB-AAC4-88944266B564}"/>
              </a:ext>
            </a:extLst>
          </p:cNvPr>
          <p:cNvSpPr txBox="1">
            <a:spLocks/>
          </p:cNvSpPr>
          <p:nvPr/>
        </p:nvSpPr>
        <p:spPr>
          <a:xfrm>
            <a:off x="8539218" y="1967880"/>
            <a:ext cx="3280633" cy="375418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sz="1400" b="1" dirty="0">
                <a:solidFill>
                  <a:schemeClr val="tx1"/>
                </a:solidFill>
              </a:rPr>
              <a:t>Figure 2. Schematic of RARE. </a:t>
            </a:r>
          </a:p>
          <a:p>
            <a:pPr marL="0" indent="0">
              <a:spcBef>
                <a:spcPts val="0"/>
              </a:spcBef>
              <a:buFont typeface="Arial" panose="020B0604020202020204" pitchFamily="34" charset="0"/>
              <a:buNone/>
            </a:pPr>
            <a:r>
              <a:rPr lang="en-US" sz="1600" dirty="0">
                <a:solidFill>
                  <a:schemeClr val="tx1"/>
                </a:solidFill>
              </a:rPr>
              <a:t>The steps of RARE are </a:t>
            </a:r>
          </a:p>
          <a:p>
            <a:pPr marL="0" indent="0">
              <a:spcBef>
                <a:spcPts val="0"/>
              </a:spcBef>
              <a:buNone/>
            </a:pPr>
            <a:r>
              <a:rPr lang="en-US" sz="1600" dirty="0">
                <a:solidFill>
                  <a:schemeClr val="tx1"/>
                </a:solidFill>
              </a:rPr>
              <a:t>(1)   data preprocessing</a:t>
            </a:r>
          </a:p>
          <a:p>
            <a:pPr marL="0" indent="0">
              <a:spcBef>
                <a:spcPts val="0"/>
              </a:spcBef>
              <a:buNone/>
            </a:pPr>
            <a:endParaRPr lang="en-US" sz="800" dirty="0">
              <a:solidFill>
                <a:schemeClr val="tx1"/>
              </a:solidFill>
            </a:endParaRPr>
          </a:p>
          <a:p>
            <a:pPr marL="0" indent="0">
              <a:spcBef>
                <a:spcPts val="0"/>
              </a:spcBef>
              <a:buNone/>
            </a:pPr>
            <a:r>
              <a:rPr lang="en-US" sz="1600" dirty="0">
                <a:solidFill>
                  <a:schemeClr val="tx1"/>
                </a:solidFill>
              </a:rPr>
              <a:t>(2)   bin initialization</a:t>
            </a:r>
          </a:p>
          <a:p>
            <a:pPr marL="0" indent="0">
              <a:spcBef>
                <a:spcPts val="0"/>
              </a:spcBef>
              <a:buNone/>
            </a:pPr>
            <a:endParaRPr lang="en-US" sz="800" dirty="0">
              <a:solidFill>
                <a:schemeClr val="tx1"/>
              </a:solidFill>
            </a:endParaRPr>
          </a:p>
          <a:p>
            <a:pPr marL="0" indent="0">
              <a:spcBef>
                <a:spcPts val="200"/>
              </a:spcBef>
              <a:buNone/>
            </a:pPr>
            <a:r>
              <a:rPr lang="en-US" sz="1600" dirty="0">
                <a:solidFill>
                  <a:schemeClr val="tx1"/>
                </a:solidFill>
              </a:rPr>
              <a:t>(3)   repeated evolutionary cycles</a:t>
            </a:r>
          </a:p>
          <a:p>
            <a:pPr marL="0" indent="0">
              <a:spcBef>
                <a:spcPts val="0"/>
              </a:spcBef>
              <a:buNone/>
            </a:pPr>
            <a:r>
              <a:rPr lang="en-US" sz="1600" dirty="0">
                <a:solidFill>
                  <a:schemeClr val="tx1"/>
                </a:solidFill>
              </a:rPr>
              <a:t>       (a) bin fitness evaluation</a:t>
            </a:r>
          </a:p>
          <a:p>
            <a:pPr marL="0" indent="0">
              <a:spcBef>
                <a:spcPts val="0"/>
              </a:spcBef>
              <a:buNone/>
            </a:pPr>
            <a:r>
              <a:rPr lang="en-US" sz="1600" dirty="0">
                <a:solidFill>
                  <a:schemeClr val="tx1"/>
                </a:solidFill>
              </a:rPr>
              <a:t>       (b) genetic operations</a:t>
            </a:r>
          </a:p>
          <a:p>
            <a:pPr marL="0" indent="0">
              <a:spcBef>
                <a:spcPts val="0"/>
              </a:spcBef>
              <a:buNone/>
            </a:pPr>
            <a:r>
              <a:rPr lang="en-US" sz="1600" dirty="0">
                <a:solidFill>
                  <a:schemeClr val="tx1"/>
                </a:solidFill>
              </a:rPr>
              <a:t>       (c) creation of the next  </a:t>
            </a:r>
          </a:p>
          <a:p>
            <a:pPr marL="0" indent="0">
              <a:spcBef>
                <a:spcPts val="0"/>
              </a:spcBef>
              <a:buNone/>
            </a:pPr>
            <a:r>
              <a:rPr lang="en-US" sz="1600" dirty="0">
                <a:solidFill>
                  <a:schemeClr val="tx1"/>
                </a:solidFill>
              </a:rPr>
              <a:t>            generation of bins</a:t>
            </a:r>
          </a:p>
          <a:p>
            <a:pPr marL="0" indent="0">
              <a:spcBef>
                <a:spcPts val="0"/>
              </a:spcBef>
              <a:buNone/>
            </a:pPr>
            <a:endParaRPr lang="en-US" sz="800" dirty="0">
              <a:solidFill>
                <a:schemeClr val="tx1"/>
              </a:solidFill>
            </a:endParaRPr>
          </a:p>
          <a:p>
            <a:pPr marL="0" indent="0">
              <a:spcBef>
                <a:spcPts val="0"/>
              </a:spcBef>
              <a:buNone/>
            </a:pPr>
            <a:r>
              <a:rPr lang="en-US" sz="1600" dirty="0">
                <a:solidFill>
                  <a:schemeClr val="tx1"/>
                </a:solidFill>
              </a:rPr>
              <a:t>(4) final bin evaluation</a:t>
            </a:r>
          </a:p>
          <a:p>
            <a:pPr marL="0" indent="0">
              <a:spcBef>
                <a:spcPts val="0"/>
              </a:spcBef>
              <a:buNone/>
            </a:pPr>
            <a:endParaRPr lang="en-US" sz="800" dirty="0">
              <a:solidFill>
                <a:schemeClr val="tx1"/>
              </a:solidFill>
            </a:endParaRPr>
          </a:p>
          <a:p>
            <a:pPr marL="0" indent="0">
              <a:spcBef>
                <a:spcPts val="0"/>
              </a:spcBef>
              <a:buNone/>
            </a:pPr>
            <a:r>
              <a:rPr lang="en-US" sz="1600" dirty="0">
                <a:solidFill>
                  <a:schemeClr val="tx1"/>
                </a:solidFill>
              </a:rPr>
              <a:t>(5) summary of the top bins</a:t>
            </a:r>
          </a:p>
        </p:txBody>
      </p:sp>
      <p:sp>
        <p:nvSpPr>
          <p:cNvPr id="13" name="Content Placeholder 2">
            <a:extLst>
              <a:ext uri="{FF2B5EF4-FFF2-40B4-BE49-F238E27FC236}">
                <a16:creationId xmlns:a16="http://schemas.microsoft.com/office/drawing/2014/main" id="{AED2D964-FD6A-48B6-8D9B-529C6856FA7B}"/>
              </a:ext>
            </a:extLst>
          </p:cNvPr>
          <p:cNvSpPr txBox="1">
            <a:spLocks/>
          </p:cNvSpPr>
          <p:nvPr/>
        </p:nvSpPr>
        <p:spPr>
          <a:xfrm>
            <a:off x="8539219" y="6032135"/>
            <a:ext cx="3842678" cy="624724"/>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ClrTx/>
              <a:buNone/>
            </a:pPr>
            <a:r>
              <a:rPr lang="en-US" sz="2400" dirty="0"/>
              <a:t>RARE made open source at </a:t>
            </a:r>
            <a:r>
              <a:rPr lang="en-US" sz="2400" dirty="0">
                <a:hlinkClick r:id="rId4"/>
              </a:rPr>
              <a:t>https://github.com/UrbsLab/RARE</a:t>
            </a:r>
            <a:r>
              <a:rPr lang="en-US" sz="2400" dirty="0"/>
              <a:t> </a:t>
            </a:r>
          </a:p>
        </p:txBody>
      </p:sp>
    </p:spTree>
    <p:extLst>
      <p:ext uri="{BB962C8B-B14F-4D97-AF65-F5344CB8AC3E}">
        <p14:creationId xmlns:p14="http://schemas.microsoft.com/office/powerpoint/2010/main" val="1044157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90FE6-7309-4D21-8CC7-11BB97BB2107}"/>
              </a:ext>
            </a:extLst>
          </p:cNvPr>
          <p:cNvSpPr>
            <a:spLocks noGrp="1"/>
          </p:cNvSpPr>
          <p:nvPr>
            <p:ph type="title"/>
          </p:nvPr>
        </p:nvSpPr>
        <p:spPr>
          <a:xfrm>
            <a:off x="2231136" y="193824"/>
            <a:ext cx="7729728" cy="854768"/>
          </a:xfrm>
        </p:spPr>
        <p:txBody>
          <a:bodyPr>
            <a:normAutofit fontScale="90000"/>
          </a:bodyPr>
          <a:lstStyle/>
          <a:p>
            <a:r>
              <a:rPr lang="en-US" dirty="0"/>
              <a:t>Methods:</a:t>
            </a:r>
            <a:br>
              <a:rPr lang="en-US" dirty="0"/>
            </a:br>
            <a:r>
              <a:rPr lang="en-US" dirty="0"/>
              <a:t>Rare Variant Data Simulators</a:t>
            </a:r>
          </a:p>
        </p:txBody>
      </p:sp>
      <p:sp>
        <p:nvSpPr>
          <p:cNvPr id="9" name="Content Placeholder 2">
            <a:extLst>
              <a:ext uri="{FF2B5EF4-FFF2-40B4-BE49-F238E27FC236}">
                <a16:creationId xmlns:a16="http://schemas.microsoft.com/office/drawing/2014/main" id="{B2CA665F-F469-4FBB-AAC4-88944266B564}"/>
              </a:ext>
            </a:extLst>
          </p:cNvPr>
          <p:cNvSpPr txBox="1">
            <a:spLocks/>
          </p:cNvSpPr>
          <p:nvPr/>
        </p:nvSpPr>
        <p:spPr>
          <a:xfrm>
            <a:off x="269154" y="4138288"/>
            <a:ext cx="4568871" cy="55080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sz="1400" b="1" dirty="0"/>
              <a:t>Figure 3. Schematic of the rare variant data simulator for a univariate association bin.</a:t>
            </a:r>
            <a:r>
              <a:rPr lang="en-US" sz="1400" dirty="0"/>
              <a:t> Outputs data such that no one feature is predictive of outcome (class) but a bin of features is predictive of outcome.</a:t>
            </a:r>
          </a:p>
        </p:txBody>
      </p:sp>
      <p:sp>
        <p:nvSpPr>
          <p:cNvPr id="12" name="Content Placeholder 2">
            <a:extLst>
              <a:ext uri="{FF2B5EF4-FFF2-40B4-BE49-F238E27FC236}">
                <a16:creationId xmlns:a16="http://schemas.microsoft.com/office/drawing/2014/main" id="{3B2E015D-107E-4329-B1D8-F694632B6755}"/>
              </a:ext>
            </a:extLst>
          </p:cNvPr>
          <p:cNvSpPr txBox="1">
            <a:spLocks/>
          </p:cNvSpPr>
          <p:nvPr/>
        </p:nvSpPr>
        <p:spPr>
          <a:xfrm>
            <a:off x="4718603" y="4138288"/>
            <a:ext cx="7204243" cy="55080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sz="1400" b="1" dirty="0"/>
              <a:t>Figure 4. Schematic of the rare variant data simulator for an epistatic interaction bin. </a:t>
            </a:r>
            <a:r>
              <a:rPr lang="en-US" sz="1400" dirty="0"/>
              <a:t>Outputs data such that no one feature is predictive of outcome, no bin of features is predictive of outcome, but a bin of features holds an interaction with another feature to determine outcome.</a:t>
            </a:r>
          </a:p>
        </p:txBody>
      </p:sp>
      <p:sp>
        <p:nvSpPr>
          <p:cNvPr id="13" name="Content Placeholder 2">
            <a:extLst>
              <a:ext uri="{FF2B5EF4-FFF2-40B4-BE49-F238E27FC236}">
                <a16:creationId xmlns:a16="http://schemas.microsoft.com/office/drawing/2014/main" id="{AED2D964-FD6A-48B6-8D9B-529C6856FA7B}"/>
              </a:ext>
            </a:extLst>
          </p:cNvPr>
          <p:cNvSpPr txBox="1">
            <a:spLocks/>
          </p:cNvSpPr>
          <p:nvPr/>
        </p:nvSpPr>
        <p:spPr>
          <a:xfrm>
            <a:off x="8530169" y="6233276"/>
            <a:ext cx="3842678" cy="624724"/>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ClrTx/>
              <a:buNone/>
            </a:pPr>
            <a:r>
              <a:rPr lang="en-US" sz="2400" dirty="0"/>
              <a:t>Data simulators open source at </a:t>
            </a:r>
            <a:r>
              <a:rPr lang="en-US" sz="2400" dirty="0">
                <a:hlinkClick r:id="rId3"/>
              </a:rPr>
              <a:t>https://github.com/UrbsLab/RARE</a:t>
            </a:r>
            <a:r>
              <a:rPr lang="en-US" sz="2400" dirty="0"/>
              <a:t> </a:t>
            </a:r>
          </a:p>
        </p:txBody>
      </p:sp>
      <p:pic>
        <p:nvPicPr>
          <p:cNvPr id="16" name="Picture 15" descr="Text, table&#10;&#10;Description automatically generated">
            <a:extLst>
              <a:ext uri="{FF2B5EF4-FFF2-40B4-BE49-F238E27FC236}">
                <a16:creationId xmlns:a16="http://schemas.microsoft.com/office/drawing/2014/main" id="{331ADD5E-D0E7-470A-969C-09F4B5088F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 y="1146650"/>
            <a:ext cx="4100660" cy="3011360"/>
          </a:xfrm>
          <a:prstGeom prst="rect">
            <a:avLst/>
          </a:prstGeom>
        </p:spPr>
      </p:pic>
      <p:pic>
        <p:nvPicPr>
          <p:cNvPr id="18" name="Picture 17" descr="Table&#10;&#10;Description automatically generated">
            <a:extLst>
              <a:ext uri="{FF2B5EF4-FFF2-40B4-BE49-F238E27FC236}">
                <a16:creationId xmlns:a16="http://schemas.microsoft.com/office/drawing/2014/main" id="{84BEBBED-C416-4238-A392-67076E6845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8603" y="1080974"/>
            <a:ext cx="7323661" cy="3011360"/>
          </a:xfrm>
          <a:prstGeom prst="rect">
            <a:avLst/>
          </a:prstGeom>
        </p:spPr>
      </p:pic>
      <p:sp>
        <p:nvSpPr>
          <p:cNvPr id="20" name="Content Placeholder 2">
            <a:extLst>
              <a:ext uri="{FF2B5EF4-FFF2-40B4-BE49-F238E27FC236}">
                <a16:creationId xmlns:a16="http://schemas.microsoft.com/office/drawing/2014/main" id="{EE495803-7EC9-4F54-9A78-596CECBEB4F6}"/>
              </a:ext>
            </a:extLst>
          </p:cNvPr>
          <p:cNvSpPr txBox="1">
            <a:spLocks/>
          </p:cNvSpPr>
          <p:nvPr/>
        </p:nvSpPr>
        <p:spPr>
          <a:xfrm>
            <a:off x="270723" y="5285858"/>
            <a:ext cx="11650554" cy="124563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ClrTx/>
              <a:buNone/>
            </a:pPr>
            <a:r>
              <a:rPr lang="en-US" sz="2400" dirty="0"/>
              <a:t>Data simulators output synthetic datasets where the optimal bin of rare variant features is known, so testing RARE on simulated data allows measurement of RARE’s accuracy </a:t>
            </a:r>
          </a:p>
        </p:txBody>
      </p:sp>
    </p:spTree>
    <p:extLst>
      <p:ext uri="{BB962C8B-B14F-4D97-AF65-F5344CB8AC3E}">
        <p14:creationId xmlns:p14="http://schemas.microsoft.com/office/powerpoint/2010/main" val="963008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D5B9F-7B02-4BF0-9790-3E8186C7C721}"/>
              </a:ext>
            </a:extLst>
          </p:cNvPr>
          <p:cNvSpPr>
            <a:spLocks noGrp="1"/>
          </p:cNvSpPr>
          <p:nvPr>
            <p:ph type="title"/>
          </p:nvPr>
        </p:nvSpPr>
        <p:spPr>
          <a:xfrm>
            <a:off x="2231133" y="246330"/>
            <a:ext cx="7729728" cy="809472"/>
          </a:xfrm>
        </p:spPr>
        <p:txBody>
          <a:bodyPr/>
          <a:lstStyle/>
          <a:p>
            <a:r>
              <a:rPr lang="en-US" dirty="0"/>
              <a:t>Results: Validation of RARE</a:t>
            </a:r>
          </a:p>
        </p:txBody>
      </p:sp>
      <p:sp>
        <p:nvSpPr>
          <p:cNvPr id="6" name="Rectangle: Rounded Corners 5">
            <a:extLst>
              <a:ext uri="{FF2B5EF4-FFF2-40B4-BE49-F238E27FC236}">
                <a16:creationId xmlns:a16="http://schemas.microsoft.com/office/drawing/2014/main" id="{84D3B521-3E81-4829-814E-1738E7CAADB0}"/>
              </a:ext>
            </a:extLst>
          </p:cNvPr>
          <p:cNvSpPr/>
          <p:nvPr/>
        </p:nvSpPr>
        <p:spPr>
          <a:xfrm>
            <a:off x="520955" y="1296186"/>
            <a:ext cx="11150083" cy="1713372"/>
          </a:xfrm>
          <a:prstGeom prst="roundRect">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600" b="0" i="0" u="sng"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Tests on Constructing Bins with Univariate Association</a:t>
            </a:r>
            <a:endParaRPr kumimoji="0" lang="en-US" sz="100" b="0" i="0" u="sng"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endParaRPr>
          </a:p>
          <a:p>
            <a:pPr marL="228600" marR="0" lvl="0" indent="-228600" algn="l" defTabSz="914400" rtl="0" eaLnBrk="1" fontAlgn="auto" latinLnBrk="0" hangingPunct="1">
              <a:lnSpc>
                <a:spcPct val="100000"/>
              </a:lnSpc>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94.22% accuracy in binning features that belonged to the known optimal bin with </a:t>
            </a:r>
            <a:r>
              <a:rPr kumimoji="0" lang="en-US" sz="2600" b="0" i="0" u="none" strike="noStrike" kern="1200" cap="none" spc="0" normalizeH="0" baseline="0" noProof="0" dirty="0" err="1">
                <a:ln>
                  <a:noFill/>
                </a:ln>
                <a:solidFill>
                  <a:srgbClr val="000000">
                    <a:lumMod val="85000"/>
                    <a:lumOff val="15000"/>
                  </a:srgbClr>
                </a:solidFill>
                <a:effectLst/>
                <a:uLnTx/>
                <a:uFillTx/>
                <a:latin typeface="Gill Sans MT" panose="020B0502020104020203"/>
                <a:ea typeface="+mn-ea"/>
                <a:cs typeface="+mn-cs"/>
              </a:rPr>
              <a:t>MultiSURF</a:t>
            </a:r>
            <a:r>
              <a:rPr kumimoji="0" lang="en-US" sz="26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 scoring (in 30 trials)</a:t>
            </a:r>
          </a:p>
          <a:p>
            <a:pPr marL="228600" marR="0" lvl="0" indent="-228600" algn="l" defTabSz="914400" rtl="0" eaLnBrk="1" fontAlgn="auto" latinLnBrk="0" hangingPunct="1">
              <a:lnSpc>
                <a:spcPct val="100000"/>
              </a:lnSpc>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100% accuracy with chi-square scoring (in 30 trials)</a:t>
            </a:r>
          </a:p>
        </p:txBody>
      </p:sp>
      <p:sp>
        <p:nvSpPr>
          <p:cNvPr id="9" name="Rectangle: Rounded Corners 8">
            <a:extLst>
              <a:ext uri="{FF2B5EF4-FFF2-40B4-BE49-F238E27FC236}">
                <a16:creationId xmlns:a16="http://schemas.microsoft.com/office/drawing/2014/main" id="{3E16D3F2-A74B-4304-A6A8-94CA4F9CF889}"/>
              </a:ext>
            </a:extLst>
          </p:cNvPr>
          <p:cNvSpPr/>
          <p:nvPr/>
        </p:nvSpPr>
        <p:spPr>
          <a:xfrm>
            <a:off x="520955" y="3249942"/>
            <a:ext cx="11150083" cy="1421958"/>
          </a:xfrm>
          <a:prstGeom prst="roundRect">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600" b="0" i="0" u="sng" strike="noStrike" kern="1200" cap="none" spc="0" normalizeH="0" baseline="0" noProof="0" dirty="0">
                <a:ln>
                  <a:noFill/>
                </a:ln>
                <a:solidFill>
                  <a:srgbClr val="000000"/>
                </a:solidFill>
                <a:effectLst/>
                <a:uLnTx/>
                <a:uFillTx/>
                <a:latin typeface="Gill Sans MT" panose="020B0502020104020203"/>
                <a:ea typeface="+mn-ea"/>
                <a:cs typeface="+mn-cs"/>
              </a:rPr>
              <a:t>Tests on Constructing Bins with Epistatic Interaction</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Gill Sans MT" panose="020B0502020104020203"/>
                <a:ea typeface="+mn-ea"/>
                <a:cs typeface="+mn-cs"/>
              </a:rPr>
              <a:t>RARE with chi-square scoring failed to construct bins with interactions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Gill Sans MT" panose="020B0502020104020203"/>
                <a:ea typeface="+mn-ea"/>
                <a:cs typeface="+mn-cs"/>
              </a:rPr>
              <a:t>RARE with </a:t>
            </a:r>
            <a:r>
              <a:rPr kumimoji="0" lang="en-US" sz="2600" b="0" i="0" u="none" strike="noStrike" kern="1200" cap="none" spc="0" normalizeH="0" baseline="0" noProof="0" dirty="0" err="1">
                <a:ln>
                  <a:noFill/>
                </a:ln>
                <a:solidFill>
                  <a:srgbClr val="000000"/>
                </a:solidFill>
                <a:effectLst/>
                <a:uLnTx/>
                <a:uFillTx/>
                <a:latin typeface="Gill Sans MT" panose="020B0502020104020203"/>
                <a:ea typeface="+mn-ea"/>
                <a:cs typeface="+mn-cs"/>
              </a:rPr>
              <a:t>MultiSURF</a:t>
            </a:r>
            <a:r>
              <a:rPr kumimoji="0" lang="en-US" sz="2600" b="0" i="0" u="none" strike="noStrike" kern="1200" cap="none" spc="0" normalizeH="0" baseline="0" noProof="0" dirty="0">
                <a:ln>
                  <a:noFill/>
                </a:ln>
                <a:solidFill>
                  <a:srgbClr val="000000"/>
                </a:solidFill>
                <a:effectLst/>
                <a:uLnTx/>
                <a:uFillTx/>
                <a:latin typeface="Gill Sans MT" panose="020B0502020104020203"/>
                <a:ea typeface="+mn-ea"/>
                <a:cs typeface="+mn-cs"/>
              </a:rPr>
              <a:t> scoring achieved 96.00% accuracy (in 30 trials)</a:t>
            </a:r>
          </a:p>
        </p:txBody>
      </p:sp>
      <p:sp>
        <p:nvSpPr>
          <p:cNvPr id="10" name="Rectangle: Rounded Corners 9">
            <a:extLst>
              <a:ext uri="{FF2B5EF4-FFF2-40B4-BE49-F238E27FC236}">
                <a16:creationId xmlns:a16="http://schemas.microsoft.com/office/drawing/2014/main" id="{2BCB33BC-F7CD-47F1-895E-0D3E65D093A7}"/>
              </a:ext>
            </a:extLst>
          </p:cNvPr>
          <p:cNvSpPr/>
          <p:nvPr/>
        </p:nvSpPr>
        <p:spPr>
          <a:xfrm>
            <a:off x="498956" y="4948503"/>
            <a:ext cx="11150083" cy="1537042"/>
          </a:xfrm>
          <a:prstGeom prst="roundRect">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600" b="0" i="0" u="sng" strike="noStrike" kern="1200" cap="none" spc="0" normalizeH="0" baseline="0" noProof="0" dirty="0">
                <a:ln>
                  <a:noFill/>
                </a:ln>
                <a:solidFill>
                  <a:srgbClr val="000000"/>
                </a:solidFill>
                <a:effectLst/>
                <a:uLnTx/>
                <a:uFillTx/>
                <a:latin typeface="Gill Sans MT" panose="020B0502020104020203"/>
                <a:ea typeface="+mn-ea"/>
                <a:cs typeface="+mn-cs"/>
              </a:rPr>
              <a:t>Evaluating Expert Knowledge</a:t>
            </a:r>
            <a:endParaRPr lang="en-US" sz="2600" dirty="0">
              <a:solidFill>
                <a:srgbClr val="000000"/>
              </a:solidFill>
              <a:latin typeface="Gill Sans MT" panose="020B0502020104020203"/>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600" dirty="0">
                <a:solidFill>
                  <a:srgbClr val="000000"/>
                </a:solidFill>
                <a:latin typeface="Gill Sans MT" panose="020B0502020104020203"/>
              </a:rPr>
              <a:t>Without expert knowledge: 94.22% accuracy, 286.48 cycles to reach 80%</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strike="noStrike" kern="1200" cap="none" spc="0" normalizeH="0" baseline="0" noProof="0" dirty="0">
                <a:ln>
                  <a:noFill/>
                </a:ln>
                <a:solidFill>
                  <a:srgbClr val="000000"/>
                </a:solidFill>
                <a:effectLst/>
                <a:uLnTx/>
                <a:uFillTx/>
                <a:latin typeface="Gill Sans MT" panose="020B0502020104020203"/>
                <a:ea typeface="+mn-ea"/>
                <a:cs typeface="+mn-cs"/>
              </a:rPr>
              <a:t>With partial expert </a:t>
            </a:r>
            <a:r>
              <a:rPr kumimoji="0" lang="en-US" sz="2600" b="0" i="0" strike="noStrike" kern="1200" cap="none" spc="0" normalizeH="0" baseline="0" noProof="0" dirty="0" err="1">
                <a:ln>
                  <a:noFill/>
                </a:ln>
                <a:solidFill>
                  <a:srgbClr val="000000"/>
                </a:solidFill>
                <a:effectLst/>
                <a:uLnTx/>
                <a:uFillTx/>
                <a:latin typeface="Gill Sans MT" panose="020B0502020104020203"/>
                <a:ea typeface="+mn-ea"/>
                <a:cs typeface="+mn-cs"/>
              </a:rPr>
              <a:t>knowled</a:t>
            </a:r>
            <a:r>
              <a:rPr lang="en-US" sz="2600" dirty="0" err="1">
                <a:solidFill>
                  <a:srgbClr val="000000"/>
                </a:solidFill>
                <a:latin typeface="Gill Sans MT" panose="020B0502020104020203"/>
              </a:rPr>
              <a:t>ge</a:t>
            </a:r>
            <a:r>
              <a:rPr lang="en-US" sz="2600" dirty="0">
                <a:solidFill>
                  <a:srgbClr val="000000"/>
                </a:solidFill>
                <a:latin typeface="Gill Sans MT" panose="020B0502020104020203"/>
              </a:rPr>
              <a:t>: 99.00% accuracy, 21.57 cycles to reach 80%</a:t>
            </a:r>
            <a:endParaRPr kumimoji="0" lang="en-US" sz="2600" b="0" i="0"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367318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3C8C9-CCB2-4D23-8F3E-D6CE41ADE844}"/>
              </a:ext>
            </a:extLst>
          </p:cNvPr>
          <p:cNvSpPr>
            <a:spLocks noGrp="1"/>
          </p:cNvSpPr>
          <p:nvPr>
            <p:ph type="title"/>
          </p:nvPr>
        </p:nvSpPr>
        <p:spPr>
          <a:xfrm>
            <a:off x="426720" y="738449"/>
            <a:ext cx="11102261" cy="1188720"/>
          </a:xfrm>
        </p:spPr>
        <p:txBody>
          <a:bodyPr>
            <a:normAutofit fontScale="90000"/>
          </a:bodyPr>
          <a:lstStyle/>
          <a:p>
            <a:r>
              <a:rPr lang="en-US" dirty="0"/>
              <a:t>Background for Application: </a:t>
            </a:r>
            <a:br>
              <a:rPr lang="en-US" dirty="0"/>
            </a:br>
            <a:r>
              <a:rPr lang="en-US" dirty="0"/>
              <a:t>HLA Amino acid Mismatches &amp; Kidney Transplantation </a:t>
            </a:r>
          </a:p>
        </p:txBody>
      </p:sp>
      <p:sp>
        <p:nvSpPr>
          <p:cNvPr id="3" name="Content Placeholder 2">
            <a:extLst>
              <a:ext uri="{FF2B5EF4-FFF2-40B4-BE49-F238E27FC236}">
                <a16:creationId xmlns:a16="http://schemas.microsoft.com/office/drawing/2014/main" id="{A510A27F-CB31-46F0-8461-EE18D65AAC54}"/>
              </a:ext>
            </a:extLst>
          </p:cNvPr>
          <p:cNvSpPr>
            <a:spLocks noGrp="1"/>
          </p:cNvSpPr>
          <p:nvPr>
            <p:ph idx="1"/>
          </p:nvPr>
        </p:nvSpPr>
        <p:spPr>
          <a:xfrm>
            <a:off x="426720" y="2203180"/>
            <a:ext cx="11338560" cy="4178765"/>
          </a:xfrm>
        </p:spPr>
        <p:txBody>
          <a:bodyPr>
            <a:normAutofit lnSpcReduction="10000"/>
          </a:bodyPr>
          <a:lstStyle/>
          <a:p>
            <a:pPr lvl="1">
              <a:buClrTx/>
              <a:buFont typeface="Wingdings" panose="05000000000000000000" pitchFamily="2" charset="2"/>
              <a:buChar char="§"/>
            </a:pPr>
            <a:r>
              <a:rPr lang="en-US" sz="2600" dirty="0"/>
              <a:t>Kidney transplantation failure poses a high burden of psychological and medical morbidity, affecting about 20% of transplant recipients </a:t>
            </a:r>
          </a:p>
          <a:p>
            <a:pPr lvl="1">
              <a:buClrTx/>
              <a:buFont typeface="Wingdings" panose="05000000000000000000" pitchFamily="2" charset="2"/>
              <a:buChar char="§"/>
            </a:pPr>
            <a:r>
              <a:rPr lang="en-US" sz="2600" dirty="0"/>
              <a:t> Increased risk of transplantation failure in third world countries (e.g., Iraq and Brazil) with struggles in donor-recipient matching </a:t>
            </a:r>
          </a:p>
          <a:p>
            <a:pPr lvl="1">
              <a:buClrTx/>
              <a:buFont typeface="Wingdings" panose="05000000000000000000" pitchFamily="2" charset="2"/>
              <a:buChar char="§"/>
            </a:pPr>
            <a:r>
              <a:rPr lang="en-US" sz="2600" dirty="0"/>
              <a:t>Previous efforts analyzing HLA amino acid mismatches in transplantation challenged by multicollinearity and low frequency of mismatches </a:t>
            </a:r>
          </a:p>
          <a:p>
            <a:pPr lvl="1">
              <a:buClrTx/>
              <a:buFont typeface="Wingdings" panose="05000000000000000000" pitchFamily="2" charset="2"/>
              <a:buChar char="§"/>
            </a:pPr>
            <a:r>
              <a:rPr lang="en-US" sz="2600" dirty="0"/>
              <a:t>Important question: contribution of mismatches at DRB1 vs. DQB1 loci </a:t>
            </a:r>
          </a:p>
          <a:p>
            <a:pPr lvl="1">
              <a:buClrTx/>
              <a:buFont typeface="Wingdings" panose="05000000000000000000" pitchFamily="2" charset="2"/>
              <a:buChar char="§"/>
            </a:pPr>
            <a:r>
              <a:rPr lang="en-US" sz="2600" dirty="0"/>
              <a:t>Low frequency amino acid mismatches are rare variant features</a:t>
            </a:r>
          </a:p>
          <a:p>
            <a:pPr marL="228600" lvl="1" indent="0">
              <a:buClrTx/>
              <a:buNone/>
            </a:pPr>
            <a:r>
              <a:rPr lang="en-US" sz="2600" dirty="0">
                <a:sym typeface="Wingdings" panose="05000000000000000000" pitchFamily="2" charset="2"/>
              </a:rPr>
              <a:t>	 RARE can elucidate the role of mismatches in transplantation failure</a:t>
            </a:r>
            <a:endParaRPr lang="en-US" sz="2600" dirty="0"/>
          </a:p>
          <a:p>
            <a:pPr lvl="1">
              <a:buClrTx/>
              <a:buFont typeface="Wingdings" panose="05000000000000000000" pitchFamily="2" charset="2"/>
              <a:buChar char="§"/>
            </a:pPr>
            <a:endParaRPr lang="en-US" sz="2600" dirty="0"/>
          </a:p>
        </p:txBody>
      </p:sp>
    </p:spTree>
    <p:extLst>
      <p:ext uri="{BB962C8B-B14F-4D97-AF65-F5344CB8AC3E}">
        <p14:creationId xmlns:p14="http://schemas.microsoft.com/office/powerpoint/2010/main" val="679460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5CBFF-3AA5-4CEE-B8BC-E37A123B80DE}"/>
              </a:ext>
            </a:extLst>
          </p:cNvPr>
          <p:cNvSpPr>
            <a:spLocks noGrp="1"/>
          </p:cNvSpPr>
          <p:nvPr>
            <p:ph type="title"/>
          </p:nvPr>
        </p:nvSpPr>
        <p:spPr>
          <a:xfrm>
            <a:off x="3165899" y="199416"/>
            <a:ext cx="5860202" cy="873535"/>
          </a:xfrm>
        </p:spPr>
        <p:txBody>
          <a:bodyPr/>
          <a:lstStyle/>
          <a:p>
            <a:r>
              <a:rPr lang="en-US" dirty="0"/>
              <a:t>Application of RARE</a:t>
            </a:r>
          </a:p>
        </p:txBody>
      </p:sp>
      <p:graphicFrame>
        <p:nvGraphicFramePr>
          <p:cNvPr id="4" name="Content Placeholder 3">
            <a:extLst>
              <a:ext uri="{FF2B5EF4-FFF2-40B4-BE49-F238E27FC236}">
                <a16:creationId xmlns:a16="http://schemas.microsoft.com/office/drawing/2014/main" id="{F219F7D4-5297-4FBA-AD46-6E35E39D7790}"/>
              </a:ext>
            </a:extLst>
          </p:cNvPr>
          <p:cNvGraphicFramePr>
            <a:graphicFrameLocks noGrp="1"/>
          </p:cNvGraphicFramePr>
          <p:nvPr>
            <p:ph idx="1"/>
            <p:extLst>
              <p:ext uri="{D42A27DB-BD31-4B8C-83A1-F6EECF244321}">
                <p14:modId xmlns:p14="http://schemas.microsoft.com/office/powerpoint/2010/main" val="3650138755"/>
              </p:ext>
            </p:extLst>
          </p:nvPr>
        </p:nvGraphicFramePr>
        <p:xfrm>
          <a:off x="350984" y="1322910"/>
          <a:ext cx="10962132" cy="3579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a:extLst>
              <a:ext uri="{FF2B5EF4-FFF2-40B4-BE49-F238E27FC236}">
                <a16:creationId xmlns:a16="http://schemas.microsoft.com/office/drawing/2014/main" id="{8489E1EB-06A9-4515-B600-F2350ECEAA8D}"/>
              </a:ext>
            </a:extLst>
          </p:cNvPr>
          <p:cNvSpPr txBox="1">
            <a:spLocks/>
          </p:cNvSpPr>
          <p:nvPr/>
        </p:nvSpPr>
        <p:spPr>
          <a:xfrm>
            <a:off x="0" y="2679569"/>
            <a:ext cx="6338271" cy="237475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742950" lvl="1" indent="-514350">
              <a:buClrTx/>
              <a:buAutoNum type="alphaLcParenR"/>
            </a:pPr>
            <a:r>
              <a:rPr lang="en-US" sz="2100" dirty="0"/>
              <a:t>Bin across all 5 HLA loci in study (A, B, C, DQB1, and DRB1)</a:t>
            </a:r>
          </a:p>
          <a:p>
            <a:pPr marL="742950" lvl="1" indent="-514350">
              <a:buClrTx/>
              <a:buAutoNum type="alphaLcParenR"/>
            </a:pPr>
            <a:r>
              <a:rPr lang="en-US" sz="2100" dirty="0"/>
              <a:t>Compare RARE’s best bin with sequence feature variant type (SFVT) expert knowledge bins</a:t>
            </a:r>
          </a:p>
          <a:p>
            <a:pPr marL="742950" lvl="1" indent="-514350">
              <a:buClrTx/>
              <a:buAutoNum type="alphaLcParenR"/>
            </a:pPr>
            <a:r>
              <a:rPr lang="en-US" sz="2100" dirty="0"/>
              <a:t>Run RARE on each individual locus separately</a:t>
            </a:r>
          </a:p>
          <a:p>
            <a:pPr marL="742950" lvl="1" indent="-514350">
              <a:buClrTx/>
              <a:buAutoNum type="alphaLcParenR"/>
            </a:pPr>
            <a:endParaRPr lang="en-US" sz="2600" dirty="0"/>
          </a:p>
        </p:txBody>
      </p:sp>
      <p:pic>
        <p:nvPicPr>
          <p:cNvPr id="6" name="Content Placeholder 4" descr="Application&#10;&#10;Description automatically generated with medium confidence">
            <a:extLst>
              <a:ext uri="{FF2B5EF4-FFF2-40B4-BE49-F238E27FC236}">
                <a16:creationId xmlns:a16="http://schemas.microsoft.com/office/drawing/2014/main" id="{A0426F43-4ADC-4116-8886-68E9D3A868E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59248" y="1128010"/>
            <a:ext cx="4974845" cy="3649547"/>
          </a:xfrm>
          <a:prstGeom prst="rect">
            <a:avLst/>
          </a:prstGeom>
        </p:spPr>
      </p:pic>
      <p:sp>
        <p:nvSpPr>
          <p:cNvPr id="7" name="Content Placeholder 2">
            <a:extLst>
              <a:ext uri="{FF2B5EF4-FFF2-40B4-BE49-F238E27FC236}">
                <a16:creationId xmlns:a16="http://schemas.microsoft.com/office/drawing/2014/main" id="{523CA0C4-C078-4F41-871E-EA97B0DE5743}"/>
              </a:ext>
            </a:extLst>
          </p:cNvPr>
          <p:cNvSpPr txBox="1">
            <a:spLocks/>
          </p:cNvSpPr>
          <p:nvPr/>
        </p:nvSpPr>
        <p:spPr>
          <a:xfrm>
            <a:off x="6380287" y="4045734"/>
            <a:ext cx="5460729" cy="55080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sz="1400" b="1" dirty="0"/>
              <a:t>Figure 5. Schematic diagram of application of RARE to HLA amino acids and kidney transplantation. </a:t>
            </a:r>
            <a:r>
              <a:rPr lang="en-US" sz="1400" dirty="0"/>
              <a:t>Univariate scoring (chi-square test) used for bin fitness evaluation. </a:t>
            </a:r>
          </a:p>
        </p:txBody>
      </p:sp>
      <p:sp>
        <p:nvSpPr>
          <p:cNvPr id="8" name="Content Placeholder 2">
            <a:extLst>
              <a:ext uri="{FF2B5EF4-FFF2-40B4-BE49-F238E27FC236}">
                <a16:creationId xmlns:a16="http://schemas.microsoft.com/office/drawing/2014/main" id="{493694B9-DCE2-4B40-9840-D3D4C48FCD04}"/>
              </a:ext>
            </a:extLst>
          </p:cNvPr>
          <p:cNvSpPr txBox="1">
            <a:spLocks/>
          </p:cNvSpPr>
          <p:nvPr/>
        </p:nvSpPr>
        <p:spPr>
          <a:xfrm>
            <a:off x="248860" y="4901938"/>
            <a:ext cx="10501460" cy="405777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228600" lvl="1" indent="0">
              <a:buClrTx/>
              <a:buNone/>
            </a:pPr>
            <a:r>
              <a:rPr lang="en-US" sz="2600" u="sng" dirty="0"/>
              <a:t>Description of Transplantation Data</a:t>
            </a:r>
          </a:p>
        </p:txBody>
      </p:sp>
      <p:sp>
        <p:nvSpPr>
          <p:cNvPr id="3" name="Rectangle: Rounded Corners 2">
            <a:extLst>
              <a:ext uri="{FF2B5EF4-FFF2-40B4-BE49-F238E27FC236}">
                <a16:creationId xmlns:a16="http://schemas.microsoft.com/office/drawing/2014/main" id="{CE85B16E-AD9F-4A8E-85D4-E1D9A8C51665}"/>
              </a:ext>
            </a:extLst>
          </p:cNvPr>
          <p:cNvSpPr/>
          <p:nvPr/>
        </p:nvSpPr>
        <p:spPr>
          <a:xfrm>
            <a:off x="369273" y="5439960"/>
            <a:ext cx="11490031" cy="117116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252FB49-38D9-42F4-92EB-83BC8058194E}"/>
              </a:ext>
            </a:extLst>
          </p:cNvPr>
          <p:cNvSpPr txBox="1"/>
          <p:nvPr/>
        </p:nvSpPr>
        <p:spPr>
          <a:xfrm>
            <a:off x="0" y="5563879"/>
            <a:ext cx="5476973" cy="923330"/>
          </a:xfrm>
          <a:prstGeom prst="rect">
            <a:avLst/>
          </a:prstGeom>
          <a:noFill/>
        </p:spPr>
        <p:txBody>
          <a:bodyPr wrap="square">
            <a:spAutoFit/>
          </a:bodyPr>
          <a:lstStyle/>
          <a:p>
            <a:pPr marL="742950" lvl="1" indent="-285750">
              <a:buClrTx/>
              <a:buFont typeface="Arial" panose="020B0604020202020204" pitchFamily="34" charset="0"/>
              <a:buChar char="•"/>
            </a:pPr>
            <a:r>
              <a:rPr lang="en-US" sz="1800" dirty="0"/>
              <a:t>Obtained from Scientific Registry of Transplantation Recipients</a:t>
            </a:r>
          </a:p>
          <a:p>
            <a:pPr marL="742950" lvl="1" indent="-285750">
              <a:buClrTx/>
              <a:buFont typeface="Arial" panose="020B0604020202020204" pitchFamily="34" charset="0"/>
              <a:buChar char="•"/>
            </a:pPr>
            <a:r>
              <a:rPr lang="en-US" sz="1800" dirty="0"/>
              <a:t>49,459 donor-recipient pairs from 2005 to 2017</a:t>
            </a:r>
          </a:p>
        </p:txBody>
      </p:sp>
      <p:sp>
        <p:nvSpPr>
          <p:cNvPr id="13" name="TextBox 12">
            <a:extLst>
              <a:ext uri="{FF2B5EF4-FFF2-40B4-BE49-F238E27FC236}">
                <a16:creationId xmlns:a16="http://schemas.microsoft.com/office/drawing/2014/main" id="{AAC7B0FC-B56A-4848-B03C-49B15F85D275}"/>
              </a:ext>
            </a:extLst>
          </p:cNvPr>
          <p:cNvSpPr txBox="1"/>
          <p:nvPr/>
        </p:nvSpPr>
        <p:spPr>
          <a:xfrm>
            <a:off x="5109273" y="5530303"/>
            <a:ext cx="6731742" cy="923330"/>
          </a:xfrm>
          <a:prstGeom prst="rect">
            <a:avLst/>
          </a:prstGeom>
          <a:noFill/>
        </p:spPr>
        <p:txBody>
          <a:bodyPr wrap="square">
            <a:spAutoFit/>
          </a:bodyPr>
          <a:lstStyle/>
          <a:p>
            <a:pPr marL="742950" lvl="1" indent="-285750">
              <a:buClrTx/>
              <a:buFont typeface="Arial" panose="020B0604020202020204" pitchFamily="34" charset="0"/>
              <a:buChar char="•"/>
            </a:pPr>
            <a:r>
              <a:rPr lang="en-US" sz="1800" dirty="0"/>
              <a:t>306 HLA features (amino acid positions)</a:t>
            </a:r>
          </a:p>
          <a:p>
            <a:pPr marL="742950" lvl="1" indent="-285750">
              <a:buClrTx/>
              <a:buFont typeface="Arial" panose="020B0604020202020204" pitchFamily="34" charset="0"/>
              <a:buChar char="•"/>
            </a:pPr>
            <a:r>
              <a:rPr lang="en-US" sz="1800" dirty="0"/>
              <a:t>Imputed from serologic antigen specificities using haplotype frequencies developed by National Marrow Donor Program</a:t>
            </a:r>
          </a:p>
        </p:txBody>
      </p:sp>
    </p:spTree>
    <p:extLst>
      <p:ext uri="{BB962C8B-B14F-4D97-AF65-F5344CB8AC3E}">
        <p14:creationId xmlns:p14="http://schemas.microsoft.com/office/powerpoint/2010/main" val="2988223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D5B9F-7B02-4BF0-9790-3E8186C7C721}"/>
              </a:ext>
            </a:extLst>
          </p:cNvPr>
          <p:cNvSpPr>
            <a:spLocks noGrp="1"/>
          </p:cNvSpPr>
          <p:nvPr>
            <p:ph type="title"/>
          </p:nvPr>
        </p:nvSpPr>
        <p:spPr>
          <a:xfrm>
            <a:off x="1470643" y="523613"/>
            <a:ext cx="9250711" cy="1188720"/>
          </a:xfrm>
        </p:spPr>
        <p:txBody>
          <a:bodyPr/>
          <a:lstStyle/>
          <a:p>
            <a:r>
              <a:rPr lang="en-US" dirty="0"/>
              <a:t>Results: </a:t>
            </a:r>
            <a:br>
              <a:rPr lang="en-US" dirty="0"/>
            </a:br>
            <a:r>
              <a:rPr lang="en-US" dirty="0"/>
              <a:t>Applying RARE to Transplantation Data</a:t>
            </a:r>
          </a:p>
        </p:txBody>
      </p:sp>
      <p:pic>
        <p:nvPicPr>
          <p:cNvPr id="5" name="Picture 4" descr="A picture containing text, electronics&#10;&#10;Description automatically generated">
            <a:extLst>
              <a:ext uri="{FF2B5EF4-FFF2-40B4-BE49-F238E27FC236}">
                <a16:creationId xmlns:a16="http://schemas.microsoft.com/office/drawing/2014/main" id="{FE96C3A4-F2B2-47E3-A5C0-4E6CC57401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235" y="1848259"/>
            <a:ext cx="5735763" cy="4210724"/>
          </a:xfrm>
          <a:prstGeom prst="rect">
            <a:avLst/>
          </a:prstGeom>
        </p:spPr>
      </p:pic>
      <p:sp>
        <p:nvSpPr>
          <p:cNvPr id="6" name="Content Placeholder 2">
            <a:extLst>
              <a:ext uri="{FF2B5EF4-FFF2-40B4-BE49-F238E27FC236}">
                <a16:creationId xmlns:a16="http://schemas.microsoft.com/office/drawing/2014/main" id="{144B3217-2DBE-41CA-B422-DE47856415B5}"/>
              </a:ext>
            </a:extLst>
          </p:cNvPr>
          <p:cNvSpPr txBox="1">
            <a:spLocks/>
          </p:cNvSpPr>
          <p:nvPr/>
        </p:nvSpPr>
        <p:spPr>
          <a:xfrm>
            <a:off x="360235" y="6058983"/>
            <a:ext cx="5806912" cy="55080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sz="1400" b="1" dirty="0"/>
              <a:t>Table 2. Results from applying RARE to construct bins of HLA amino acid mismatches with association to transplantation failure.</a:t>
            </a:r>
            <a:r>
              <a:rPr lang="en-US" sz="1400" dirty="0"/>
              <a:t> DRB1-13 is the amino acid position with highest association to outcome.</a:t>
            </a:r>
          </a:p>
        </p:txBody>
      </p:sp>
      <p:sp>
        <p:nvSpPr>
          <p:cNvPr id="7" name="Content Placeholder 2">
            <a:extLst>
              <a:ext uri="{FF2B5EF4-FFF2-40B4-BE49-F238E27FC236}">
                <a16:creationId xmlns:a16="http://schemas.microsoft.com/office/drawing/2014/main" id="{4B9880F7-22AB-4C8B-ABEA-E8F16434F92A}"/>
              </a:ext>
            </a:extLst>
          </p:cNvPr>
          <p:cNvSpPr txBox="1">
            <a:spLocks/>
          </p:cNvSpPr>
          <p:nvPr/>
        </p:nvSpPr>
        <p:spPr>
          <a:xfrm>
            <a:off x="6070861" y="1865285"/>
            <a:ext cx="5920034" cy="234849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228600" lvl="1" indent="0">
              <a:buClrTx/>
              <a:buNone/>
            </a:pPr>
            <a:r>
              <a:rPr lang="en-US" sz="2600" u="sng" dirty="0"/>
              <a:t>Binning across all 5 loci</a:t>
            </a:r>
            <a:endParaRPr lang="en-US" sz="2600" dirty="0"/>
          </a:p>
          <a:p>
            <a:pPr lvl="1">
              <a:buClrTx/>
            </a:pPr>
            <a:r>
              <a:rPr lang="en-US" sz="2000" dirty="0"/>
              <a:t>RARE’s best bin shares 12 amino acid positions with the best SFVT bin, demonstrating RARE’s ability to generate biologically relevant bins. </a:t>
            </a:r>
          </a:p>
          <a:p>
            <a:pPr lvl="1">
              <a:buClrTx/>
            </a:pPr>
            <a:r>
              <a:rPr lang="en-US" sz="2000" dirty="0"/>
              <a:t>RARE’s best bin outperforms the best SFVT (expert knowledge) bin, showing the utility of RARE’s data-driven approach</a:t>
            </a:r>
          </a:p>
          <a:p>
            <a:pPr marL="228600" lvl="1" indent="0">
              <a:buClrTx/>
              <a:buNone/>
            </a:pPr>
            <a:endParaRPr lang="en-US" sz="2000" dirty="0"/>
          </a:p>
        </p:txBody>
      </p:sp>
      <p:sp>
        <p:nvSpPr>
          <p:cNvPr id="8" name="Content Placeholder 2">
            <a:extLst>
              <a:ext uri="{FF2B5EF4-FFF2-40B4-BE49-F238E27FC236}">
                <a16:creationId xmlns:a16="http://schemas.microsoft.com/office/drawing/2014/main" id="{5662016F-4252-471C-9FD7-D96C66A1D628}"/>
              </a:ext>
            </a:extLst>
          </p:cNvPr>
          <p:cNvSpPr txBox="1">
            <a:spLocks/>
          </p:cNvSpPr>
          <p:nvPr/>
        </p:nvSpPr>
        <p:spPr>
          <a:xfrm>
            <a:off x="6070861" y="4509504"/>
            <a:ext cx="5920034" cy="234849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228600" lvl="1" indent="0">
              <a:buClrTx/>
              <a:buNone/>
            </a:pPr>
            <a:r>
              <a:rPr lang="en-US" sz="2600" u="sng" dirty="0"/>
              <a:t>Binning across each loci separately</a:t>
            </a:r>
            <a:endParaRPr lang="en-US" sz="2600" dirty="0"/>
          </a:p>
          <a:p>
            <a:pPr lvl="1">
              <a:buClrTx/>
            </a:pPr>
            <a:r>
              <a:rPr lang="en-US" sz="2000" dirty="0"/>
              <a:t>DRB1 bin has highest association to graft failure, followed by DQB1 bin, then A bin, C, and lastly B</a:t>
            </a:r>
          </a:p>
        </p:txBody>
      </p:sp>
    </p:spTree>
    <p:extLst>
      <p:ext uri="{BB962C8B-B14F-4D97-AF65-F5344CB8AC3E}">
        <p14:creationId xmlns:p14="http://schemas.microsoft.com/office/powerpoint/2010/main" val="3483127367"/>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16084</TotalTime>
  <Words>1451</Words>
  <Application>Microsoft Office PowerPoint</Application>
  <PresentationFormat>Widescreen</PresentationFormat>
  <Paragraphs>152</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Gill Sans MT</vt:lpstr>
      <vt:lpstr>Wingdings</vt:lpstr>
      <vt:lpstr>Parcel</vt:lpstr>
      <vt:lpstr>Background</vt:lpstr>
      <vt:lpstr>Literature Review:  Rare Variant Analysis Methods</vt:lpstr>
      <vt:lpstr>Development of RARE</vt:lpstr>
      <vt:lpstr>Methods: RARE Algorithm</vt:lpstr>
      <vt:lpstr>Methods: Rare Variant Data Simulators</vt:lpstr>
      <vt:lpstr>Results: Validation of RARE</vt:lpstr>
      <vt:lpstr>Background for Application:  HLA Amino acid Mismatches &amp; Kidney Transplantation </vt:lpstr>
      <vt:lpstr>Application of RARE</vt:lpstr>
      <vt:lpstr>Results:  Applying RARE to Transplantation Data</vt:lpstr>
      <vt:lpstr>Conclusions</vt:lpstr>
      <vt:lpstr>Ongoing Future Investigations</vt:lpstr>
      <vt:lpstr>Publications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Detection and Classification of Acute Myeloid Leukemia Cell Subtypes with Random Forest Algorithm</dc:title>
  <dc:creator>Satvik Dasariraju</dc:creator>
  <cp:lastModifiedBy>Satvik Dasariraju</cp:lastModifiedBy>
  <cp:revision>238</cp:revision>
  <dcterms:created xsi:type="dcterms:W3CDTF">2020-07-21T21:53:36Z</dcterms:created>
  <dcterms:modified xsi:type="dcterms:W3CDTF">2022-03-09T22:58:24Z</dcterms:modified>
</cp:coreProperties>
</file>