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8" r:id="rId2"/>
    <p:sldId id="259" r:id="rId3"/>
    <p:sldId id="261" r:id="rId4"/>
    <p:sldId id="264" r:id="rId5"/>
    <p:sldId id="265" r:id="rId6"/>
    <p:sldId id="286" r:id="rId7"/>
    <p:sldId id="269" r:id="rId8"/>
    <p:sldId id="273" r:id="rId9"/>
    <p:sldId id="287" r:id="rId10"/>
    <p:sldId id="284" r:id="rId11"/>
    <p:sldId id="285"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snapToGrid="0">
      <p:cViewPr varScale="1">
        <p:scale>
          <a:sx n="107" d="100"/>
          <a:sy n="107" d="100"/>
        </p:scale>
        <p:origin x="6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zh-CN" altLang="en-US"/>
              <a:t>单击此处编辑母版标题样式</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normAutofit/>
          </a:bodyPr>
          <a:lstStyle>
            <a:lvl1pPr marL="0" indent="0" algn="ctr">
              <a:buFontTx/>
              <a:buNone/>
              <a:defRPr sz="1600"/>
            </a:lvl1pPr>
          </a:lstStyle>
          <a:p>
            <a:r>
              <a:rPr lang="zh-CN" altLang="en-US"/>
              <a:t>单击图标添加图片</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zh-CN" altLang="en-US"/>
              <a:t>单击此处编辑母版标题样式</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zh-CN" altLang="en-US"/>
              <a:t>单击此处编辑母版文本样式</a:t>
            </a:r>
          </a:p>
        </p:txBody>
      </p:sp>
      <p:sp>
        <p:nvSpPr>
          <p:cNvPr id="2" name="Date Placeholder 1"/>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zh-CN" altLang="en-US"/>
              <a:t>单击此处编辑母版标题样式</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6093B2-5EA4-4771-954E-4FAC45C175A0}" type="datetimeFigureOut">
              <a:rPr lang="zh-CN" altLang="en-US" smtClean="0"/>
              <a:t>2022/3/6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215EF5B-F138-4287-A314-ADFC5E3DEC1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zh-CN" altLang="en-US"/>
              <a:t>单击此处编辑母版标题样式</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ln>
          <a:effectLst/>
        </p:spPr>
        <p:txBody>
          <a:bodyPr wrap="square" numCol="1" anchor="t" anchorCtr="0" compatLnSpc="1">
            <a:normAutofit/>
          </a:bodyPr>
          <a:lstStyle>
            <a:lvl1pPr algn="ctr">
              <a:buFontTx/>
              <a:buNone/>
              <a:defRPr sz="1400"/>
            </a:lvl1pPr>
          </a:lstStyle>
          <a:p>
            <a:r>
              <a:rPr lang="zh-CN" altLang="en-US"/>
              <a:t>单击图标添加图片</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3885810" y="6041362"/>
            <a:ext cx="976879" cy="365125"/>
          </a:xfrm>
        </p:spPr>
        <p:txBody>
          <a:bodyPr/>
          <a:lstStyle/>
          <a:p>
            <a:fld id="{356093B2-5EA4-4771-954E-4FAC45C175A0}" type="datetimeFigureOut">
              <a:rPr lang="zh-CN" altLang="en-US" smtClean="0"/>
              <a:t>2022/3/6</a:t>
            </a:fld>
            <a:endParaRPr lang="zh-CN" altLang="en-US"/>
          </a:p>
        </p:txBody>
      </p:sp>
      <p:sp>
        <p:nvSpPr>
          <p:cNvPr id="6" name="Footer Placeholder 5"/>
          <p:cNvSpPr>
            <a:spLocks noGrp="1"/>
          </p:cNvSpPr>
          <p:nvPr>
            <p:ph type="ftr" sz="quarter" idx="11"/>
          </p:nvPr>
        </p:nvSpPr>
        <p:spPr>
          <a:xfrm>
            <a:off x="590396" y="6041362"/>
            <a:ext cx="3295413" cy="365125"/>
          </a:xfrm>
        </p:spPr>
        <p:txBody>
          <a:bodyPr/>
          <a:lstStyle/>
          <a:p>
            <a:endParaRPr lang="zh-CN" altLang="en-US"/>
          </a:p>
        </p:txBody>
      </p:sp>
      <p:sp>
        <p:nvSpPr>
          <p:cNvPr id="7" name="Slide Number Placeholder 6"/>
          <p:cNvSpPr>
            <a:spLocks noGrp="1"/>
          </p:cNvSpPr>
          <p:nvPr>
            <p:ph type="sldNum" sz="quarter" idx="12"/>
          </p:nvPr>
        </p:nvSpPr>
        <p:spPr>
          <a:xfrm>
            <a:off x="4862689" y="5915888"/>
            <a:ext cx="1062155" cy="490599"/>
          </a:xfrm>
        </p:spPr>
        <p:txBody>
          <a:bodyPr/>
          <a:lstStyle/>
          <a:p>
            <a:fld id="{8215EF5B-F138-4287-A314-ADFC5E3DEC1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zh-CN" alt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56093B2-5EA4-4771-954E-4FAC45C175A0}" type="datetimeFigureOut">
              <a:rPr lang="zh-CN" altLang="en-US" smtClean="0"/>
              <a:t>2022/3/6</a:t>
            </a:fld>
            <a:endParaRPr lang="zh-CN" alt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215EF5B-F138-4287-A314-ADFC5E3DEC18}"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3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715"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765"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9815"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 Research Background</a:t>
            </a:r>
            <a:endParaRPr lang="zh-CN" altLang="en-US" dirty="0"/>
          </a:p>
        </p:txBody>
      </p:sp>
      <p:sp>
        <p:nvSpPr>
          <p:cNvPr id="3" name="内容占位符 2"/>
          <p:cNvSpPr>
            <a:spLocks noGrp="1"/>
          </p:cNvSpPr>
          <p:nvPr>
            <p:ph idx="1"/>
          </p:nvPr>
        </p:nvSpPr>
        <p:spPr/>
        <p:txBody>
          <a:bodyPr>
            <a:normAutofit fontScale="92500" lnSpcReduction="10000"/>
          </a:bodyPr>
          <a:lstStyle/>
          <a:p>
            <a:pPr marL="0" indent="0" algn="just">
              <a:buNone/>
            </a:pPr>
            <a:r>
              <a:rPr lang="en-US" altLang="zh-CN" sz="2400" dirty="0"/>
              <a:t>As the technology developed, robotic hands become more and more common in industry. However, those robotic hand used in the industry usually follows a specific motion and they only grab specific things. What if I need a robotic hand which can grab a lot of different things with different shape and material? </a:t>
            </a:r>
          </a:p>
          <a:p>
            <a:pPr marL="0" indent="0" algn="just">
              <a:buNone/>
            </a:pPr>
            <a:r>
              <a:rPr lang="en-US" altLang="zh-CN" sz="2400" dirty="0"/>
              <a:t>Most of the robotic hand for civil use are good at grabbing things but not at pinching things.</a:t>
            </a:r>
          </a:p>
          <a:p>
            <a:pPr marL="0" indent="0" algn="just">
              <a:buNone/>
            </a:pPr>
            <a:r>
              <a:rPr lang="en-US" altLang="zh-CN" sz="2400" dirty="0"/>
              <a:t>Therefore, I try to make a hand which can not only grab variety of things but also be able to pinch small things. In a word, this robotic hand will have a wider grabbing range.</a:t>
            </a:r>
          </a:p>
        </p:txBody>
      </p:sp>
      <p:sp>
        <p:nvSpPr>
          <p:cNvPr id="4" name="文本框 3">
            <a:extLst>
              <a:ext uri="{FF2B5EF4-FFF2-40B4-BE49-F238E27FC236}">
                <a16:creationId xmlns:a16="http://schemas.microsoft.com/office/drawing/2014/main" id="{144CED77-6D56-4293-9186-F93D3D933C3F}"/>
              </a:ext>
            </a:extLst>
          </p:cNvPr>
          <p:cNvSpPr txBox="1"/>
          <p:nvPr/>
        </p:nvSpPr>
        <p:spPr>
          <a:xfrm>
            <a:off x="8238565" y="6540336"/>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 Experiments</a:t>
            </a:r>
          </a:p>
        </p:txBody>
      </p:sp>
      <p:sp>
        <p:nvSpPr>
          <p:cNvPr id="3" name="Content Placeholder 2"/>
          <p:cNvSpPr>
            <a:spLocks noGrp="1"/>
          </p:cNvSpPr>
          <p:nvPr>
            <p:ph idx="1"/>
          </p:nvPr>
        </p:nvSpPr>
        <p:spPr>
          <a:xfrm>
            <a:off x="810260" y="2740660"/>
            <a:ext cx="4840605" cy="2823845"/>
          </a:xfrm>
        </p:spPr>
        <p:txBody>
          <a:bodyPr>
            <a:normAutofit lnSpcReduction="10000"/>
          </a:bodyPr>
          <a:lstStyle/>
          <a:p>
            <a:pPr marL="0" indent="0">
              <a:buNone/>
            </a:pPr>
            <a:r>
              <a:rPr lang="en-US" dirty="0"/>
              <a:t>Experiment 1: Testing the grabbing ability of the hand.</a:t>
            </a:r>
          </a:p>
          <a:p>
            <a:pPr marL="0" indent="0">
              <a:buNone/>
            </a:pPr>
            <a:r>
              <a:rPr lang="en-US" dirty="0"/>
              <a:t>Use the hand to grab things with different shapes. Objects are things in daily life. They have things with size from a soccer ball to a small screw.</a:t>
            </a:r>
          </a:p>
          <a:p>
            <a:pPr marL="0" indent="0">
              <a:buNone/>
            </a:pPr>
            <a:r>
              <a:rPr lang="en-US" dirty="0"/>
              <a:t>The user will grab the things three times and if two or more times the hand can catch the thing and hold it, the grabbing will be considered a success.</a:t>
            </a:r>
          </a:p>
        </p:txBody>
      </p:sp>
      <p:sp>
        <p:nvSpPr>
          <p:cNvPr id="4" name="Text Box 3"/>
          <p:cNvSpPr txBox="1"/>
          <p:nvPr/>
        </p:nvSpPr>
        <p:spPr>
          <a:xfrm>
            <a:off x="5971540" y="2740660"/>
            <a:ext cx="5429250" cy="2584450"/>
          </a:xfrm>
          <a:prstGeom prst="rect">
            <a:avLst/>
          </a:prstGeom>
          <a:noFill/>
        </p:spPr>
        <p:txBody>
          <a:bodyPr wrap="square" rtlCol="0">
            <a:spAutoFit/>
          </a:bodyPr>
          <a:lstStyle/>
          <a:p>
            <a:r>
              <a:rPr lang="en-US"/>
              <a:t>Experiment 2: Testing the maximum weight each modes can grab.</a:t>
            </a:r>
          </a:p>
          <a:p>
            <a:r>
              <a:rPr lang="en-US"/>
              <a:t>Specially, all the grabbing in the experiment will only use the tips of the hand instead of using the finger bodies because doing so will harm the structure of the gears, especially when the weight is too big.</a:t>
            </a:r>
          </a:p>
          <a:p>
            <a:r>
              <a:rPr lang="en-US"/>
              <a:t>(using the fingers’ bodies will provide a stronger grasp)</a:t>
            </a:r>
          </a:p>
        </p:txBody>
      </p:sp>
      <p:sp>
        <p:nvSpPr>
          <p:cNvPr id="5" name="文本框 4">
            <a:extLst>
              <a:ext uri="{FF2B5EF4-FFF2-40B4-BE49-F238E27FC236}">
                <a16:creationId xmlns:a16="http://schemas.microsoft.com/office/drawing/2014/main" id="{7C37DB37-0E79-41F0-950B-45F7CDD2AF86}"/>
              </a:ext>
            </a:extLst>
          </p:cNvPr>
          <p:cNvSpPr txBox="1"/>
          <p:nvPr/>
        </p:nvSpPr>
        <p:spPr>
          <a:xfrm>
            <a:off x="8238565" y="6540336"/>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 Experiments</a:t>
            </a:r>
          </a:p>
        </p:txBody>
      </p:sp>
      <p:sp>
        <p:nvSpPr>
          <p:cNvPr id="3" name="Content Placeholder 2"/>
          <p:cNvSpPr>
            <a:spLocks noGrp="1"/>
          </p:cNvSpPr>
          <p:nvPr>
            <p:ph sz="half" idx="1"/>
          </p:nvPr>
        </p:nvSpPr>
        <p:spPr>
          <a:xfrm>
            <a:off x="599440" y="2403475"/>
            <a:ext cx="4796155" cy="447675"/>
          </a:xfrm>
        </p:spPr>
        <p:txBody>
          <a:bodyPr>
            <a:normAutofit fontScale="90000"/>
          </a:bodyPr>
          <a:lstStyle/>
          <a:p>
            <a:pPr marL="0" indent="0">
              <a:buNone/>
            </a:pPr>
            <a:r>
              <a:rPr lang="en-US"/>
              <a:t>Experiment 1 result: all the grabbing success.</a:t>
            </a:r>
          </a:p>
        </p:txBody>
      </p:sp>
      <p:pic>
        <p:nvPicPr>
          <p:cNvPr id="7" name="Picture 6" descr="3c866dcae70f3fc5004f85051727c21"/>
          <p:cNvPicPr>
            <a:picLocks noChangeAspect="1"/>
          </p:cNvPicPr>
          <p:nvPr/>
        </p:nvPicPr>
        <p:blipFill>
          <a:blip r:embed="rId3"/>
          <a:stretch>
            <a:fillRect/>
          </a:stretch>
        </p:blipFill>
        <p:spPr>
          <a:xfrm rot="5400000">
            <a:off x="1930512" y="4050030"/>
            <a:ext cx="2841625" cy="1599565"/>
          </a:xfrm>
          <a:prstGeom prst="rect">
            <a:avLst/>
          </a:prstGeom>
        </p:spPr>
      </p:pic>
      <p:pic>
        <p:nvPicPr>
          <p:cNvPr id="8" name="Picture 7" descr="微信图片_202111301522515"/>
          <p:cNvPicPr>
            <a:picLocks noChangeAspect="1"/>
          </p:cNvPicPr>
          <p:nvPr/>
        </p:nvPicPr>
        <p:blipFill>
          <a:blip r:embed="rId4"/>
          <a:stretch>
            <a:fillRect/>
          </a:stretch>
        </p:blipFill>
        <p:spPr>
          <a:xfrm rot="5400000">
            <a:off x="332852" y="4054475"/>
            <a:ext cx="2839085" cy="1597660"/>
          </a:xfrm>
          <a:prstGeom prst="rect">
            <a:avLst/>
          </a:prstGeom>
        </p:spPr>
      </p:pic>
      <p:sp>
        <p:nvSpPr>
          <p:cNvPr id="9" name="Text Box 8"/>
          <p:cNvSpPr txBox="1"/>
          <p:nvPr/>
        </p:nvSpPr>
        <p:spPr>
          <a:xfrm>
            <a:off x="2746328" y="3035935"/>
            <a:ext cx="1209675" cy="368300"/>
          </a:xfrm>
          <a:prstGeom prst="rect">
            <a:avLst/>
          </a:prstGeom>
          <a:noFill/>
        </p:spPr>
        <p:txBody>
          <a:bodyPr wrap="square" rtlCol="0">
            <a:spAutoFit/>
          </a:bodyPr>
          <a:lstStyle/>
          <a:p>
            <a:r>
              <a:rPr lang="en-US" dirty="0"/>
              <a:t>Pictures</a:t>
            </a:r>
          </a:p>
        </p:txBody>
      </p:sp>
      <p:sp>
        <p:nvSpPr>
          <p:cNvPr id="11" name="Text Box 10"/>
          <p:cNvSpPr txBox="1"/>
          <p:nvPr/>
        </p:nvSpPr>
        <p:spPr>
          <a:xfrm>
            <a:off x="7247890" y="2442845"/>
            <a:ext cx="4133850" cy="368300"/>
          </a:xfrm>
          <a:prstGeom prst="rect">
            <a:avLst/>
          </a:prstGeom>
          <a:noFill/>
        </p:spPr>
        <p:txBody>
          <a:bodyPr wrap="square" rtlCol="0">
            <a:spAutoFit/>
          </a:bodyPr>
          <a:lstStyle/>
          <a:p>
            <a:r>
              <a:rPr lang="en-US"/>
              <a:t>Experiment 2 result:</a:t>
            </a:r>
          </a:p>
        </p:txBody>
      </p:sp>
      <p:sp>
        <p:nvSpPr>
          <p:cNvPr id="12" name="Text Box 11"/>
          <p:cNvSpPr txBox="1"/>
          <p:nvPr/>
        </p:nvSpPr>
        <p:spPr>
          <a:xfrm>
            <a:off x="7247890" y="3035935"/>
            <a:ext cx="3866515" cy="1476375"/>
          </a:xfrm>
          <a:prstGeom prst="rect">
            <a:avLst/>
          </a:prstGeom>
          <a:noFill/>
        </p:spPr>
        <p:txBody>
          <a:bodyPr wrap="square" rtlCol="0">
            <a:spAutoFit/>
          </a:bodyPr>
          <a:lstStyle/>
          <a:p>
            <a:r>
              <a:rPr lang="en-US"/>
              <a:t>Circle mode: 428.3 gram</a:t>
            </a:r>
          </a:p>
          <a:p>
            <a:endParaRPr lang="en-US"/>
          </a:p>
          <a:p>
            <a:r>
              <a:rPr lang="en-US"/>
              <a:t>Two sides mode: 404.1 gram</a:t>
            </a:r>
          </a:p>
          <a:p>
            <a:endParaRPr lang="en-US"/>
          </a:p>
          <a:p>
            <a:r>
              <a:rPr lang="en-US"/>
              <a:t>Two fingers mode: 272.4 gram</a:t>
            </a:r>
          </a:p>
        </p:txBody>
      </p:sp>
      <p:sp>
        <p:nvSpPr>
          <p:cNvPr id="13" name="Text Box 12"/>
          <p:cNvSpPr txBox="1"/>
          <p:nvPr/>
        </p:nvSpPr>
        <p:spPr>
          <a:xfrm>
            <a:off x="7247890" y="4737100"/>
            <a:ext cx="4572000" cy="1476375"/>
          </a:xfrm>
          <a:prstGeom prst="rect">
            <a:avLst/>
          </a:prstGeom>
          <a:noFill/>
        </p:spPr>
        <p:txBody>
          <a:bodyPr wrap="square" rtlCol="0">
            <a:spAutoFit/>
          </a:bodyPr>
          <a:lstStyle/>
          <a:p>
            <a:r>
              <a:rPr lang="en-US"/>
              <a:t>The result is not ideal. The main reason is that the container I use to carry weight is made of plasitc and it’s soft. It will change shape which means that the friction is smaller.</a:t>
            </a:r>
          </a:p>
        </p:txBody>
      </p:sp>
      <p:pic>
        <p:nvPicPr>
          <p:cNvPr id="15" name="内容占位符 14">
            <a:extLst>
              <a:ext uri="{FF2B5EF4-FFF2-40B4-BE49-F238E27FC236}">
                <a16:creationId xmlns:a16="http://schemas.microsoft.com/office/drawing/2014/main" id="{5791E630-1B35-4F2F-8829-C96BF03D3220}"/>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528568" y="4051539"/>
            <a:ext cx="2842737" cy="1597660"/>
          </a:xfrm>
          <a:prstGeom prst="rect">
            <a:avLst/>
          </a:prstGeom>
          <a:noFill/>
          <a:ln>
            <a:noFill/>
          </a:ln>
        </p:spPr>
      </p:pic>
      <p:sp>
        <p:nvSpPr>
          <p:cNvPr id="14" name="文本框 13">
            <a:extLst>
              <a:ext uri="{FF2B5EF4-FFF2-40B4-BE49-F238E27FC236}">
                <a16:creationId xmlns:a16="http://schemas.microsoft.com/office/drawing/2014/main" id="{6DFA6987-86AF-4503-A6BC-9029D14ABCCC}"/>
              </a:ext>
            </a:extLst>
          </p:cNvPr>
          <p:cNvSpPr txBox="1"/>
          <p:nvPr/>
        </p:nvSpPr>
        <p:spPr>
          <a:xfrm>
            <a:off x="8238565" y="6540336"/>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 Conclusion</a:t>
            </a:r>
            <a:endParaRPr lang="zh-CN" altLang="en-US" dirty="0"/>
          </a:p>
        </p:txBody>
      </p:sp>
      <p:sp>
        <p:nvSpPr>
          <p:cNvPr id="3" name="内容占位符 2"/>
          <p:cNvSpPr>
            <a:spLocks noGrp="1"/>
          </p:cNvSpPr>
          <p:nvPr>
            <p:ph idx="1"/>
          </p:nvPr>
        </p:nvSpPr>
        <p:spPr/>
        <p:txBody>
          <a:bodyPr/>
          <a:lstStyle/>
          <a:p>
            <a:pPr marL="0" indent="0">
              <a:buNone/>
            </a:pPr>
            <a:r>
              <a:rPr lang="en-US" altLang="zh-CN" dirty="0"/>
              <a:t>The hand had a strong grabbing fitness and it is pretty tight. It can grab most of the things in our daily life as showed in the experiment part.</a:t>
            </a:r>
          </a:p>
          <a:p>
            <a:pPr marL="0" indent="0">
              <a:buNone/>
            </a:pPr>
            <a:r>
              <a:rPr lang="en-US" altLang="zh-CN" dirty="0"/>
              <a:t>However, it’s preciseness and the function of tip still need to be improved. One big problem is the motor’s rotational speed. Motors have a slight difference in their speed.</a:t>
            </a:r>
            <a:r>
              <a:rPr lang="zh-CN" altLang="en-US" dirty="0"/>
              <a:t> </a:t>
            </a:r>
            <a:r>
              <a:rPr lang="en-US" altLang="zh-CN" dirty="0"/>
              <a:t>The</a:t>
            </a:r>
            <a:r>
              <a:rPr lang="zh-CN" altLang="en-US" dirty="0"/>
              <a:t> </a:t>
            </a:r>
            <a:r>
              <a:rPr lang="en-US" altLang="zh-CN" dirty="0"/>
              <a:t>elastic band also causes a problem. The difference between the three elastic bands may cause the tip to have different position which makes the hand difficult to pinch.</a:t>
            </a:r>
          </a:p>
        </p:txBody>
      </p:sp>
      <p:sp>
        <p:nvSpPr>
          <p:cNvPr id="4" name="文本框 3">
            <a:extLst>
              <a:ext uri="{FF2B5EF4-FFF2-40B4-BE49-F238E27FC236}">
                <a16:creationId xmlns:a16="http://schemas.microsoft.com/office/drawing/2014/main" id="{DAF1821A-9A40-4EF0-954E-26D7E80E03CA}"/>
              </a:ext>
            </a:extLst>
          </p:cNvPr>
          <p:cNvSpPr txBox="1"/>
          <p:nvPr/>
        </p:nvSpPr>
        <p:spPr>
          <a:xfrm>
            <a:off x="8238565" y="6540336"/>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 Research Background</a:t>
            </a:r>
            <a:endParaRPr lang="zh-CN" altLang="en-US" dirty="0"/>
          </a:p>
        </p:txBody>
      </p:sp>
      <p:sp>
        <p:nvSpPr>
          <p:cNvPr id="4" name="文本占位符 3"/>
          <p:cNvSpPr>
            <a:spLocks noGrp="1"/>
          </p:cNvSpPr>
          <p:nvPr>
            <p:ph type="body" sz="half" idx="2"/>
          </p:nvPr>
        </p:nvSpPr>
        <p:spPr/>
        <p:txBody>
          <a:bodyPr/>
          <a:lstStyle/>
          <a:p>
            <a:r>
              <a:rPr lang="en-US" altLang="zh-CN" dirty="0"/>
              <a:t>Competition of several kinds of current robotic hand.</a:t>
            </a:r>
            <a:endParaRPr lang="zh-CN" altLang="en-US" dirty="0"/>
          </a:p>
        </p:txBody>
      </p:sp>
      <p:graphicFrame>
        <p:nvGraphicFramePr>
          <p:cNvPr id="8" name="表格 8"/>
          <p:cNvGraphicFramePr>
            <a:graphicFrameLocks noGrp="1"/>
          </p:cNvGraphicFramePr>
          <p:nvPr>
            <p:ph idx="1"/>
          </p:nvPr>
        </p:nvGraphicFramePr>
        <p:xfrm>
          <a:off x="4749074" y="712788"/>
          <a:ext cx="7261951" cy="4851045"/>
        </p:xfrm>
        <a:graphic>
          <a:graphicData uri="http://schemas.openxmlformats.org/drawingml/2006/table">
            <a:tbl>
              <a:tblPr firstRow="1" bandRow="1">
                <a:tableStyleId>{5C22544A-7EE6-4342-B048-85BDC9FD1C3A}</a:tableStyleId>
              </a:tblPr>
              <a:tblGrid>
                <a:gridCol w="1580148">
                  <a:extLst>
                    <a:ext uri="{9D8B030D-6E8A-4147-A177-3AD203B41FA5}">
                      <a16:colId xmlns:a16="http://schemas.microsoft.com/office/drawing/2014/main" val="20000"/>
                    </a:ext>
                  </a:extLst>
                </a:gridCol>
                <a:gridCol w="1545638">
                  <a:extLst>
                    <a:ext uri="{9D8B030D-6E8A-4147-A177-3AD203B41FA5}">
                      <a16:colId xmlns:a16="http://schemas.microsoft.com/office/drawing/2014/main" val="20001"/>
                    </a:ext>
                  </a:extLst>
                </a:gridCol>
                <a:gridCol w="2050190">
                  <a:extLst>
                    <a:ext uri="{9D8B030D-6E8A-4147-A177-3AD203B41FA5}">
                      <a16:colId xmlns:a16="http://schemas.microsoft.com/office/drawing/2014/main" val="20002"/>
                    </a:ext>
                  </a:extLst>
                </a:gridCol>
                <a:gridCol w="2085975">
                  <a:extLst>
                    <a:ext uri="{9D8B030D-6E8A-4147-A177-3AD203B41FA5}">
                      <a16:colId xmlns:a16="http://schemas.microsoft.com/office/drawing/2014/main" val="20003"/>
                    </a:ext>
                  </a:extLst>
                </a:gridCol>
              </a:tblGrid>
              <a:tr h="906462">
                <a:tc>
                  <a:txBody>
                    <a:bodyPr/>
                    <a:lstStyle/>
                    <a:p>
                      <a:r>
                        <a:rPr lang="en-US" altLang="zh-CN" dirty="0"/>
                        <a:t>Different kinds of hands</a:t>
                      </a:r>
                      <a:endParaRPr lang="zh-CN" altLang="en-US" dirty="0"/>
                    </a:p>
                  </a:txBody>
                  <a:tcPr/>
                </a:tc>
                <a:tc>
                  <a:txBody>
                    <a:bodyPr/>
                    <a:lstStyle/>
                    <a:p>
                      <a:r>
                        <a:rPr lang="en-US" altLang="zh-CN" dirty="0"/>
                        <a:t>Picture</a:t>
                      </a:r>
                      <a:endParaRPr lang="zh-CN" altLang="en-US" dirty="0"/>
                    </a:p>
                  </a:txBody>
                  <a:tcPr/>
                </a:tc>
                <a:tc>
                  <a:txBody>
                    <a:bodyPr/>
                    <a:lstStyle/>
                    <a:p>
                      <a:r>
                        <a:rPr lang="en-US" altLang="zh-CN" dirty="0"/>
                        <a:t>Advantages</a:t>
                      </a:r>
                      <a:endParaRPr lang="zh-CN" altLang="en-US" dirty="0"/>
                    </a:p>
                  </a:txBody>
                  <a:tcPr/>
                </a:tc>
                <a:tc>
                  <a:txBody>
                    <a:bodyPr/>
                    <a:lstStyle/>
                    <a:p>
                      <a:r>
                        <a:rPr lang="en-US" altLang="zh-CN" dirty="0"/>
                        <a:t>Disadvantages</a:t>
                      </a:r>
                      <a:endParaRPr lang="zh-CN" altLang="en-US" dirty="0"/>
                    </a:p>
                  </a:txBody>
                  <a:tcPr/>
                </a:tc>
                <a:extLst>
                  <a:ext uri="{0D108BD9-81ED-4DB2-BD59-A6C34878D82A}">
                    <a16:rowId xmlns:a16="http://schemas.microsoft.com/office/drawing/2014/main" val="10000"/>
                  </a:ext>
                </a:extLst>
              </a:tr>
              <a:tr h="1312215">
                <a:tc>
                  <a:txBody>
                    <a:bodyPr/>
                    <a:lstStyle/>
                    <a:p>
                      <a:r>
                        <a:rPr lang="en-US" altLang="zh-CN" dirty="0"/>
                        <a:t>Synergy-based hands</a:t>
                      </a:r>
                      <a:endParaRPr lang="zh-CN" altLang="en-US" dirty="0"/>
                    </a:p>
                  </a:txBody>
                  <a:tcPr/>
                </a:tc>
                <a:tc>
                  <a:txBody>
                    <a:bodyPr/>
                    <a:lstStyle/>
                    <a:p>
                      <a:r>
                        <a:rPr lang="en-US" altLang="zh-CN" sz="900" dirty="0"/>
                        <a:t>[1]</a:t>
                      </a:r>
                      <a:endParaRPr lang="zh-CN" altLang="en-US" sz="900" dirty="0"/>
                    </a:p>
                  </a:txBody>
                  <a:tcPr/>
                </a:tc>
                <a:tc>
                  <a:txBody>
                    <a:bodyPr/>
                    <a:lstStyle/>
                    <a:p>
                      <a:pPr marL="342900" indent="-342900">
                        <a:buAutoNum type="arabicPeriod"/>
                      </a:pPr>
                      <a:r>
                        <a:rPr lang="en-US" altLang="zh-CN" dirty="0"/>
                        <a:t>Tightness</a:t>
                      </a:r>
                    </a:p>
                    <a:p>
                      <a:pPr marL="342900" indent="-342900">
                        <a:buAutoNum type="arabicPeriod"/>
                      </a:pPr>
                      <a:endParaRPr lang="zh-CN" altLang="en-US" dirty="0"/>
                    </a:p>
                  </a:txBody>
                  <a:tcPr/>
                </a:tc>
                <a:tc>
                  <a:txBody>
                    <a:bodyPr/>
                    <a:lstStyle/>
                    <a:p>
                      <a:pPr marL="342900" indent="-342900">
                        <a:buAutoNum type="arabicPeriod"/>
                      </a:pPr>
                      <a:r>
                        <a:rPr lang="en-US" altLang="zh-CN" dirty="0"/>
                        <a:t>Complexity</a:t>
                      </a:r>
                    </a:p>
                    <a:p>
                      <a:pPr marL="342900" indent="-342900">
                        <a:buAutoNum type="arabicPeriod"/>
                      </a:pPr>
                      <a:r>
                        <a:rPr lang="en-US" altLang="zh-CN" dirty="0"/>
                        <a:t>Cannot fit some special shapes</a:t>
                      </a:r>
                      <a:endParaRPr lang="zh-CN" altLang="en-US" dirty="0"/>
                    </a:p>
                  </a:txBody>
                  <a:tcPr/>
                </a:tc>
                <a:extLst>
                  <a:ext uri="{0D108BD9-81ED-4DB2-BD59-A6C34878D82A}">
                    <a16:rowId xmlns:a16="http://schemas.microsoft.com/office/drawing/2014/main" val="10001"/>
                  </a:ext>
                </a:extLst>
              </a:tr>
              <a:tr h="1312215">
                <a:tc>
                  <a:txBody>
                    <a:bodyPr/>
                    <a:lstStyle/>
                    <a:p>
                      <a:r>
                        <a:rPr lang="en-US" altLang="zh-CN" dirty="0"/>
                        <a:t>Soft material based hands</a:t>
                      </a:r>
                      <a:endParaRPr lang="zh-CN" altLang="en-US" dirty="0"/>
                    </a:p>
                  </a:txBody>
                  <a:tcPr/>
                </a:tc>
                <a:tc>
                  <a:txBody>
                    <a:bodyPr/>
                    <a:lstStyle/>
                    <a:p>
                      <a:endParaRPr lang="zh-CN" altLang="en-US" dirty="0"/>
                    </a:p>
                  </a:txBody>
                  <a:tcPr/>
                </a:tc>
                <a:tc>
                  <a:txBody>
                    <a:bodyPr/>
                    <a:lstStyle/>
                    <a:p>
                      <a:r>
                        <a:rPr lang="en-US" altLang="zh-CN" dirty="0"/>
                        <a:t>1. Fitness</a:t>
                      </a:r>
                      <a:endParaRPr lang="zh-CN" altLang="en-US" dirty="0"/>
                    </a:p>
                  </a:txBody>
                  <a:tcPr/>
                </a:tc>
                <a:tc>
                  <a:txBody>
                    <a:bodyPr/>
                    <a:lstStyle/>
                    <a:p>
                      <a:pPr marL="342900" indent="-342900">
                        <a:buAutoNum type="arabicPeriod"/>
                      </a:pPr>
                      <a:r>
                        <a:rPr lang="en-US" altLang="zh-CN" dirty="0"/>
                        <a:t>Difficult to produce</a:t>
                      </a:r>
                    </a:p>
                    <a:p>
                      <a:pPr marL="342900" indent="-342900">
                        <a:buAutoNum type="arabicPeriod"/>
                      </a:pPr>
                      <a:r>
                        <a:rPr lang="en-US" altLang="zh-CN" dirty="0"/>
                        <a:t>Not tight</a:t>
                      </a:r>
                      <a:endParaRPr lang="zh-CN" altLang="en-US" dirty="0"/>
                    </a:p>
                  </a:txBody>
                  <a:tcPr/>
                </a:tc>
                <a:extLst>
                  <a:ext uri="{0D108BD9-81ED-4DB2-BD59-A6C34878D82A}">
                    <a16:rowId xmlns:a16="http://schemas.microsoft.com/office/drawing/2014/main" val="10002"/>
                  </a:ext>
                </a:extLst>
              </a:tr>
              <a:tr h="1312215">
                <a:tc>
                  <a:txBody>
                    <a:bodyPr/>
                    <a:lstStyle/>
                    <a:p>
                      <a:r>
                        <a:rPr lang="en-US" altLang="zh-CN" dirty="0"/>
                        <a:t>Knuckle-used hands</a:t>
                      </a:r>
                      <a:endParaRPr lang="zh-CN" altLang="en-US" dirty="0"/>
                    </a:p>
                  </a:txBody>
                  <a:tcPr/>
                </a:tc>
                <a:tc>
                  <a:txBody>
                    <a:bodyPr/>
                    <a:lstStyle/>
                    <a:p>
                      <a:r>
                        <a:rPr lang="en-US" altLang="zh-CN" sz="900" dirty="0"/>
                        <a:t>[2]</a:t>
                      </a:r>
                      <a:endParaRPr lang="zh-CN" altLang="en-US" sz="900" dirty="0"/>
                    </a:p>
                  </a:txBody>
                  <a:tcPr/>
                </a:tc>
                <a:tc>
                  <a:txBody>
                    <a:bodyPr/>
                    <a:lstStyle/>
                    <a:p>
                      <a:r>
                        <a:rPr lang="en-US" altLang="zh-CN" dirty="0"/>
                        <a:t>Between them:</a:t>
                      </a:r>
                    </a:p>
                    <a:p>
                      <a:r>
                        <a:rPr lang="en-US" altLang="zh-CN" dirty="0"/>
                        <a:t>Tightness + Fitness</a:t>
                      </a:r>
                      <a:endParaRPr lang="zh-CN" altLang="en-US" dirty="0"/>
                    </a:p>
                  </a:txBody>
                  <a:tcPr/>
                </a:tc>
                <a:tc>
                  <a:txBody>
                    <a:bodyPr/>
                    <a:lstStyle/>
                    <a:p>
                      <a:r>
                        <a:rPr lang="en-US" altLang="zh-CN" dirty="0"/>
                        <a:t>Between them:</a:t>
                      </a:r>
                    </a:p>
                    <a:p>
                      <a:r>
                        <a:rPr lang="en-US" altLang="zh-CN" dirty="0"/>
                        <a:t>Structure is kinds of complex</a:t>
                      </a:r>
                    </a:p>
                    <a:p>
                      <a:r>
                        <a:rPr lang="en-US" altLang="zh-CN" dirty="0"/>
                        <a:t>Not very tight</a:t>
                      </a:r>
                      <a:endParaRPr lang="zh-CN" altLang="en-US" dirty="0"/>
                    </a:p>
                  </a:txBody>
                  <a:tcPr/>
                </a:tc>
                <a:extLst>
                  <a:ext uri="{0D108BD9-81ED-4DB2-BD59-A6C34878D82A}">
                    <a16:rowId xmlns:a16="http://schemas.microsoft.com/office/drawing/2014/main" val="10003"/>
                  </a:ext>
                </a:extLst>
              </a:tr>
            </a:tbl>
          </a:graphicData>
        </a:graphic>
      </p:graphicFrame>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49" y="1856310"/>
            <a:ext cx="1549704" cy="790758"/>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49" y="3067507"/>
            <a:ext cx="1531945" cy="987599"/>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966" y="4267200"/>
            <a:ext cx="1158328" cy="1294397"/>
          </a:xfrm>
          <a:prstGeom prst="rect">
            <a:avLst/>
          </a:prstGeom>
        </p:spPr>
      </p:pic>
      <p:sp>
        <p:nvSpPr>
          <p:cNvPr id="9" name="文本框 8">
            <a:extLst>
              <a:ext uri="{FF2B5EF4-FFF2-40B4-BE49-F238E27FC236}">
                <a16:creationId xmlns:a16="http://schemas.microsoft.com/office/drawing/2014/main" id="{D7321943-9972-48EE-BECD-DEAD259CEE8D}"/>
              </a:ext>
            </a:extLst>
          </p:cNvPr>
          <p:cNvSpPr txBox="1"/>
          <p:nvPr/>
        </p:nvSpPr>
        <p:spPr>
          <a:xfrm>
            <a:off x="8238565" y="6540336"/>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 Theoretical design</a:t>
            </a:r>
            <a:endParaRPr lang="zh-CN" altLang="en-US" dirty="0"/>
          </a:p>
        </p:txBody>
      </p:sp>
      <p:sp>
        <p:nvSpPr>
          <p:cNvPr id="6" name="文本框 5"/>
          <p:cNvSpPr txBox="1"/>
          <p:nvPr/>
        </p:nvSpPr>
        <p:spPr>
          <a:xfrm>
            <a:off x="4752974" y="5648325"/>
            <a:ext cx="2686050" cy="369332"/>
          </a:xfrm>
          <a:prstGeom prst="rect">
            <a:avLst/>
          </a:prstGeom>
          <a:noFill/>
        </p:spPr>
        <p:txBody>
          <a:bodyPr wrap="square" rtlCol="0">
            <a:spAutoFit/>
          </a:bodyPr>
          <a:lstStyle/>
          <a:p>
            <a:r>
              <a:rPr lang="en-US" altLang="zh-CN" dirty="0">
                <a:solidFill>
                  <a:srgbClr val="FF0000"/>
                </a:solidFill>
              </a:rPr>
              <a:t>Red line: </a:t>
            </a:r>
            <a:r>
              <a:rPr lang="en-US" altLang="zh-CN" dirty="0"/>
              <a:t>elastic band</a:t>
            </a:r>
            <a:endParaRPr lang="zh-CN" altLang="en-US" dirty="0"/>
          </a:p>
        </p:txBody>
      </p:sp>
      <p:pic>
        <p:nvPicPr>
          <p:cNvPr id="20" name="内容占位符 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000" y="2422817"/>
            <a:ext cx="10553700" cy="3035008"/>
          </a:xfrm>
        </p:spPr>
      </p:pic>
      <p:sp>
        <p:nvSpPr>
          <p:cNvPr id="5" name="文本框 4">
            <a:extLst>
              <a:ext uri="{FF2B5EF4-FFF2-40B4-BE49-F238E27FC236}">
                <a16:creationId xmlns:a16="http://schemas.microsoft.com/office/drawing/2014/main" id="{8CB4DD40-B955-4A92-9D5A-57CC635F114A}"/>
              </a:ext>
            </a:extLst>
          </p:cNvPr>
          <p:cNvSpPr txBox="1"/>
          <p:nvPr/>
        </p:nvSpPr>
        <p:spPr>
          <a:xfrm>
            <a:off x="8238565" y="6540336"/>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 Theoretical Design</a:t>
            </a:r>
            <a:endParaRPr lang="zh-CN" altLang="en-US" dirty="0"/>
          </a:p>
        </p:txBody>
      </p:sp>
      <p:sp>
        <p:nvSpPr>
          <p:cNvPr id="3" name="内容占位符 2"/>
          <p:cNvSpPr>
            <a:spLocks noGrp="1"/>
          </p:cNvSpPr>
          <p:nvPr>
            <p:ph idx="1"/>
          </p:nvPr>
        </p:nvSpPr>
        <p:spPr>
          <a:xfrm>
            <a:off x="115570" y="2109470"/>
            <a:ext cx="4871720" cy="1668780"/>
          </a:xfrm>
        </p:spPr>
        <p:txBody>
          <a:bodyPr>
            <a:normAutofit fontScale="90000" lnSpcReduction="10000"/>
          </a:bodyPr>
          <a:lstStyle/>
          <a:p>
            <a:pPr marL="0" indent="0">
              <a:buNone/>
            </a:pPr>
            <a:r>
              <a:rPr lang="en-US" altLang="zh-CN" dirty="0"/>
              <a:t>A finger include an inter part which include the whole body of the finger and a outer shell which is used to put motors and other components like travel switch and worm.</a:t>
            </a:r>
          </a:p>
          <a:p>
            <a:pPr marL="0" indent="0">
              <a:buNone/>
            </a:pPr>
            <a:r>
              <a:rPr lang="en-US" altLang="zh-CN" dirty="0"/>
              <a:t>Inner part: Solid part</a:t>
            </a:r>
          </a:p>
          <a:p>
            <a:pPr marL="0" indent="0">
              <a:buNone/>
            </a:pPr>
            <a:r>
              <a:rPr lang="en-US" altLang="zh-CN" dirty="0"/>
              <a:t>Outer part: transparent part</a:t>
            </a:r>
            <a:endParaRPr lang="zh-CN" altLang="en-US" dirty="0"/>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b="7409"/>
          <a:stretch>
            <a:fillRect/>
          </a:stretch>
        </p:blipFill>
        <p:spPr bwMode="auto">
          <a:xfrm flipH="1">
            <a:off x="376555" y="3924300"/>
            <a:ext cx="1515110" cy="2718435"/>
          </a:xfrm>
          <a:prstGeom prst="rect">
            <a:avLst/>
          </a:prstGeom>
          <a:noFill/>
          <a:ln>
            <a:noFill/>
          </a:ln>
        </p:spPr>
      </p:pic>
      <p:cxnSp>
        <p:nvCxnSpPr>
          <p:cNvPr id="8" name="直接箭头连接符 7"/>
          <p:cNvCxnSpPr/>
          <p:nvPr/>
        </p:nvCxnSpPr>
        <p:spPr>
          <a:xfrm flipV="1">
            <a:off x="920115" y="4262120"/>
            <a:ext cx="1059815" cy="323215"/>
          </a:xfrm>
          <a:prstGeom prst="straightConnector1">
            <a:avLst/>
          </a:prstGeom>
          <a:ln w="22225">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12" name="文本框 11"/>
          <p:cNvSpPr txBox="1"/>
          <p:nvPr/>
        </p:nvSpPr>
        <p:spPr>
          <a:xfrm>
            <a:off x="1974214" y="3938905"/>
            <a:ext cx="914023" cy="646331"/>
          </a:xfrm>
          <a:prstGeom prst="rect">
            <a:avLst/>
          </a:prstGeom>
          <a:noFill/>
        </p:spPr>
        <p:txBody>
          <a:bodyPr wrap="square" rtlCol="0">
            <a:spAutoFit/>
          </a:bodyPr>
          <a:lstStyle/>
          <a:p>
            <a:r>
              <a:rPr lang="en-US" altLang="zh-CN" dirty="0">
                <a:solidFill>
                  <a:schemeClr val="tx1"/>
                </a:solidFill>
              </a:rPr>
              <a:t>Finger tip</a:t>
            </a:r>
          </a:p>
        </p:txBody>
      </p:sp>
      <p:cxnSp>
        <p:nvCxnSpPr>
          <p:cNvPr id="13" name="直接箭头连接符 12"/>
          <p:cNvCxnSpPr>
            <a:endCxn id="14" idx="1"/>
          </p:cNvCxnSpPr>
          <p:nvPr/>
        </p:nvCxnSpPr>
        <p:spPr>
          <a:xfrm flipV="1">
            <a:off x="810260" y="4973955"/>
            <a:ext cx="1169670" cy="323215"/>
          </a:xfrm>
          <a:prstGeom prst="straightConnector1">
            <a:avLst/>
          </a:prstGeom>
          <a:ln w="22225">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14" name="文本框 13"/>
          <p:cNvSpPr txBox="1"/>
          <p:nvPr/>
        </p:nvSpPr>
        <p:spPr>
          <a:xfrm>
            <a:off x="1979930" y="4650430"/>
            <a:ext cx="914023" cy="646331"/>
          </a:xfrm>
          <a:prstGeom prst="rect">
            <a:avLst/>
          </a:prstGeom>
          <a:noFill/>
        </p:spPr>
        <p:txBody>
          <a:bodyPr wrap="square" rtlCol="0">
            <a:spAutoFit/>
          </a:bodyPr>
          <a:lstStyle/>
          <a:p>
            <a:r>
              <a:rPr lang="en-US" altLang="zh-CN" dirty="0">
                <a:solidFill>
                  <a:schemeClr val="tx1"/>
                </a:solidFill>
              </a:rPr>
              <a:t>Finger  body</a:t>
            </a:r>
          </a:p>
        </p:txBody>
      </p:sp>
      <p:sp>
        <p:nvSpPr>
          <p:cNvPr id="4" name="Text Box 3"/>
          <p:cNvSpPr txBox="1"/>
          <p:nvPr/>
        </p:nvSpPr>
        <p:spPr>
          <a:xfrm>
            <a:off x="4987290" y="4423410"/>
            <a:ext cx="1837055" cy="368300"/>
          </a:xfrm>
          <a:prstGeom prst="rect">
            <a:avLst/>
          </a:prstGeom>
          <a:noFill/>
        </p:spPr>
        <p:txBody>
          <a:bodyPr wrap="square" rtlCol="0">
            <a:spAutoFit/>
          </a:bodyPr>
          <a:lstStyle/>
          <a:p>
            <a:r>
              <a:rPr lang="en-US"/>
              <a:t>three of them</a:t>
            </a:r>
          </a:p>
        </p:txBody>
      </p:sp>
      <p:sp>
        <p:nvSpPr>
          <p:cNvPr id="7" name="Right Arrow 6"/>
          <p:cNvSpPr/>
          <p:nvPr/>
        </p:nvSpPr>
        <p:spPr>
          <a:xfrm>
            <a:off x="2955290" y="4650740"/>
            <a:ext cx="6021070" cy="559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1210" y="3938905"/>
            <a:ext cx="1804670" cy="2704465"/>
          </a:xfrm>
          <a:prstGeom prst="rect">
            <a:avLst/>
          </a:prstGeom>
        </p:spPr>
      </p:pic>
      <p:sp>
        <p:nvSpPr>
          <p:cNvPr id="10" name="内容占位符 2"/>
          <p:cNvSpPr>
            <a:spLocks noGrp="1"/>
          </p:cNvSpPr>
          <p:nvPr/>
        </p:nvSpPr>
        <p:spPr>
          <a:xfrm>
            <a:off x="6133465" y="2074545"/>
            <a:ext cx="5987415" cy="1738630"/>
          </a:xfrm>
          <a:prstGeom prst="rect">
            <a:avLst/>
          </a:prstGeom>
          <a:effectLst>
            <a:outerShdw blurRad="50800" dir="14400000">
              <a:srgbClr val="000000">
                <a:alpha val="40000"/>
              </a:srgbClr>
            </a:outerShdw>
          </a:effectLst>
        </p:spPr>
        <p:txBody>
          <a:bodyPr vert="horz" lIns="91440" tIns="45720" rIns="91440" bIns="45720" rtlCol="0" anchor="ctr">
            <a:normAutofit fontScale="9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3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715"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765"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9815"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altLang="zh-CN" dirty="0"/>
              <a:t>The hand have total three fingers which are connected with a board. The middle finger is fixed on the board while the fingers on two sides can rotate on the board.</a:t>
            </a:r>
          </a:p>
          <a:p>
            <a:pPr marL="0" indent="0">
              <a:buNone/>
            </a:pPr>
            <a:r>
              <a:rPr lang="en-US" altLang="zh-CN" dirty="0"/>
              <a:t>However, the board’s shape need to be calculated.Since we want the three fingers able to form a circle</a:t>
            </a:r>
          </a:p>
        </p:txBody>
      </p:sp>
      <p:sp>
        <p:nvSpPr>
          <p:cNvPr id="15" name="Text Box 14"/>
          <p:cNvSpPr txBox="1"/>
          <p:nvPr/>
        </p:nvSpPr>
        <p:spPr>
          <a:xfrm>
            <a:off x="8262620" y="4203065"/>
            <a:ext cx="1320800" cy="368300"/>
          </a:xfrm>
          <a:prstGeom prst="rect">
            <a:avLst/>
          </a:prstGeom>
          <a:noFill/>
        </p:spPr>
        <p:txBody>
          <a:bodyPr wrap="square" rtlCol="0">
            <a:spAutoFit/>
          </a:bodyPr>
          <a:lstStyle/>
          <a:p>
            <a:r>
              <a:rPr lang="en-US"/>
              <a:t>The board</a:t>
            </a:r>
          </a:p>
        </p:txBody>
      </p:sp>
      <p:cxnSp>
        <p:nvCxnSpPr>
          <p:cNvPr id="18" name="直接箭头连接符 12"/>
          <p:cNvCxnSpPr/>
          <p:nvPr/>
        </p:nvCxnSpPr>
        <p:spPr>
          <a:xfrm flipH="1" flipV="1">
            <a:off x="9498965" y="4469765"/>
            <a:ext cx="809625" cy="1081405"/>
          </a:xfrm>
          <a:prstGeom prst="straightConnector1">
            <a:avLst/>
          </a:prstGeom>
          <a:ln w="22225">
            <a:solidFill>
              <a:schemeClr val="accent6"/>
            </a:solidFill>
            <a:tailEnd type="triangle"/>
          </a:ln>
        </p:spPr>
        <p:style>
          <a:lnRef idx="1">
            <a:schemeClr val="dk1"/>
          </a:lnRef>
          <a:fillRef idx="0">
            <a:schemeClr val="dk1"/>
          </a:fillRef>
          <a:effectRef idx="0">
            <a:schemeClr val="dk1"/>
          </a:effectRef>
          <a:fontRef idx="minor">
            <a:schemeClr val="tx1"/>
          </a:fontRef>
        </p:style>
      </p:cxnSp>
      <p:pic>
        <p:nvPicPr>
          <p:cNvPr id="19"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280" y="5396230"/>
            <a:ext cx="1189355" cy="1189355"/>
          </a:xfrm>
          <a:prstGeom prst="rect">
            <a:avLst/>
          </a:prstGeom>
        </p:spPr>
      </p:pic>
      <p:sp>
        <p:nvSpPr>
          <p:cNvPr id="20" name="内容占位符 2"/>
          <p:cNvSpPr>
            <a:spLocks noGrp="1"/>
          </p:cNvSpPr>
          <p:nvPr/>
        </p:nvSpPr>
        <p:spPr>
          <a:xfrm>
            <a:off x="3530600" y="5289550"/>
            <a:ext cx="5831840" cy="1342390"/>
          </a:xfrm>
          <a:prstGeom prst="rect">
            <a:avLst/>
          </a:prstGeom>
          <a:effectLst>
            <a:outerShdw blurRad="50800" dir="14400000">
              <a:srgbClr val="000000">
                <a:alpha val="40000"/>
              </a:srgbClr>
            </a:outerShdw>
          </a:effectLst>
        </p:spPr>
        <p:txBody>
          <a:bodyPr vert="horz" lIns="91440" tIns="45720" rIns="91440" bIns="45720" rtlCol="0" anchor="ctr">
            <a:normAutofit fontScale="97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3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715"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765"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9815"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altLang="zh-CN" dirty="0"/>
              <a:t>The moving of the tip is controlled by a lead screw and a screw nut on it. The rotate of the lead screw will lead to the vertical movement of the nut. This movement will stretch or release the elastic band which is connected to the fingertip.</a:t>
            </a:r>
            <a:endParaRPr lang="zh-CN" altLang="en-US" dirty="0"/>
          </a:p>
        </p:txBody>
      </p:sp>
      <p:sp>
        <p:nvSpPr>
          <p:cNvPr id="17" name="文本框 16">
            <a:extLst>
              <a:ext uri="{FF2B5EF4-FFF2-40B4-BE49-F238E27FC236}">
                <a16:creationId xmlns:a16="http://schemas.microsoft.com/office/drawing/2014/main" id="{92213299-6185-4C3E-B4F5-5410D67FECCF}"/>
              </a:ext>
            </a:extLst>
          </p:cNvPr>
          <p:cNvSpPr txBox="1"/>
          <p:nvPr/>
        </p:nvSpPr>
        <p:spPr>
          <a:xfrm>
            <a:off x="8238565" y="6022"/>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par>
                                <p:cTn id="32" presetID="9"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animBg="1"/>
      <p:bldP spid="7" grpId="1" animBg="1"/>
      <p:bldP spid="10" grpId="0" animBg="1"/>
      <p:bldP spid="10" grpId="1" animBg="1"/>
      <p:bldP spid="15" grpId="0"/>
      <p:bldP spid="15" grpId="1"/>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 Theoretical design</a:t>
            </a:r>
            <a:endParaRPr lang="zh-CN" altLang="en-US" dirty="0"/>
          </a:p>
        </p:txBody>
      </p:sp>
      <p:sp>
        <p:nvSpPr>
          <p:cNvPr id="3" name="内容占位符 2"/>
          <p:cNvSpPr>
            <a:spLocks noGrp="1"/>
          </p:cNvSpPr>
          <p:nvPr>
            <p:ph idx="1"/>
          </p:nvPr>
        </p:nvSpPr>
        <p:spPr>
          <a:xfrm>
            <a:off x="385684" y="2222287"/>
            <a:ext cx="5205899" cy="3636511"/>
          </a:xfrm>
        </p:spPr>
        <p:txBody>
          <a:bodyPr/>
          <a:lstStyle/>
          <a:p>
            <a:pPr marL="0" indent="0">
              <a:buNone/>
            </a:pPr>
            <a:r>
              <a:rPr lang="en-US" altLang="zh-CN" dirty="0"/>
              <a:t>The rotation of the fingers on two sides gives the hand four modes</a:t>
            </a:r>
          </a:p>
          <a:p>
            <a:pPr>
              <a:buAutoNum type="arabicPeriod"/>
            </a:pPr>
            <a:r>
              <a:rPr lang="en-US" altLang="zh-CN" dirty="0"/>
              <a:t>Initial mode</a:t>
            </a:r>
          </a:p>
          <a:p>
            <a:pPr>
              <a:buAutoNum type="arabicPeriod"/>
            </a:pPr>
            <a:r>
              <a:rPr lang="en-US" altLang="zh-CN" dirty="0"/>
              <a:t>Two-fingers mode</a:t>
            </a:r>
          </a:p>
          <a:p>
            <a:pPr>
              <a:buAutoNum type="arabicPeriod"/>
            </a:pPr>
            <a:r>
              <a:rPr lang="en-US" altLang="zh-CN" dirty="0"/>
              <a:t>Circle mode – the shape of the connection need to be calculated</a:t>
            </a:r>
          </a:p>
          <a:p>
            <a:pPr>
              <a:buAutoNum type="arabicPeriod"/>
            </a:pPr>
            <a:r>
              <a:rPr lang="en-US" altLang="zh-CN" dirty="0"/>
              <a:t>Two-sides mode</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8018" y="4040211"/>
            <a:ext cx="2948332" cy="2452784"/>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018" y="1542640"/>
            <a:ext cx="2177801" cy="2143183"/>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254" y="841470"/>
            <a:ext cx="3536425" cy="2761633"/>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8377" y="3832738"/>
            <a:ext cx="2352189" cy="2942315"/>
          </a:xfrm>
          <a:prstGeom prst="rect">
            <a:avLst/>
          </a:prstGeom>
        </p:spPr>
      </p:pic>
      <p:sp>
        <p:nvSpPr>
          <p:cNvPr id="12" name="文本框 11"/>
          <p:cNvSpPr txBox="1"/>
          <p:nvPr/>
        </p:nvSpPr>
        <p:spPr>
          <a:xfrm>
            <a:off x="6901104" y="3670527"/>
            <a:ext cx="333375" cy="369332"/>
          </a:xfrm>
          <a:prstGeom prst="rect">
            <a:avLst/>
          </a:prstGeom>
          <a:noFill/>
        </p:spPr>
        <p:txBody>
          <a:bodyPr wrap="square" rtlCol="0">
            <a:spAutoFit/>
          </a:bodyPr>
          <a:lstStyle/>
          <a:p>
            <a:r>
              <a:rPr lang="en-US" altLang="zh-CN" dirty="0"/>
              <a:t>1</a:t>
            </a:r>
            <a:endParaRPr lang="zh-CN" altLang="en-US" dirty="0"/>
          </a:p>
        </p:txBody>
      </p:sp>
      <p:sp>
        <p:nvSpPr>
          <p:cNvPr id="13" name="文本框 12"/>
          <p:cNvSpPr txBox="1"/>
          <p:nvPr/>
        </p:nvSpPr>
        <p:spPr>
          <a:xfrm>
            <a:off x="11614375" y="3533255"/>
            <a:ext cx="356435" cy="369332"/>
          </a:xfrm>
          <a:prstGeom prst="rect">
            <a:avLst/>
          </a:prstGeom>
          <a:noFill/>
        </p:spPr>
        <p:txBody>
          <a:bodyPr wrap="square" rtlCol="0">
            <a:spAutoFit/>
          </a:bodyPr>
          <a:lstStyle/>
          <a:p>
            <a:r>
              <a:rPr lang="en-US" altLang="zh-CN" dirty="0"/>
              <a:t>2</a:t>
            </a:r>
            <a:endParaRPr lang="zh-CN" altLang="en-US" dirty="0"/>
          </a:p>
        </p:txBody>
      </p:sp>
      <p:sp>
        <p:nvSpPr>
          <p:cNvPr id="14" name="文本框 13"/>
          <p:cNvSpPr txBox="1"/>
          <p:nvPr/>
        </p:nvSpPr>
        <p:spPr>
          <a:xfrm>
            <a:off x="7265021" y="6417282"/>
            <a:ext cx="314325" cy="369332"/>
          </a:xfrm>
          <a:prstGeom prst="rect">
            <a:avLst/>
          </a:prstGeom>
          <a:noFill/>
        </p:spPr>
        <p:txBody>
          <a:bodyPr wrap="square" rtlCol="0">
            <a:spAutoFit/>
          </a:bodyPr>
          <a:lstStyle/>
          <a:p>
            <a:r>
              <a:rPr lang="en-US" altLang="zh-CN" dirty="0"/>
              <a:t>3</a:t>
            </a:r>
          </a:p>
        </p:txBody>
      </p:sp>
      <p:sp>
        <p:nvSpPr>
          <p:cNvPr id="15" name="文本框 14"/>
          <p:cNvSpPr txBox="1"/>
          <p:nvPr/>
        </p:nvSpPr>
        <p:spPr>
          <a:xfrm>
            <a:off x="11520566" y="6219825"/>
            <a:ext cx="356435" cy="369332"/>
          </a:xfrm>
          <a:prstGeom prst="rect">
            <a:avLst/>
          </a:prstGeom>
          <a:noFill/>
        </p:spPr>
        <p:txBody>
          <a:bodyPr wrap="square" rtlCol="0">
            <a:spAutoFit/>
          </a:bodyPr>
          <a:lstStyle/>
          <a:p>
            <a:r>
              <a:rPr lang="en-US" altLang="zh-CN" dirty="0"/>
              <a:t>4</a:t>
            </a:r>
            <a:endParaRPr lang="zh-CN" altLang="en-US" dirty="0"/>
          </a:p>
        </p:txBody>
      </p:sp>
      <p:sp>
        <p:nvSpPr>
          <p:cNvPr id="16" name="文本框 15">
            <a:extLst>
              <a:ext uri="{FF2B5EF4-FFF2-40B4-BE49-F238E27FC236}">
                <a16:creationId xmlns:a16="http://schemas.microsoft.com/office/drawing/2014/main" id="{D15E8C12-27A4-4C38-B309-D70B0CD6156F}"/>
              </a:ext>
            </a:extLst>
          </p:cNvPr>
          <p:cNvSpPr txBox="1"/>
          <p:nvPr/>
        </p:nvSpPr>
        <p:spPr>
          <a:xfrm>
            <a:off x="0" y="6540393"/>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671CEE-0A0B-4DAE-9336-376C8C0D86AD}"/>
              </a:ext>
            </a:extLst>
          </p:cNvPr>
          <p:cNvSpPr>
            <a:spLocks noGrp="1"/>
          </p:cNvSpPr>
          <p:nvPr>
            <p:ph type="title"/>
          </p:nvPr>
        </p:nvSpPr>
        <p:spPr/>
        <p:txBody>
          <a:bodyPr/>
          <a:lstStyle/>
          <a:p>
            <a:r>
              <a:rPr lang="en-US" altLang="zh-CN" dirty="0"/>
              <a:t>2. Theoretical design</a:t>
            </a:r>
            <a:endParaRPr lang="zh-CN" altLang="en-US" dirty="0"/>
          </a:p>
        </p:txBody>
      </p:sp>
      <p:sp>
        <p:nvSpPr>
          <p:cNvPr id="3" name="内容占位符 2">
            <a:extLst>
              <a:ext uri="{FF2B5EF4-FFF2-40B4-BE49-F238E27FC236}">
                <a16:creationId xmlns:a16="http://schemas.microsoft.com/office/drawing/2014/main" id="{0D0513D3-9ED4-435B-8F6A-D439116F6BD0}"/>
              </a:ext>
            </a:extLst>
          </p:cNvPr>
          <p:cNvSpPr>
            <a:spLocks noGrp="1"/>
          </p:cNvSpPr>
          <p:nvPr>
            <p:ph idx="1"/>
          </p:nvPr>
        </p:nvSpPr>
        <p:spPr>
          <a:xfrm>
            <a:off x="6095999" y="2486526"/>
            <a:ext cx="5678339" cy="3372272"/>
          </a:xfrm>
        </p:spPr>
        <p:txBody>
          <a:bodyPr/>
          <a:lstStyle/>
          <a:p>
            <a:pPr marL="0" indent="0">
              <a:buNone/>
            </a:pPr>
            <a:r>
              <a:rPr lang="en-US" altLang="zh-CN" dirty="0"/>
              <a:t>However, to make sure the fingers in the circle mode can for a shape of a circle, the shape of the middle board needs to be calculated precisely. On the left picture is the model built in solid work.</a:t>
            </a:r>
          </a:p>
          <a:p>
            <a:pPr marL="0" indent="0">
              <a:buNone/>
            </a:pPr>
            <a:r>
              <a:rPr lang="en-US" altLang="zh-CN" dirty="0"/>
              <a:t>At the same time, the shape of the middle board will also affect the performance in the two-sides mode.</a:t>
            </a:r>
          </a:p>
        </p:txBody>
      </p:sp>
      <p:pic>
        <p:nvPicPr>
          <p:cNvPr id="4" name="图片 3">
            <a:extLst>
              <a:ext uri="{FF2B5EF4-FFF2-40B4-BE49-F238E27FC236}">
                <a16:creationId xmlns:a16="http://schemas.microsoft.com/office/drawing/2014/main" id="{64F956F9-5C14-4489-B330-8198D7A51E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88" y="2001972"/>
            <a:ext cx="4899766" cy="4341380"/>
          </a:xfrm>
          <a:prstGeom prst="rect">
            <a:avLst/>
          </a:prstGeom>
          <a:noFill/>
          <a:ln>
            <a:noFill/>
          </a:ln>
        </p:spPr>
      </p:pic>
      <p:sp>
        <p:nvSpPr>
          <p:cNvPr id="5" name="文本框 4">
            <a:extLst>
              <a:ext uri="{FF2B5EF4-FFF2-40B4-BE49-F238E27FC236}">
                <a16:creationId xmlns:a16="http://schemas.microsoft.com/office/drawing/2014/main" id="{2080349A-8F63-485E-B55B-A4587510DF6C}"/>
              </a:ext>
            </a:extLst>
          </p:cNvPr>
          <p:cNvSpPr txBox="1"/>
          <p:nvPr/>
        </p:nvSpPr>
        <p:spPr>
          <a:xfrm>
            <a:off x="8238565" y="6540336"/>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extLst>
      <p:ext uri="{BB962C8B-B14F-4D97-AF65-F5344CB8AC3E}">
        <p14:creationId xmlns:p14="http://schemas.microsoft.com/office/powerpoint/2010/main" val="286240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 Software &amp; Electronics</a:t>
            </a:r>
            <a:endParaRPr lang="zh-CN" altLang="en-US" dirty="0"/>
          </a:p>
        </p:txBody>
      </p:sp>
      <p:sp>
        <p:nvSpPr>
          <p:cNvPr id="3" name="内容占位符 2"/>
          <p:cNvSpPr>
            <a:spLocks noGrp="1"/>
          </p:cNvSpPr>
          <p:nvPr>
            <p:ph sz="half" idx="1"/>
          </p:nvPr>
        </p:nvSpPr>
        <p:spPr>
          <a:xfrm>
            <a:off x="555102" y="2222352"/>
            <a:ext cx="5298851" cy="3638550"/>
          </a:xfrm>
        </p:spPr>
        <p:txBody>
          <a:bodyPr>
            <a:normAutofit/>
          </a:bodyPr>
          <a:lstStyle/>
          <a:p>
            <a:pPr marL="0" indent="0">
              <a:buNone/>
            </a:pPr>
            <a:r>
              <a:rPr lang="en-US" altLang="zh-CN" dirty="0"/>
              <a:t>Hardware:</a:t>
            </a:r>
          </a:p>
          <a:p>
            <a:pPr marL="0" indent="0">
              <a:buNone/>
            </a:pPr>
            <a:r>
              <a:rPr lang="en-US" altLang="zh-CN" dirty="0"/>
              <a:t>4 motors: 3 for the band of the motor, 1 for the rotation of the lead screw.</a:t>
            </a:r>
          </a:p>
          <a:p>
            <a:pPr marL="0" indent="0">
              <a:buNone/>
            </a:pPr>
            <a:endParaRPr lang="en-US" altLang="zh-CN" dirty="0"/>
          </a:p>
          <a:p>
            <a:pPr marL="0" indent="0">
              <a:buNone/>
            </a:pPr>
            <a:r>
              <a:rPr lang="en-US" altLang="zh-CN" dirty="0"/>
              <a:t>2 servers: Both for the rotation of the fingers on two sides.</a:t>
            </a:r>
          </a:p>
          <a:p>
            <a:pPr marL="0" indent="0">
              <a:buNone/>
            </a:pPr>
            <a:endParaRPr lang="en-US" altLang="zh-CN" dirty="0"/>
          </a:p>
          <a:p>
            <a:pPr marL="0" indent="0">
              <a:buNone/>
            </a:pPr>
            <a:r>
              <a:rPr lang="en-US" altLang="zh-CN" dirty="0"/>
              <a:t>6? Travel switches: 2 on each finger to protect the finger and help to locate the finger.</a:t>
            </a:r>
          </a:p>
        </p:txBody>
      </p:sp>
      <p:sp>
        <p:nvSpPr>
          <p:cNvPr id="4" name="内容占位符 3"/>
          <p:cNvSpPr>
            <a:spLocks noGrp="1"/>
          </p:cNvSpPr>
          <p:nvPr>
            <p:ph sz="half" idx="2"/>
          </p:nvPr>
        </p:nvSpPr>
        <p:spPr>
          <a:xfrm>
            <a:off x="6338049" y="2016164"/>
            <a:ext cx="5645225" cy="4188460"/>
          </a:xfrm>
        </p:spPr>
        <p:txBody>
          <a:bodyPr>
            <a:normAutofit/>
          </a:bodyPr>
          <a:lstStyle/>
          <a:p>
            <a:pPr marL="0" indent="0">
              <a:buNone/>
            </a:pPr>
            <a:r>
              <a:rPr lang="en-US" altLang="zh-CN" dirty="0"/>
              <a:t>Therefore, we need:</a:t>
            </a:r>
          </a:p>
          <a:p>
            <a:pPr marL="0" indent="0">
              <a:buNone/>
            </a:pPr>
            <a:r>
              <a:rPr lang="en-US" altLang="zh-CN" dirty="0"/>
              <a:t>3 motor drivers: each of them can drive 2 motors or servers.</a:t>
            </a:r>
          </a:p>
          <a:p>
            <a:pPr marL="0" indent="0">
              <a:buNone/>
            </a:pPr>
            <a:endParaRPr lang="en-US" altLang="zh-CN" dirty="0"/>
          </a:p>
          <a:p>
            <a:pPr marL="0" indent="0">
              <a:buNone/>
            </a:pPr>
            <a:r>
              <a:rPr lang="en-US" altLang="zh-CN" dirty="0"/>
              <a:t>A circuit board that can have enough ports for the connection of this hardware.</a:t>
            </a:r>
          </a:p>
          <a:p>
            <a:pPr marL="0" indent="0">
              <a:buNone/>
            </a:pPr>
            <a:endParaRPr lang="en-US" altLang="zh-CN" dirty="0"/>
          </a:p>
          <a:p>
            <a:pPr marL="0" indent="0">
              <a:buNone/>
            </a:pPr>
            <a:r>
              <a:rPr lang="en-US" altLang="zh-CN" dirty="0"/>
              <a:t>Bluetooth module for user to control the hand.</a:t>
            </a:r>
          </a:p>
          <a:p>
            <a:pPr marL="0" indent="0">
              <a:buNone/>
            </a:pPr>
            <a:endParaRPr lang="en-US" altLang="zh-CN" dirty="0"/>
          </a:p>
          <a:p>
            <a:pPr marL="0" indent="0">
              <a:buNone/>
            </a:pPr>
            <a:r>
              <a:rPr lang="en-US" altLang="zh-CN" dirty="0"/>
              <a:t>Others: help to make the wire connection easier and decrease the ports we need.</a:t>
            </a:r>
            <a:endParaRPr lang="zh-CN" altLang="en-US" dirty="0"/>
          </a:p>
        </p:txBody>
      </p:sp>
      <p:sp>
        <p:nvSpPr>
          <p:cNvPr id="17" name="文本框 16">
            <a:extLst>
              <a:ext uri="{FF2B5EF4-FFF2-40B4-BE49-F238E27FC236}">
                <a16:creationId xmlns:a16="http://schemas.microsoft.com/office/drawing/2014/main" id="{EE8D7402-7902-42AD-A7E0-736B614B96FA}"/>
              </a:ext>
            </a:extLst>
          </p:cNvPr>
          <p:cNvSpPr txBox="1"/>
          <p:nvPr/>
        </p:nvSpPr>
        <p:spPr>
          <a:xfrm>
            <a:off x="8238565" y="6540336"/>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 Software &amp; Electronics</a:t>
            </a:r>
            <a:endParaRPr lang="zh-CN" altLang="en-US" dirty="0"/>
          </a:p>
        </p:txBody>
      </p:sp>
      <p:sp>
        <p:nvSpPr>
          <p:cNvPr id="3" name="内容占位符 2"/>
          <p:cNvSpPr>
            <a:spLocks noGrp="1"/>
          </p:cNvSpPr>
          <p:nvPr>
            <p:ph idx="1"/>
          </p:nvPr>
        </p:nvSpPr>
        <p:spPr>
          <a:xfrm>
            <a:off x="457835" y="2070100"/>
            <a:ext cx="5068570" cy="2103755"/>
          </a:xfrm>
        </p:spPr>
        <p:txBody>
          <a:bodyPr>
            <a:normAutofit fontScale="92500"/>
          </a:bodyPr>
          <a:lstStyle/>
          <a:p>
            <a:pPr marL="0" indent="0">
              <a:buNone/>
            </a:pPr>
            <a:r>
              <a:rPr lang="en-US" altLang="zh-CN" dirty="0"/>
              <a:t>A java module which can take a 12V input and gives out four output: GND, VCC(5V), and two empty connected signal output.</a:t>
            </a:r>
          </a:p>
          <a:p>
            <a:pPr marL="0" indent="0">
              <a:buNone/>
            </a:pPr>
            <a:r>
              <a:rPr lang="en-US" altLang="zh-CN" dirty="0"/>
              <a:t>This module works like a hub. It can provide 5V power and two same output but only need one input. This means it can save a VCC port and an analog port for the arduino board</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835" y="4255443"/>
            <a:ext cx="2646194" cy="2455162"/>
          </a:xfrm>
          <a:prstGeom prst="rect">
            <a:avLst/>
          </a:prstGeom>
        </p:spPr>
      </p:pic>
      <p:pic>
        <p:nvPicPr>
          <p:cNvPr id="4" name="内容占位符 4"/>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963920" y="3067050"/>
            <a:ext cx="5888355" cy="3029585"/>
          </a:xfrm>
          <a:prstGeom prst="rect">
            <a:avLst/>
          </a:prstGeom>
          <a:effectLst>
            <a:outerShdw blurRad="50800" dir="14400000">
              <a:srgbClr val="000000">
                <a:alpha val="40000"/>
              </a:srgbClr>
            </a:outerShdw>
          </a:effectLst>
        </p:spPr>
      </p:pic>
      <p:pic>
        <p:nvPicPr>
          <p:cNvPr id="18" name="内容占位符 4"/>
          <p:cNvPicPr>
            <a:picLocks noGrp="1" noChangeAspect="1"/>
          </p:cNvPicPr>
          <p:nvPr/>
        </p:nvPicPr>
        <p:blipFill>
          <a:blip r:embed="rId4" cstate="print">
            <a:extLst>
              <a:ext uri="{28A0092B-C50C-407E-A947-70E740481C1C}">
                <a14:useLocalDpi xmlns:a14="http://schemas.microsoft.com/office/drawing/2010/main" val="0"/>
              </a:ext>
            </a:extLst>
          </a:blip>
          <a:srcRect l="17271" t="45498" r="61118" b="33458"/>
          <a:stretch>
            <a:fillRect/>
          </a:stretch>
        </p:blipFill>
        <p:spPr>
          <a:xfrm>
            <a:off x="457835" y="4956407"/>
            <a:ext cx="1922764" cy="1053234"/>
          </a:xfrm>
          <a:prstGeom prst="rect">
            <a:avLst/>
          </a:prstGeom>
          <a:effectLst>
            <a:outerShdw blurRad="50800" dir="14400000">
              <a:srgbClr val="000000">
                <a:alpha val="40000"/>
              </a:srgbClr>
            </a:outerShdw>
          </a:effectLst>
        </p:spPr>
      </p:pic>
      <p:sp>
        <p:nvSpPr>
          <p:cNvPr id="6" name="Text Box 5"/>
          <p:cNvSpPr txBox="1"/>
          <p:nvPr/>
        </p:nvSpPr>
        <p:spPr>
          <a:xfrm>
            <a:off x="7054784" y="2538399"/>
            <a:ext cx="3706625" cy="369332"/>
          </a:xfrm>
          <a:prstGeom prst="rect">
            <a:avLst/>
          </a:prstGeom>
          <a:noFill/>
        </p:spPr>
        <p:txBody>
          <a:bodyPr wrap="square" rtlCol="0">
            <a:spAutoFit/>
          </a:bodyPr>
          <a:lstStyle/>
          <a:p>
            <a:r>
              <a:rPr lang="en-US" dirty="0"/>
              <a:t>The logic map of the program</a:t>
            </a:r>
          </a:p>
        </p:txBody>
      </p:sp>
      <p:sp>
        <p:nvSpPr>
          <p:cNvPr id="8" name="文本框 7">
            <a:extLst>
              <a:ext uri="{FF2B5EF4-FFF2-40B4-BE49-F238E27FC236}">
                <a16:creationId xmlns:a16="http://schemas.microsoft.com/office/drawing/2014/main" id="{A0B4463A-F2B4-45C1-8050-ED8203FF3119}"/>
              </a:ext>
            </a:extLst>
          </p:cNvPr>
          <p:cNvSpPr txBox="1"/>
          <p:nvPr/>
        </p:nvSpPr>
        <p:spPr>
          <a:xfrm>
            <a:off x="8238565" y="6540336"/>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A39999-23B8-4ED2-B59F-06F342A15639}"/>
              </a:ext>
            </a:extLst>
          </p:cNvPr>
          <p:cNvSpPr>
            <a:spLocks noGrp="1"/>
          </p:cNvSpPr>
          <p:nvPr>
            <p:ph type="title"/>
          </p:nvPr>
        </p:nvSpPr>
        <p:spPr/>
        <p:txBody>
          <a:bodyPr/>
          <a:lstStyle/>
          <a:p>
            <a:r>
              <a:rPr lang="en-US" altLang="zh-CN" dirty="0"/>
              <a:t>3. Software &amp; Electronics</a:t>
            </a:r>
            <a:endParaRPr lang="zh-CN" altLang="en-US" dirty="0"/>
          </a:p>
        </p:txBody>
      </p:sp>
      <p:sp>
        <p:nvSpPr>
          <p:cNvPr id="4" name="内容占位符 3">
            <a:extLst>
              <a:ext uri="{FF2B5EF4-FFF2-40B4-BE49-F238E27FC236}">
                <a16:creationId xmlns:a16="http://schemas.microsoft.com/office/drawing/2014/main" id="{DDA6FA3E-8AD4-4136-946C-5F3682C4C41A}"/>
              </a:ext>
            </a:extLst>
          </p:cNvPr>
          <p:cNvSpPr>
            <a:spLocks noGrp="1"/>
          </p:cNvSpPr>
          <p:nvPr>
            <p:ph sz="half" idx="2"/>
          </p:nvPr>
        </p:nvSpPr>
        <p:spPr>
          <a:xfrm>
            <a:off x="4097751" y="6284346"/>
            <a:ext cx="3996491" cy="556772"/>
          </a:xfrm>
        </p:spPr>
        <p:txBody>
          <a:bodyPr>
            <a:normAutofit fontScale="92500"/>
          </a:bodyPr>
          <a:lstStyle/>
          <a:p>
            <a:pPr marL="0" indent="0">
              <a:buNone/>
            </a:pPr>
            <a:r>
              <a:rPr lang="en-US" altLang="zh-CN" dirty="0"/>
              <a:t>The picture of the whole electronics</a:t>
            </a:r>
            <a:endParaRPr lang="zh-CN" altLang="en-US" dirty="0"/>
          </a:p>
        </p:txBody>
      </p:sp>
      <p:pic>
        <p:nvPicPr>
          <p:cNvPr id="5" name="内容占位符 4">
            <a:extLst>
              <a:ext uri="{FF2B5EF4-FFF2-40B4-BE49-F238E27FC236}">
                <a16:creationId xmlns:a16="http://schemas.microsoft.com/office/drawing/2014/main" id="{4097CC52-91C9-4416-BA42-9B3510079F59}"/>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60786" y="1969732"/>
            <a:ext cx="7670427" cy="4314614"/>
          </a:xfrm>
          <a:prstGeom prst="rect">
            <a:avLst/>
          </a:prstGeom>
          <a:effectLst>
            <a:outerShdw blurRad="50800" dir="14400000">
              <a:srgbClr val="000000">
                <a:alpha val="40000"/>
              </a:srgbClr>
            </a:outerShdw>
          </a:effectLst>
        </p:spPr>
      </p:pic>
      <p:cxnSp>
        <p:nvCxnSpPr>
          <p:cNvPr id="8" name="直接箭头连接符 7">
            <a:extLst>
              <a:ext uri="{FF2B5EF4-FFF2-40B4-BE49-F238E27FC236}">
                <a16:creationId xmlns:a16="http://schemas.microsoft.com/office/drawing/2014/main" id="{CA0D6E5E-9555-41FA-B531-5AE0C1FD8F2F}"/>
              </a:ext>
            </a:extLst>
          </p:cNvPr>
          <p:cNvCxnSpPr>
            <a:cxnSpLocks/>
          </p:cNvCxnSpPr>
          <p:nvPr/>
        </p:nvCxnSpPr>
        <p:spPr>
          <a:xfrm>
            <a:off x="1452282" y="2205318"/>
            <a:ext cx="3036591" cy="5378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直接箭头连接符 9">
            <a:extLst>
              <a:ext uri="{FF2B5EF4-FFF2-40B4-BE49-F238E27FC236}">
                <a16:creationId xmlns:a16="http://schemas.microsoft.com/office/drawing/2014/main" id="{1021B0AA-7E26-4A2C-B1E0-1BFD96AB8C47}"/>
              </a:ext>
            </a:extLst>
          </p:cNvPr>
          <p:cNvCxnSpPr/>
          <p:nvPr/>
        </p:nvCxnSpPr>
        <p:spPr>
          <a:xfrm>
            <a:off x="1201271" y="3532094"/>
            <a:ext cx="277905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直接箭头连接符 11">
            <a:extLst>
              <a:ext uri="{FF2B5EF4-FFF2-40B4-BE49-F238E27FC236}">
                <a16:creationId xmlns:a16="http://schemas.microsoft.com/office/drawing/2014/main" id="{C075925F-724C-43D9-B097-6F51672A1B17}"/>
              </a:ext>
            </a:extLst>
          </p:cNvPr>
          <p:cNvCxnSpPr/>
          <p:nvPr/>
        </p:nvCxnSpPr>
        <p:spPr>
          <a:xfrm>
            <a:off x="1201271" y="3523129"/>
            <a:ext cx="2985247" cy="17929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直接箭头连接符 13">
            <a:extLst>
              <a:ext uri="{FF2B5EF4-FFF2-40B4-BE49-F238E27FC236}">
                <a16:creationId xmlns:a16="http://schemas.microsoft.com/office/drawing/2014/main" id="{933A738D-5982-45EC-9ED2-E8266309C74B}"/>
              </a:ext>
            </a:extLst>
          </p:cNvPr>
          <p:cNvCxnSpPr>
            <a:cxnSpLocks/>
          </p:cNvCxnSpPr>
          <p:nvPr/>
        </p:nvCxnSpPr>
        <p:spPr>
          <a:xfrm flipV="1">
            <a:off x="1389529" y="4383741"/>
            <a:ext cx="2708222" cy="7530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直接箭头连接符 16">
            <a:extLst>
              <a:ext uri="{FF2B5EF4-FFF2-40B4-BE49-F238E27FC236}">
                <a16:creationId xmlns:a16="http://schemas.microsoft.com/office/drawing/2014/main" id="{AC0D7B69-5151-43C1-A2CA-650F3F2C15E8}"/>
              </a:ext>
            </a:extLst>
          </p:cNvPr>
          <p:cNvCxnSpPr>
            <a:cxnSpLocks/>
          </p:cNvCxnSpPr>
          <p:nvPr/>
        </p:nvCxnSpPr>
        <p:spPr>
          <a:xfrm flipH="1">
            <a:off x="7853082" y="2814917"/>
            <a:ext cx="2572871" cy="20618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直接箭头连接符 18">
            <a:extLst>
              <a:ext uri="{FF2B5EF4-FFF2-40B4-BE49-F238E27FC236}">
                <a16:creationId xmlns:a16="http://schemas.microsoft.com/office/drawing/2014/main" id="{2ACFE506-B5AA-4F84-A625-56AA73EE918D}"/>
              </a:ext>
            </a:extLst>
          </p:cNvPr>
          <p:cNvCxnSpPr>
            <a:cxnSpLocks/>
            <a:stCxn id="28" idx="1"/>
          </p:cNvCxnSpPr>
          <p:nvPr/>
        </p:nvCxnSpPr>
        <p:spPr>
          <a:xfrm flipH="1">
            <a:off x="8094242" y="4980783"/>
            <a:ext cx="2708228" cy="4249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文本框 20">
            <a:extLst>
              <a:ext uri="{FF2B5EF4-FFF2-40B4-BE49-F238E27FC236}">
                <a16:creationId xmlns:a16="http://schemas.microsoft.com/office/drawing/2014/main" id="{9D0D530A-CE22-4731-8644-2DA964B3042A}"/>
              </a:ext>
            </a:extLst>
          </p:cNvPr>
          <p:cNvSpPr txBox="1"/>
          <p:nvPr/>
        </p:nvSpPr>
        <p:spPr>
          <a:xfrm>
            <a:off x="107576" y="3334871"/>
            <a:ext cx="1093694" cy="646331"/>
          </a:xfrm>
          <a:prstGeom prst="rect">
            <a:avLst/>
          </a:prstGeom>
          <a:noFill/>
        </p:spPr>
        <p:txBody>
          <a:bodyPr wrap="square" rtlCol="0">
            <a:spAutoFit/>
          </a:bodyPr>
          <a:lstStyle/>
          <a:p>
            <a:r>
              <a:rPr lang="en-US" altLang="zh-CN" dirty="0"/>
              <a:t>Steering gear</a:t>
            </a:r>
            <a:endParaRPr lang="zh-CN" altLang="en-US" dirty="0"/>
          </a:p>
        </p:txBody>
      </p:sp>
      <p:sp>
        <p:nvSpPr>
          <p:cNvPr id="22" name="文本框 21">
            <a:extLst>
              <a:ext uri="{FF2B5EF4-FFF2-40B4-BE49-F238E27FC236}">
                <a16:creationId xmlns:a16="http://schemas.microsoft.com/office/drawing/2014/main" id="{332DBD73-4493-4D26-B0C3-760E338C720F}"/>
              </a:ext>
            </a:extLst>
          </p:cNvPr>
          <p:cNvSpPr txBox="1"/>
          <p:nvPr/>
        </p:nvSpPr>
        <p:spPr>
          <a:xfrm>
            <a:off x="532093" y="1946118"/>
            <a:ext cx="959224" cy="646331"/>
          </a:xfrm>
          <a:prstGeom prst="rect">
            <a:avLst/>
          </a:prstGeom>
          <a:noFill/>
        </p:spPr>
        <p:txBody>
          <a:bodyPr wrap="square" rtlCol="0">
            <a:spAutoFit/>
          </a:bodyPr>
          <a:lstStyle/>
          <a:p>
            <a:r>
              <a:rPr lang="en-US" altLang="zh-CN" dirty="0"/>
              <a:t>Power supply</a:t>
            </a:r>
            <a:endParaRPr lang="zh-CN" altLang="en-US" dirty="0"/>
          </a:p>
        </p:txBody>
      </p:sp>
      <p:sp>
        <p:nvSpPr>
          <p:cNvPr id="23" name="文本框 22">
            <a:extLst>
              <a:ext uri="{FF2B5EF4-FFF2-40B4-BE49-F238E27FC236}">
                <a16:creationId xmlns:a16="http://schemas.microsoft.com/office/drawing/2014/main" id="{C674FDAC-E199-4146-BA8B-52948DC1EAEE}"/>
              </a:ext>
            </a:extLst>
          </p:cNvPr>
          <p:cNvSpPr txBox="1"/>
          <p:nvPr/>
        </p:nvSpPr>
        <p:spPr>
          <a:xfrm>
            <a:off x="259976" y="4823012"/>
            <a:ext cx="1129553" cy="646331"/>
          </a:xfrm>
          <a:prstGeom prst="rect">
            <a:avLst/>
          </a:prstGeom>
          <a:noFill/>
        </p:spPr>
        <p:txBody>
          <a:bodyPr wrap="square" rtlCol="0">
            <a:spAutoFit/>
          </a:bodyPr>
          <a:lstStyle/>
          <a:p>
            <a:r>
              <a:rPr lang="en-US" altLang="zh-CN" dirty="0"/>
              <a:t>Java module</a:t>
            </a:r>
            <a:endParaRPr lang="zh-CN" altLang="en-US" dirty="0"/>
          </a:p>
        </p:txBody>
      </p:sp>
      <p:sp>
        <p:nvSpPr>
          <p:cNvPr id="24" name="文本框 23">
            <a:extLst>
              <a:ext uri="{FF2B5EF4-FFF2-40B4-BE49-F238E27FC236}">
                <a16:creationId xmlns:a16="http://schemas.microsoft.com/office/drawing/2014/main" id="{A83EF365-59D1-414F-AD80-5564EEBA9D37}"/>
              </a:ext>
            </a:extLst>
          </p:cNvPr>
          <p:cNvSpPr txBox="1"/>
          <p:nvPr/>
        </p:nvSpPr>
        <p:spPr>
          <a:xfrm>
            <a:off x="10425953" y="2374775"/>
            <a:ext cx="1658471" cy="646331"/>
          </a:xfrm>
          <a:prstGeom prst="rect">
            <a:avLst/>
          </a:prstGeom>
          <a:noFill/>
        </p:spPr>
        <p:txBody>
          <a:bodyPr wrap="square" rtlCol="0">
            <a:spAutoFit/>
          </a:bodyPr>
          <a:lstStyle/>
          <a:p>
            <a:r>
              <a:rPr lang="en-US" altLang="zh-CN" dirty="0"/>
              <a:t>The Arduino board</a:t>
            </a:r>
            <a:endParaRPr lang="zh-CN" altLang="en-US" dirty="0"/>
          </a:p>
        </p:txBody>
      </p:sp>
      <p:sp>
        <p:nvSpPr>
          <p:cNvPr id="28" name="文本框 27">
            <a:extLst>
              <a:ext uri="{FF2B5EF4-FFF2-40B4-BE49-F238E27FC236}">
                <a16:creationId xmlns:a16="http://schemas.microsoft.com/office/drawing/2014/main" id="{F87B2244-9646-471B-88A7-A1EFAEF69A72}"/>
              </a:ext>
            </a:extLst>
          </p:cNvPr>
          <p:cNvSpPr txBox="1"/>
          <p:nvPr/>
        </p:nvSpPr>
        <p:spPr>
          <a:xfrm>
            <a:off x="10802470" y="4796117"/>
            <a:ext cx="860612" cy="369332"/>
          </a:xfrm>
          <a:prstGeom prst="rect">
            <a:avLst/>
          </a:prstGeom>
          <a:noFill/>
        </p:spPr>
        <p:txBody>
          <a:bodyPr wrap="square" rtlCol="0">
            <a:spAutoFit/>
          </a:bodyPr>
          <a:lstStyle/>
          <a:p>
            <a:r>
              <a:rPr lang="en-US" altLang="zh-CN" dirty="0"/>
              <a:t>L298N</a:t>
            </a:r>
            <a:endParaRPr lang="zh-CN" altLang="en-US" dirty="0"/>
          </a:p>
        </p:txBody>
      </p:sp>
      <p:cxnSp>
        <p:nvCxnSpPr>
          <p:cNvPr id="7" name="直接箭头连接符 6">
            <a:extLst>
              <a:ext uri="{FF2B5EF4-FFF2-40B4-BE49-F238E27FC236}">
                <a16:creationId xmlns:a16="http://schemas.microsoft.com/office/drawing/2014/main" id="{2AA29E8A-CC3E-40C7-8D6F-0E9B3FB26862}"/>
              </a:ext>
            </a:extLst>
          </p:cNvPr>
          <p:cNvCxnSpPr/>
          <p:nvPr/>
        </p:nvCxnSpPr>
        <p:spPr>
          <a:xfrm flipH="1">
            <a:off x="5925671" y="3523129"/>
            <a:ext cx="4769223" cy="152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文本框 8">
            <a:extLst>
              <a:ext uri="{FF2B5EF4-FFF2-40B4-BE49-F238E27FC236}">
                <a16:creationId xmlns:a16="http://schemas.microsoft.com/office/drawing/2014/main" id="{0219E7CF-E92F-451C-869A-60E58853787C}"/>
              </a:ext>
            </a:extLst>
          </p:cNvPr>
          <p:cNvSpPr txBox="1"/>
          <p:nvPr/>
        </p:nvSpPr>
        <p:spPr>
          <a:xfrm>
            <a:off x="10694893" y="3368060"/>
            <a:ext cx="1075765" cy="369332"/>
          </a:xfrm>
          <a:prstGeom prst="rect">
            <a:avLst/>
          </a:prstGeom>
          <a:noFill/>
        </p:spPr>
        <p:txBody>
          <a:bodyPr wrap="square" rtlCol="0">
            <a:spAutoFit/>
          </a:bodyPr>
          <a:lstStyle/>
          <a:p>
            <a:r>
              <a:rPr lang="en-US" altLang="zh-CN" dirty="0"/>
              <a:t>A4950</a:t>
            </a:r>
            <a:endParaRPr lang="zh-CN" altLang="en-US" dirty="0"/>
          </a:p>
        </p:txBody>
      </p:sp>
      <p:sp>
        <p:nvSpPr>
          <p:cNvPr id="18" name="文本框 17">
            <a:extLst>
              <a:ext uri="{FF2B5EF4-FFF2-40B4-BE49-F238E27FC236}">
                <a16:creationId xmlns:a16="http://schemas.microsoft.com/office/drawing/2014/main" id="{73D59345-F35A-49BB-AD89-65EA605F03B5}"/>
              </a:ext>
            </a:extLst>
          </p:cNvPr>
          <p:cNvSpPr txBox="1"/>
          <p:nvPr/>
        </p:nvSpPr>
        <p:spPr>
          <a:xfrm>
            <a:off x="8238565" y="6540336"/>
            <a:ext cx="3953435" cy="246221"/>
          </a:xfrm>
          <a:prstGeom prst="rect">
            <a:avLst/>
          </a:prstGeom>
          <a:noFill/>
        </p:spPr>
        <p:txBody>
          <a:bodyPr wrap="square" rtlCol="0">
            <a:spAutoFit/>
          </a:bodyPr>
          <a:lstStyle/>
          <a:p>
            <a:r>
              <a:rPr lang="en-US" altLang="zh-CN" sz="1000" dirty="0"/>
              <a:t>All the pictures in this PowerPoint are made by the researcher</a:t>
            </a:r>
            <a:endParaRPr lang="zh-CN" altLang="en-US" sz="1000" dirty="0"/>
          </a:p>
        </p:txBody>
      </p:sp>
    </p:spTree>
    <p:extLst>
      <p:ext uri="{BB962C8B-B14F-4D97-AF65-F5344CB8AC3E}">
        <p14:creationId xmlns:p14="http://schemas.microsoft.com/office/powerpoint/2010/main" val="1591355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引用">
  <a:themeElements>
    <a:clrScheme name="引用">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引用">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引用">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TM03457503[[fn=引用]]</Template>
  <TotalTime>199</TotalTime>
  <Words>1124</Words>
  <Application>Microsoft Office PowerPoint</Application>
  <PresentationFormat>宽屏</PresentationFormat>
  <Paragraphs>111</Paragraphs>
  <Slides>12</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12</vt:i4>
      </vt:variant>
    </vt:vector>
  </HeadingPairs>
  <TitlesOfParts>
    <vt:vector size="16" baseType="lpstr">
      <vt:lpstr>Calibri</vt:lpstr>
      <vt:lpstr>Century Gothic</vt:lpstr>
      <vt:lpstr>Wingdings 2</vt:lpstr>
      <vt:lpstr>引用</vt:lpstr>
      <vt:lpstr>1. Research Background</vt:lpstr>
      <vt:lpstr>1. Research Background</vt:lpstr>
      <vt:lpstr>2. Theoretical design</vt:lpstr>
      <vt:lpstr>2. Theoretical Design</vt:lpstr>
      <vt:lpstr>2. Theoretical design</vt:lpstr>
      <vt:lpstr>2. Theoretical design</vt:lpstr>
      <vt:lpstr>3. Software &amp; Electronics</vt:lpstr>
      <vt:lpstr>3. Software &amp; Electronics</vt:lpstr>
      <vt:lpstr>3. Software &amp; Electronics</vt:lpstr>
      <vt:lpstr>4. Experiments</vt:lpstr>
      <vt:lpstr>4. Experiments</vt:lpstr>
      <vt:lpstr>5.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adaptive grabber with the ability to actively switch between accurate grabbing and compliant grabbing </dc:title>
  <dc:creator>13651394783@163.com</dc:creator>
  <cp:lastModifiedBy>13651394783@163.com</cp:lastModifiedBy>
  <cp:revision>70</cp:revision>
  <dcterms:created xsi:type="dcterms:W3CDTF">2021-11-24T18:16:00Z</dcterms:created>
  <dcterms:modified xsi:type="dcterms:W3CDTF">2022-03-07T01:07:44Z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132FDFE83A1D45B298B56E9863336471</vt:lpwstr>
  </property>
  <property fmtid="{D5CDD505-2E9C-101B-9397-08002B2CF9AE}" pid="3" name="KSOProductBuildVer">
    <vt:lpwstr>1033-11.2.0.10463</vt:lpwstr>
  </property>
</Properties>
</file>