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65" r:id="rId2"/>
    <p:sldId id="257" r:id="rId3"/>
    <p:sldId id="259" r:id="rId4"/>
    <p:sldId id="258" r:id="rId5"/>
    <p:sldId id="260" r:id="rId6"/>
    <p:sldId id="267" r:id="rId7"/>
    <p:sldId id="268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1" autoAdjust="0"/>
    <p:restoredTop sz="95890"/>
  </p:normalViewPr>
  <p:slideViewPr>
    <p:cSldViewPr snapToGrid="0">
      <p:cViewPr varScale="1">
        <p:scale>
          <a:sx n="114" d="100"/>
          <a:sy n="114" d="100"/>
        </p:scale>
        <p:origin x="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67AFA-8D38-9A46-8926-57D3E1E44082}" type="datetimeFigureOut">
              <a:rPr lang="en-US" smtClean="0"/>
              <a:t>3/8/22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7CA7D-C490-5E45-92C3-DBC4487AF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8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the project and its results</a:t>
            </a:r>
          </a:p>
          <a:p>
            <a:r>
              <a:rPr lang="en-US" dirty="0"/>
              <a:t>Indicate how the results reflect the hypothesis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7CA7D-C490-5E45-92C3-DBC4487AF2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4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3E7-4731-4D13-BC73-2695A39F8150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8FFE-ED93-479A-BB6D-2318CF88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1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3E7-4731-4D13-BC73-2695A39F8150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8FFE-ED93-479A-BB6D-2318CF88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9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3E7-4731-4D13-BC73-2695A39F8150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8FFE-ED93-479A-BB6D-2318CF88438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316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3E7-4731-4D13-BC73-2695A39F8150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8FFE-ED93-479A-BB6D-2318CF88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23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3E7-4731-4D13-BC73-2695A39F8150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8FFE-ED93-479A-BB6D-2318CF88438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7369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3E7-4731-4D13-BC73-2695A39F8150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8FFE-ED93-479A-BB6D-2318CF88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86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3E7-4731-4D13-BC73-2695A39F8150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8FFE-ED93-479A-BB6D-2318CF88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01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3E7-4731-4D13-BC73-2695A39F8150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8FFE-ED93-479A-BB6D-2318CF88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7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3E7-4731-4D13-BC73-2695A39F8150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8FFE-ED93-479A-BB6D-2318CF88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4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3E7-4731-4D13-BC73-2695A39F8150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8FFE-ED93-479A-BB6D-2318CF88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7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3E7-4731-4D13-BC73-2695A39F8150}" type="datetimeFigureOut">
              <a:rPr lang="en-US" smtClean="0"/>
              <a:t>3/8/22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8FFE-ED93-479A-BB6D-2318CF88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0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3E7-4731-4D13-BC73-2695A39F8150}" type="datetimeFigureOut">
              <a:rPr lang="en-US" smtClean="0"/>
              <a:t>3/8/22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8FFE-ED93-479A-BB6D-2318CF88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7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3E7-4731-4D13-BC73-2695A39F8150}" type="datetimeFigureOut">
              <a:rPr lang="en-US" smtClean="0"/>
              <a:t>3/8/22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8FFE-ED93-479A-BB6D-2318CF88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3E7-4731-4D13-BC73-2695A39F8150}" type="datetimeFigureOut">
              <a:rPr lang="en-US" smtClean="0"/>
              <a:t>3/8/22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8FFE-ED93-479A-BB6D-2318CF88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7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3E7-4731-4D13-BC73-2695A39F8150}" type="datetimeFigureOut">
              <a:rPr lang="en-US" smtClean="0"/>
              <a:t>3/8/22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8FFE-ED93-479A-BB6D-2318CF88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7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3E7-4731-4D13-BC73-2695A39F8150}" type="datetimeFigureOut">
              <a:rPr lang="en-US" smtClean="0"/>
              <a:t>3/8/22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8FFE-ED93-479A-BB6D-2318CF88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0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2E3E7-4731-4D13-BC73-2695A39F8150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9B8FFE-ED93-479A-BB6D-2318CF884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4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871E-191E-AF4F-973C-B0839934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91" y="482075"/>
            <a:ext cx="8596668" cy="13208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EC3D71-FC63-924D-84FB-811734D71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7" r="5788" b="7899"/>
          <a:stretch/>
        </p:blipFill>
        <p:spPr bwMode="auto">
          <a:xfrm>
            <a:off x="4409989" y="743763"/>
            <a:ext cx="4984750" cy="221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AE667BB-141D-A649-8BB4-A41A197383DE}"/>
              </a:ext>
            </a:extLst>
          </p:cNvPr>
          <p:cNvSpPr txBox="1">
            <a:spLocks/>
          </p:cNvSpPr>
          <p:nvPr/>
        </p:nvSpPr>
        <p:spPr>
          <a:xfrm>
            <a:off x="554670" y="1548620"/>
            <a:ext cx="3976055" cy="149128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Alzheimer's Disease (AD) is a progressive neurodegenerative disease characterized by the buildup of protein amyloid-beta (Aβ) aggregations.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ABEA33-7E2A-0042-9AEA-A6880857506E}"/>
              </a:ext>
            </a:extLst>
          </p:cNvPr>
          <p:cNvSpPr txBox="1"/>
          <p:nvPr/>
        </p:nvSpPr>
        <p:spPr>
          <a:xfrm>
            <a:off x="7544026" y="2916792"/>
            <a:ext cx="20295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(Alzheimer's Association, 2021)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CC1A9-30BD-204E-BF06-74A7DEC61B8D}"/>
              </a:ext>
            </a:extLst>
          </p:cNvPr>
          <p:cNvSpPr txBox="1">
            <a:spLocks/>
          </p:cNvSpPr>
          <p:nvPr/>
        </p:nvSpPr>
        <p:spPr>
          <a:xfrm>
            <a:off x="565632" y="3072456"/>
            <a:ext cx="8820071" cy="31759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 is believed to be a disease of trace metal imbalances because amyloid-beta has high affinity to trace metals copper and zinc. This binding is believed to cause a conformational change in A</a:t>
            </a:r>
            <a:r>
              <a:rPr lang="el-GR" dirty="0"/>
              <a:t>β, </a:t>
            </a:r>
            <a:r>
              <a:rPr lang="en-US" dirty="0"/>
              <a:t>transforming Aβ</a:t>
            </a:r>
            <a:r>
              <a:rPr lang="el-GR" dirty="0"/>
              <a:t> </a:t>
            </a:r>
            <a:r>
              <a:rPr lang="en-US" dirty="0"/>
              <a:t>into a configuration more amenable to forming aggregations.</a:t>
            </a:r>
          </a:p>
          <a:p>
            <a:r>
              <a:rPr lang="en-US" dirty="0"/>
              <a:t>Currently, the role of trace metals copper and zinc as beneficial or harmful in AD remains controversial. Also, the impact of A</a:t>
            </a:r>
            <a:r>
              <a:rPr lang="el-GR" dirty="0"/>
              <a:t>β-</a:t>
            </a:r>
            <a:r>
              <a:rPr lang="en-US" dirty="0"/>
              <a:t>trace metal binding on trace metal homeostasis in AD is also unknown.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264A9C-2055-8247-99D1-BBF11F6DE68A}"/>
              </a:ext>
            </a:extLst>
          </p:cNvPr>
          <p:cNvSpPr txBox="1"/>
          <p:nvPr/>
        </p:nvSpPr>
        <p:spPr>
          <a:xfrm>
            <a:off x="376250" y="6581001"/>
            <a:ext cx="4976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*All figures and images done by finalist, unless otherwise indicated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9BC1159-F487-CD4A-858F-229E05FBDE07}"/>
              </a:ext>
            </a:extLst>
          </p:cNvPr>
          <p:cNvSpPr txBox="1">
            <a:spLocks/>
          </p:cNvSpPr>
          <p:nvPr/>
        </p:nvSpPr>
        <p:spPr>
          <a:xfrm>
            <a:off x="7045412" y="-4930"/>
            <a:ext cx="7766936" cy="10968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By: Ada Metaxas</a:t>
            </a:r>
          </a:p>
        </p:txBody>
      </p:sp>
    </p:spTree>
    <p:extLst>
      <p:ext uri="{BB962C8B-B14F-4D97-AF65-F5344CB8AC3E}">
        <p14:creationId xmlns:p14="http://schemas.microsoft.com/office/powerpoint/2010/main" val="26207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4D80F-75AB-4C8D-8FFC-5A7E455C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16F9-725B-48F8-B7F4-48B411F6C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5220430" cy="3701270"/>
          </a:xfrm>
        </p:spPr>
        <p:txBody>
          <a:bodyPr>
            <a:normAutofit/>
          </a:bodyPr>
          <a:lstStyle/>
          <a:p>
            <a:r>
              <a:rPr lang="en-US" sz="2400" dirty="0"/>
              <a:t>If amyloid-beta aggregations increase in an Alzheimer’s Disease model, then these aggregations are induced by trace metal imbalances because </a:t>
            </a:r>
            <a:r>
              <a:rPr lang="en-US" sz="2400" dirty="0" err="1"/>
              <a:t>dyshomeostasis</a:t>
            </a:r>
            <a:r>
              <a:rPr lang="en-US" sz="2400" dirty="0"/>
              <a:t> of one trace metal triggers further </a:t>
            </a:r>
            <a:r>
              <a:rPr lang="en-US" sz="2400" dirty="0" err="1"/>
              <a:t>dyshomeostasis</a:t>
            </a:r>
            <a:r>
              <a:rPr lang="en-US" sz="2400" dirty="0"/>
              <a:t> of other trace metals.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B9826-A82B-A841-BA63-2BDD125F4896}"/>
              </a:ext>
            </a:extLst>
          </p:cNvPr>
          <p:cNvSpPr/>
          <p:nvPr/>
        </p:nvSpPr>
        <p:spPr>
          <a:xfrm>
            <a:off x="6612673" y="2404327"/>
            <a:ext cx="345688" cy="350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F641B1-5BA1-E24E-B83C-424A7B2D4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556" y="2183283"/>
            <a:ext cx="2174488" cy="18779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2C60A4-9342-DA49-9C62-8A3F4BC6B376}"/>
              </a:ext>
            </a:extLst>
          </p:cNvPr>
          <p:cNvSpPr txBox="1"/>
          <p:nvPr/>
        </p:nvSpPr>
        <p:spPr>
          <a:xfrm>
            <a:off x="7588404" y="3531343"/>
            <a:ext cx="145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Trace Metal </a:t>
            </a:r>
            <a:r>
              <a:rPr lang="en-US" sz="1200" b="1" dirty="0" err="1"/>
              <a:t>Dyshomeostais</a:t>
            </a:r>
            <a:endParaRPr 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E964E-6AB0-6A4A-A844-6B0B9DE6C6A2}"/>
              </a:ext>
            </a:extLst>
          </p:cNvPr>
          <p:cNvSpPr txBox="1"/>
          <p:nvPr/>
        </p:nvSpPr>
        <p:spPr>
          <a:xfrm>
            <a:off x="6339468" y="3198167"/>
            <a:ext cx="113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Alzheimer’s Disease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DCE6810-8017-7D47-A4A9-BF94C4A871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0" r="50269" b="4538"/>
          <a:stretch/>
        </p:blipFill>
        <p:spPr>
          <a:xfrm>
            <a:off x="8143124" y="2998936"/>
            <a:ext cx="221288" cy="216413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6F0575D-C562-5B4D-8823-17A0B8037F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0" t="16640" b="8111"/>
          <a:stretch/>
        </p:blipFill>
        <p:spPr>
          <a:xfrm>
            <a:off x="8116175" y="3215349"/>
            <a:ext cx="200159" cy="2077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77751D-1B16-FE4E-9651-335183793C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66" t="15902" r="8903" b="18600"/>
          <a:stretch/>
        </p:blipFill>
        <p:spPr>
          <a:xfrm>
            <a:off x="7374259" y="1837191"/>
            <a:ext cx="428291" cy="3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5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8194D-DCD9-42E1-9334-191A105A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32" y="312054"/>
            <a:ext cx="8596668" cy="1320800"/>
          </a:xfrm>
        </p:spPr>
        <p:txBody>
          <a:bodyPr/>
          <a:lstStyle/>
          <a:p>
            <a:r>
              <a:rPr lang="en-US" dirty="0"/>
              <a:t>Materials and Fundraising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58B0F-4069-4D54-8B06-7A3A0C808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212" y="1229689"/>
            <a:ext cx="4065625" cy="5628311"/>
          </a:xfrm>
        </p:spPr>
        <p:txBody>
          <a:bodyPr>
            <a:normAutofit fontScale="85000" lnSpcReduction="20000"/>
          </a:bodyPr>
          <a:lstStyle/>
          <a:p>
            <a:r>
              <a:rPr lang="en-US" sz="1900" i="1" dirty="0"/>
              <a:t>Caenorhabditis elegans</a:t>
            </a:r>
            <a:r>
              <a:rPr lang="en-US" sz="1900" dirty="0"/>
              <a:t>, a non-parasitic nematode whose connectome has been fully established, is an advantageous model for studying Alzheimer’s.</a:t>
            </a:r>
          </a:p>
          <a:p>
            <a:pPr lvl="1"/>
            <a:r>
              <a:rPr lang="en-US" dirty="0"/>
              <a:t>2 strains: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CL2006: express the toxic A</a:t>
            </a:r>
            <a:r>
              <a:rPr lang="el-GR" dirty="0"/>
              <a:t>β42-</a:t>
            </a:r>
            <a:r>
              <a:rPr lang="en-US" dirty="0"/>
              <a:t>peptide in muscle cells. Thus, A</a:t>
            </a:r>
            <a:r>
              <a:rPr lang="el-GR" dirty="0"/>
              <a:t>β </a:t>
            </a:r>
            <a:r>
              <a:rPr lang="en-US" dirty="0"/>
              <a:t>aggregations result in the paralysis of </a:t>
            </a:r>
            <a:r>
              <a:rPr lang="en-US" i="1" dirty="0"/>
              <a:t>C. elegans</a:t>
            </a:r>
            <a:r>
              <a:rPr lang="en-US" dirty="0"/>
              <a:t>, allowing the extent of A</a:t>
            </a:r>
            <a:r>
              <a:rPr lang="el-GR" dirty="0"/>
              <a:t>β </a:t>
            </a:r>
            <a:r>
              <a:rPr lang="en-US" dirty="0"/>
              <a:t>aggregation to be viewed macroscopically.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N2: wild type</a:t>
            </a:r>
          </a:p>
          <a:p>
            <a:r>
              <a:rPr lang="en-US" sz="1900" i="1" dirty="0"/>
              <a:t>C. elegans </a:t>
            </a:r>
            <a:r>
              <a:rPr lang="en-US" sz="1900" dirty="0"/>
              <a:t>food and housing: Petri Dishes, Incubator, Agar, E. coli</a:t>
            </a:r>
          </a:p>
          <a:p>
            <a:r>
              <a:rPr lang="en-US" sz="1900" dirty="0"/>
              <a:t>Wire poker: to test </a:t>
            </a:r>
            <a:r>
              <a:rPr lang="en-US" sz="1900" i="1" dirty="0"/>
              <a:t>C. elegans </a:t>
            </a:r>
            <a:r>
              <a:rPr lang="en-US" sz="1900" dirty="0"/>
              <a:t>for paralysis</a:t>
            </a:r>
          </a:p>
          <a:p>
            <a:r>
              <a:rPr lang="en-US" sz="1900" dirty="0"/>
              <a:t>Materials for lysis: L15 buffer, centrifuge</a:t>
            </a:r>
          </a:p>
          <a:p>
            <a:r>
              <a:rPr lang="en-US" sz="1900" dirty="0"/>
              <a:t>Microscope</a:t>
            </a:r>
          </a:p>
          <a:p>
            <a:r>
              <a:rPr lang="en-US" sz="1900" dirty="0"/>
              <a:t>150 </a:t>
            </a:r>
            <a:r>
              <a:rPr lang="en-US" sz="1900" dirty="0" err="1"/>
              <a:t>μM</a:t>
            </a:r>
            <a:r>
              <a:rPr lang="en-US" sz="1900" dirty="0"/>
              <a:t> CuCl</a:t>
            </a:r>
            <a:r>
              <a:rPr lang="en-US" sz="1900" baseline="-25000" dirty="0"/>
              <a:t>2</a:t>
            </a:r>
            <a:r>
              <a:rPr lang="en-US" sz="1900" dirty="0"/>
              <a:t> and 500 </a:t>
            </a:r>
            <a:r>
              <a:rPr lang="en-US" sz="1900" dirty="0" err="1"/>
              <a:t>μM</a:t>
            </a:r>
            <a:r>
              <a:rPr lang="en-US" sz="1900" dirty="0"/>
              <a:t> ZnSO</a:t>
            </a:r>
            <a:r>
              <a:rPr lang="en-US" sz="1900" baseline="-25000" dirty="0"/>
              <a:t>4</a:t>
            </a:r>
          </a:p>
          <a:p>
            <a:r>
              <a:rPr lang="en-US" sz="1900" dirty="0"/>
              <a:t>Copper and Zinc Colorimetric Assays</a:t>
            </a:r>
          </a:p>
          <a:p>
            <a:r>
              <a:rPr lang="en-US" sz="1900" dirty="0"/>
              <a:t>Colorimeter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18BCF95-1834-D549-B1F9-E7D54C60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1" y="1270000"/>
            <a:ext cx="5514831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6522AA-16EE-404D-91A7-7F9D1B08E73F}"/>
              </a:ext>
            </a:extLst>
          </p:cNvPr>
          <p:cNvSpPr txBox="1"/>
          <p:nvPr/>
        </p:nvSpPr>
        <p:spPr>
          <a:xfrm>
            <a:off x="554550" y="5171876"/>
            <a:ext cx="4780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 months fundraising on the research crowdfunding website </a:t>
            </a:r>
            <a:r>
              <a:rPr lang="en-US" dirty="0" err="1"/>
              <a:t>experiment.com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466BCA-9CC6-AA45-BDCF-1DA302ECF602}"/>
              </a:ext>
            </a:extLst>
          </p:cNvPr>
          <p:cNvSpPr/>
          <p:nvPr/>
        </p:nvSpPr>
        <p:spPr>
          <a:xfrm>
            <a:off x="268395" y="2300288"/>
            <a:ext cx="3746393" cy="400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9AA07C-413C-1343-BB42-B9B37C6BEFB9}"/>
              </a:ext>
            </a:extLst>
          </p:cNvPr>
          <p:cNvSpPr txBox="1"/>
          <p:nvPr/>
        </p:nvSpPr>
        <p:spPr>
          <a:xfrm>
            <a:off x="6408776" y="829579"/>
            <a:ext cx="231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accent1"/>
                </a:solidFill>
              </a:rPr>
              <a:t>Materials</a:t>
            </a:r>
          </a:p>
        </p:txBody>
      </p:sp>
    </p:spTree>
    <p:extLst>
      <p:ext uri="{BB962C8B-B14F-4D97-AF65-F5344CB8AC3E}">
        <p14:creationId xmlns:p14="http://schemas.microsoft.com/office/powerpoint/2010/main" val="89431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4F93-849A-492B-A907-75BF53AE7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54" y="423862"/>
            <a:ext cx="8596668" cy="1320800"/>
          </a:xfrm>
        </p:spPr>
        <p:txBody>
          <a:bodyPr/>
          <a:lstStyle/>
          <a:p>
            <a:r>
              <a:rPr lang="en-US"/>
              <a:t>Procedures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8CB63-8F49-41AD-8F75-BA0B36FD6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" y="1232567"/>
            <a:ext cx="9444037" cy="2515224"/>
          </a:xfrm>
        </p:spPr>
        <p:txBody>
          <a:bodyPr/>
          <a:lstStyle/>
          <a:p>
            <a:r>
              <a:rPr lang="en-US" dirty="0"/>
              <a:t>Amyloid-beta producing </a:t>
            </a:r>
            <a:r>
              <a:rPr lang="en-US" i="1" dirty="0"/>
              <a:t>C. elegans </a:t>
            </a:r>
            <a:r>
              <a:rPr lang="en-US" dirty="0"/>
              <a:t>(strain CL2006) and wild type </a:t>
            </a:r>
            <a:r>
              <a:rPr lang="en-US" i="1" dirty="0"/>
              <a:t>C. elegans </a:t>
            </a:r>
            <a:r>
              <a:rPr lang="en-US" dirty="0"/>
              <a:t>(strain N2) were age synchronized </a:t>
            </a:r>
          </a:p>
          <a:p>
            <a:r>
              <a:rPr lang="en-US" dirty="0"/>
              <a:t>A group of CL2006 and a group of N2 worms were supplemented with </a:t>
            </a:r>
            <a:r>
              <a:rPr lang="el-GR" dirty="0"/>
              <a:t>150 μ</a:t>
            </a:r>
            <a:r>
              <a:rPr lang="en-US" dirty="0"/>
              <a:t>M CuCl</a:t>
            </a:r>
            <a:r>
              <a:rPr lang="en-US" baseline="-25000" dirty="0"/>
              <a:t>2</a:t>
            </a:r>
          </a:p>
          <a:p>
            <a:r>
              <a:rPr lang="en-US" dirty="0"/>
              <a:t>A group of CL2006 and a group of N2 worms were supplemented with 500 </a:t>
            </a:r>
            <a:r>
              <a:rPr lang="en-US" dirty="0" err="1"/>
              <a:t>μM</a:t>
            </a:r>
            <a:r>
              <a:rPr lang="en-US" dirty="0"/>
              <a:t> ZnSO</a:t>
            </a:r>
            <a:r>
              <a:rPr lang="en-US" baseline="-25000" dirty="0"/>
              <a:t>4</a:t>
            </a:r>
            <a:endParaRPr lang="en-US" dirty="0"/>
          </a:p>
          <a:p>
            <a:r>
              <a:rPr lang="en-US" dirty="0"/>
              <a:t>On days 6 and 9 after synchronization, 20 worms from the Cu-supplemented and Zn-supplemented CL2006 and N2 groups were tested for paralysis by tapping their noses with a platinum wire. Paralysis indicates the extent of A</a:t>
            </a:r>
            <a:r>
              <a:rPr lang="el-GR" dirty="0"/>
              <a:t>β-</a:t>
            </a:r>
            <a:r>
              <a:rPr lang="en-US" dirty="0"/>
              <a:t>aggregation development. </a:t>
            </a:r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2A8FA63-B82C-3C41-AB53-1764DF5C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359" y="3615034"/>
            <a:ext cx="5529263" cy="311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21ABA4-DCFF-DD44-8848-1B15EDA10B1D}"/>
              </a:ext>
            </a:extLst>
          </p:cNvPr>
          <p:cNvSpPr txBox="1">
            <a:spLocks/>
          </p:cNvSpPr>
          <p:nvPr/>
        </p:nvSpPr>
        <p:spPr>
          <a:xfrm>
            <a:off x="393078" y="3615034"/>
            <a:ext cx="3210281" cy="251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Also on days 6 and 9, 30 worms from the Cu-supplemented and Zn-supplemented CL2006 and N2 groups were lysed. Colorimetric assays were applied to quantify Cu and Zn levels.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4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C0C01-AF22-4245-AECC-393430A9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5236"/>
            <a:ext cx="8596668" cy="13208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B3C74001-7113-EF4F-BE87-2DA2282E9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711" y="4123592"/>
            <a:ext cx="10058400" cy="5468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B3C139-DEB6-DA44-81A6-C49C216181E7}"/>
              </a:ext>
            </a:extLst>
          </p:cNvPr>
          <p:cNvSpPr txBox="1"/>
          <p:nvPr/>
        </p:nvSpPr>
        <p:spPr>
          <a:xfrm>
            <a:off x="2185988" y="27860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7923CC16-292E-3844-8B6C-72716606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1" y="7818680"/>
            <a:ext cx="10058400" cy="5468815"/>
          </a:xfrm>
          <a:prstGeom prst="rect">
            <a:avLst/>
          </a:prstGeom>
        </p:spPr>
      </p:pic>
      <p:pic>
        <p:nvPicPr>
          <p:cNvPr id="8" name="Picture 7" descr="Chart, bar chart, box and whisker chart&#10;&#10;Description automatically generated">
            <a:extLst>
              <a:ext uri="{FF2B5EF4-FFF2-40B4-BE49-F238E27FC236}">
                <a16:creationId xmlns:a16="http://schemas.microsoft.com/office/drawing/2014/main" id="{8A49A461-8BC3-6E4A-BA75-531D3D0A87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/>
          <a:stretch/>
        </p:blipFill>
        <p:spPr>
          <a:xfrm>
            <a:off x="2449300" y="1569124"/>
            <a:ext cx="5680604" cy="2774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EDBD6E-9BB6-6D4F-B48C-5258F794ECF8}"/>
              </a:ext>
            </a:extLst>
          </p:cNvPr>
          <p:cNvSpPr txBox="1"/>
          <p:nvPr/>
        </p:nvSpPr>
        <p:spPr>
          <a:xfrm>
            <a:off x="2278353" y="922793"/>
            <a:ext cx="5572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Figure 1: Average zinc content in </a:t>
            </a:r>
            <a:r>
              <a:rPr lang="en-US" i="1" dirty="0">
                <a:solidFill>
                  <a:schemeClr val="accent1"/>
                </a:solidFill>
              </a:rPr>
              <a:t>C. elegans </a:t>
            </a:r>
            <a:r>
              <a:rPr lang="en-US" dirty="0">
                <a:solidFill>
                  <a:schemeClr val="accent1"/>
                </a:solidFill>
              </a:rPr>
              <a:t>supplemented with copper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07093F-A1EB-AF45-81C4-3927459C2D6E}"/>
              </a:ext>
            </a:extLst>
          </p:cNvPr>
          <p:cNvSpPr txBox="1"/>
          <p:nvPr/>
        </p:nvSpPr>
        <p:spPr>
          <a:xfrm>
            <a:off x="2370719" y="4343659"/>
            <a:ext cx="5837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When amyloid-beta producing </a:t>
            </a:r>
            <a:r>
              <a:rPr lang="en-US" sz="1200" i="1" dirty="0"/>
              <a:t>C. elegans </a:t>
            </a:r>
            <a:r>
              <a:rPr lang="en-US" sz="1200" dirty="0"/>
              <a:t>(CL2006) were supplemented with copper, a statistically significant (p = 0.013) increase in the average zinc content occurred from day 6 (13.5 ± 0.6 </a:t>
            </a:r>
            <a:r>
              <a:rPr lang="el-GR" sz="1200" dirty="0"/>
              <a:t>μ</a:t>
            </a:r>
            <a:r>
              <a:rPr lang="en-US" sz="1200" dirty="0"/>
              <a:t>mol/L) to day 9 (20.1 ± 0.9 </a:t>
            </a:r>
            <a:r>
              <a:rPr lang="el-GR" sz="1200" dirty="0"/>
              <a:t>μ</a:t>
            </a:r>
            <a:r>
              <a:rPr lang="en-US" sz="1200" dirty="0"/>
              <a:t>mol/L). Similarly, when non-amyloid-beta producing </a:t>
            </a:r>
            <a:r>
              <a:rPr lang="en-US" sz="1200" i="1" dirty="0"/>
              <a:t>C. elegans</a:t>
            </a:r>
            <a:r>
              <a:rPr lang="en-US" sz="1200" dirty="0"/>
              <a:t> (N2) were supplemented with copper, a statistically significant (p = 0.041) increase in the average zinc content occurred from day 6 (16.0 ± 0.9 </a:t>
            </a:r>
            <a:r>
              <a:rPr lang="el-GR" sz="1200" dirty="0"/>
              <a:t>μ</a:t>
            </a:r>
            <a:r>
              <a:rPr lang="en-US" sz="1200" dirty="0"/>
              <a:t>mol/L) to day 9 (19.3 ± 0.6 </a:t>
            </a:r>
            <a:r>
              <a:rPr lang="el-GR" sz="1200" dirty="0"/>
              <a:t>μ</a:t>
            </a:r>
            <a:r>
              <a:rPr lang="en-US" sz="1200" dirty="0"/>
              <a:t>mol/L). Values are mean ± SEM and are representative of 2 experiments where 30 </a:t>
            </a:r>
            <a:r>
              <a:rPr lang="en-US" sz="1200" i="1" dirty="0"/>
              <a:t>C. elegans </a:t>
            </a:r>
            <a:r>
              <a:rPr lang="en-US" sz="1200" dirty="0"/>
              <a:t>were analyzed at each time point.</a:t>
            </a:r>
          </a:p>
        </p:txBody>
      </p:sp>
    </p:spTree>
    <p:extLst>
      <p:ext uri="{BB962C8B-B14F-4D97-AF65-F5344CB8AC3E}">
        <p14:creationId xmlns:p14="http://schemas.microsoft.com/office/powerpoint/2010/main" val="174375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F02B-EB80-2B4C-99C8-90F4F80D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" y="318429"/>
            <a:ext cx="8596668" cy="1320800"/>
          </a:xfrm>
        </p:spPr>
        <p:txBody>
          <a:bodyPr/>
          <a:lstStyle/>
          <a:p>
            <a:r>
              <a:rPr lang="en-US" dirty="0"/>
              <a:t>Results Continued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50B1A846-C5E5-074A-B3C6-8A29308B34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" b="-1"/>
          <a:stretch/>
        </p:blipFill>
        <p:spPr>
          <a:xfrm>
            <a:off x="2049660" y="1839511"/>
            <a:ext cx="5745042" cy="27745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96F4FB-0627-6C42-AE2C-373DB2F9F869}"/>
              </a:ext>
            </a:extLst>
          </p:cNvPr>
          <p:cNvSpPr txBox="1"/>
          <p:nvPr/>
        </p:nvSpPr>
        <p:spPr>
          <a:xfrm>
            <a:off x="2317290" y="1193180"/>
            <a:ext cx="487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Figure 2: Average copper content in </a:t>
            </a:r>
            <a:r>
              <a:rPr lang="en-US" i="1" dirty="0">
                <a:solidFill>
                  <a:schemeClr val="accent1"/>
                </a:solidFill>
              </a:rPr>
              <a:t>C. elegans</a:t>
            </a:r>
            <a:r>
              <a:rPr lang="en-US" dirty="0">
                <a:solidFill>
                  <a:schemeClr val="accent1"/>
                </a:solidFill>
              </a:rPr>
              <a:t> supplemented with zinc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4A74C4-5800-4547-9FDC-921AB3BFF046}"/>
              </a:ext>
            </a:extLst>
          </p:cNvPr>
          <p:cNvSpPr txBox="1"/>
          <p:nvPr/>
        </p:nvSpPr>
        <p:spPr>
          <a:xfrm>
            <a:off x="2049660" y="4614058"/>
            <a:ext cx="6043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When amyloid-beta producing </a:t>
            </a:r>
            <a:r>
              <a:rPr lang="en-US" sz="1200" i="1" dirty="0"/>
              <a:t>C. elegans </a:t>
            </a:r>
            <a:r>
              <a:rPr lang="en-US" sz="1200" dirty="0"/>
              <a:t>(CL2006) were supplemented with zinc, a statistically significant (p = 0.022) increase in the average copper content occurred from day 6 (27.8 ± 4.9 </a:t>
            </a:r>
            <a:r>
              <a:rPr lang="el-GR" sz="1200" dirty="0"/>
              <a:t>μ</a:t>
            </a:r>
            <a:r>
              <a:rPr lang="en-US" sz="1200" dirty="0"/>
              <a:t>mol/L) to day 9 (58.6 ± 3.7 </a:t>
            </a:r>
            <a:r>
              <a:rPr lang="el-GR" sz="1200" dirty="0"/>
              <a:t>μ</a:t>
            </a:r>
            <a:r>
              <a:rPr lang="en-US" sz="1200" dirty="0"/>
              <a:t>mol/L). In contrast, when non-amyloid-beta producing </a:t>
            </a:r>
            <a:r>
              <a:rPr lang="en-US" sz="1200" i="1" dirty="0"/>
              <a:t>C. elegans </a:t>
            </a:r>
            <a:r>
              <a:rPr lang="en-US" sz="1200" dirty="0"/>
              <a:t>(N2) were supplemented with zinc, a statistically significant (p = 0.012) decrease in the average copper content occurred from day 6 (60.8 ± 2.4 </a:t>
            </a:r>
            <a:r>
              <a:rPr lang="el-GR" sz="1200" dirty="0"/>
              <a:t>μ</a:t>
            </a:r>
            <a:r>
              <a:rPr lang="en-US" sz="1200" dirty="0"/>
              <a:t>mol/L) to day 9 (24.7 ± 5.4 </a:t>
            </a:r>
            <a:r>
              <a:rPr lang="el-GR" sz="1200" dirty="0"/>
              <a:t>μ</a:t>
            </a:r>
            <a:r>
              <a:rPr lang="en-US" sz="1200" dirty="0"/>
              <a:t>mol/L). Values are mean ± SEM and are representative of 2 experiments where 30 </a:t>
            </a:r>
            <a:r>
              <a:rPr lang="en-US" sz="1200" i="1" dirty="0"/>
              <a:t>C. elegans </a:t>
            </a:r>
            <a:r>
              <a:rPr lang="en-US" sz="1200" dirty="0"/>
              <a:t>were analyzed at each time point.</a:t>
            </a:r>
          </a:p>
        </p:txBody>
      </p:sp>
    </p:spTree>
    <p:extLst>
      <p:ext uri="{BB962C8B-B14F-4D97-AF65-F5344CB8AC3E}">
        <p14:creationId xmlns:p14="http://schemas.microsoft.com/office/powerpoint/2010/main" val="264291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F02B-EB80-2B4C-99C8-90F4F80D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" y="318429"/>
            <a:ext cx="8596668" cy="1320800"/>
          </a:xfrm>
        </p:spPr>
        <p:txBody>
          <a:bodyPr/>
          <a:lstStyle/>
          <a:p>
            <a:r>
              <a:rPr lang="en-US" dirty="0"/>
              <a:t>Results Continued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6F4FB-0627-6C42-AE2C-373DB2F9F869}"/>
              </a:ext>
            </a:extLst>
          </p:cNvPr>
          <p:cNvSpPr txBox="1"/>
          <p:nvPr/>
        </p:nvSpPr>
        <p:spPr>
          <a:xfrm>
            <a:off x="2317289" y="978829"/>
            <a:ext cx="5241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Figure 3: The effect of supplementing amyloid-beta producing </a:t>
            </a:r>
            <a:r>
              <a:rPr lang="en-US" i="1" dirty="0">
                <a:solidFill>
                  <a:schemeClr val="accent1"/>
                </a:solidFill>
              </a:rPr>
              <a:t>C. elegans </a:t>
            </a:r>
            <a:r>
              <a:rPr lang="en-US" dirty="0">
                <a:solidFill>
                  <a:schemeClr val="accent1"/>
                </a:solidFill>
              </a:rPr>
              <a:t>with copper and zinc on percent paralyzed over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4A74C4-5800-4547-9FDC-921AB3BFF046}"/>
              </a:ext>
            </a:extLst>
          </p:cNvPr>
          <p:cNvSpPr txBox="1"/>
          <p:nvPr/>
        </p:nvSpPr>
        <p:spPr>
          <a:xfrm>
            <a:off x="2161174" y="5186673"/>
            <a:ext cx="5711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When amyloid-beta producing </a:t>
            </a:r>
            <a:r>
              <a:rPr lang="en-US" sz="1200" i="1" dirty="0"/>
              <a:t>C. elegans </a:t>
            </a:r>
            <a:r>
              <a:rPr lang="en-US" sz="1200" dirty="0"/>
              <a:t>were supplemented with copper, a statistically significant (p = 0.014) increase in % paralyzed occurred from day 6 (37 ± 4) to day 9 (92 ± 8). When supplemented with zinc, a statistically significant (p = 0.019) increase in % paralyzed also occurred from day 6 (67 ± 0) to day 9 (87 ± 4). The change in percent paralyzed is larger for the copper-supplemented group compared to the zinc-supplemented group. Values are mean ± SEM and are representative of 2 experiments where 20 </a:t>
            </a:r>
            <a:r>
              <a:rPr lang="en-US" sz="1200" i="1" dirty="0"/>
              <a:t>C. elegans </a:t>
            </a:r>
            <a:r>
              <a:rPr lang="en-US" sz="1200" dirty="0"/>
              <a:t>were analyzed at each time point.</a:t>
            </a: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91A506C4-1239-144E-B48F-B0BE7C0BE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90" y="1839511"/>
            <a:ext cx="5241603" cy="32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7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CDD0-0546-4AC2-968C-687842FB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93" y="375424"/>
            <a:ext cx="2032412" cy="1320800"/>
          </a:xfrm>
        </p:spPr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22125-8F5F-4135-B967-C2E0A290B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58" y="1223887"/>
            <a:ext cx="8596668" cy="67380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-In A</a:t>
            </a:r>
            <a:r>
              <a:rPr lang="el-GR" sz="1600" dirty="0"/>
              <a:t>β-</a:t>
            </a:r>
            <a:r>
              <a:rPr lang="en-US" sz="1600" dirty="0"/>
              <a:t>producing </a:t>
            </a:r>
            <a:r>
              <a:rPr lang="en-US" sz="1600" i="1" dirty="0"/>
              <a:t>C. elegans</a:t>
            </a:r>
            <a:r>
              <a:rPr lang="en-US" sz="1600" dirty="0"/>
              <a:t>, imbalances in trace metals copper or zinc trigger further trace metal </a:t>
            </a:r>
            <a:r>
              <a:rPr lang="en-US" sz="1600" dirty="0" err="1"/>
              <a:t>dyshomeostasis</a:t>
            </a:r>
            <a:r>
              <a:rPr lang="en-US" sz="1600" dirty="0"/>
              <a:t>. </a:t>
            </a:r>
          </a:p>
          <a:p>
            <a:r>
              <a:rPr lang="en-US" sz="1600" dirty="0"/>
              <a:t>When supplemented with copper, zinc levels increase significantly and when supplemented with zinc, copper levels increase significantly.</a:t>
            </a:r>
          </a:p>
          <a:p>
            <a:r>
              <a:rPr lang="en-US" sz="1600" dirty="0"/>
              <a:t>Thus, an imbalance in either trace metal causes a cascading effect resulting in further imbalances.</a:t>
            </a:r>
          </a:p>
          <a:p>
            <a:r>
              <a:rPr lang="en-US" sz="1600" dirty="0"/>
              <a:t>This triggering of further trace metal imbalances might explain why the % of worms paralyzed, which correlates to A</a:t>
            </a:r>
            <a:r>
              <a:rPr lang="el-GR" sz="1600" dirty="0"/>
              <a:t>β-</a:t>
            </a:r>
            <a:r>
              <a:rPr lang="en-US" sz="1600" dirty="0"/>
              <a:t>aggregation levels, significantly increases in both copper and zinc supplemented mutant worms from day 6 to 9.</a:t>
            </a:r>
          </a:p>
          <a:p>
            <a:pPr marL="0" indent="0">
              <a:buNone/>
            </a:pPr>
            <a:r>
              <a:rPr lang="en-US" sz="1600" dirty="0"/>
              <a:t>-In wild-type worms, however, </a:t>
            </a:r>
            <a:r>
              <a:rPr lang="en-US" sz="1600" dirty="0" err="1"/>
              <a:t>dyshomeostasis</a:t>
            </a:r>
            <a:r>
              <a:rPr lang="en-US" sz="1600" dirty="0"/>
              <a:t> of copper or zinc ultimately triggers a return to equilibrium. </a:t>
            </a:r>
          </a:p>
          <a:p>
            <a:r>
              <a:rPr lang="en-US" sz="1600" dirty="0"/>
              <a:t>When copper levels increase through supplementation, zinc levels correspondingly increase from day 6 to 9. </a:t>
            </a:r>
          </a:p>
          <a:p>
            <a:r>
              <a:rPr lang="en-US" sz="1600" dirty="0"/>
              <a:t>In contrast, when zinc levels increase through supplementation, copper levels decrease from day 6 to  9. </a:t>
            </a:r>
          </a:p>
          <a:p>
            <a:r>
              <a:rPr lang="en-US" sz="1600" dirty="0"/>
              <a:t>Therefore, it is possible that through a negative feedback mechanism loop, an increase in copper triggers an increase in zinc which ultimately causes a return to equilibrium.</a:t>
            </a:r>
          </a:p>
        </p:txBody>
      </p:sp>
      <p:sp>
        <p:nvSpPr>
          <p:cNvPr id="6" name="Curved Down Arrow 5">
            <a:extLst>
              <a:ext uri="{FF2B5EF4-FFF2-40B4-BE49-F238E27FC236}">
                <a16:creationId xmlns:a16="http://schemas.microsoft.com/office/drawing/2014/main" id="{829F4993-FA6F-D742-B5A6-68346B4EBCCD}"/>
              </a:ext>
            </a:extLst>
          </p:cNvPr>
          <p:cNvSpPr/>
          <p:nvPr/>
        </p:nvSpPr>
        <p:spPr>
          <a:xfrm>
            <a:off x="3638829" y="353876"/>
            <a:ext cx="858643" cy="3544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>
            <a:extLst>
              <a:ext uri="{FF2B5EF4-FFF2-40B4-BE49-F238E27FC236}">
                <a16:creationId xmlns:a16="http://schemas.microsoft.com/office/drawing/2014/main" id="{4E8638F0-1E5B-804C-B80C-FB5D97B6710E}"/>
              </a:ext>
            </a:extLst>
          </p:cNvPr>
          <p:cNvSpPr/>
          <p:nvPr/>
        </p:nvSpPr>
        <p:spPr>
          <a:xfrm rot="10965730">
            <a:off x="3604953" y="896706"/>
            <a:ext cx="858643" cy="354497"/>
          </a:xfrm>
          <a:prstGeom prst="curvedDownArrow">
            <a:avLst>
              <a:gd name="adj1" fmla="val 25000"/>
              <a:gd name="adj2" fmla="val 50000"/>
              <a:gd name="adj3" fmla="val 41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746B0F-CE5A-D546-9D0B-DF34983B8B79}"/>
              </a:ext>
            </a:extLst>
          </p:cNvPr>
          <p:cNvSpPr txBox="1"/>
          <p:nvPr/>
        </p:nvSpPr>
        <p:spPr>
          <a:xfrm>
            <a:off x="3302605" y="663482"/>
            <a:ext cx="8747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Quantity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9CDA2-6D94-E149-A6B6-C0A53BB0A367}"/>
              </a:ext>
            </a:extLst>
          </p:cNvPr>
          <p:cNvSpPr txBox="1"/>
          <p:nvPr/>
        </p:nvSpPr>
        <p:spPr>
          <a:xfrm>
            <a:off x="4159162" y="641097"/>
            <a:ext cx="8747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Quantity 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371A68-C80A-3C4E-A518-AC0DD6933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709" y="287780"/>
            <a:ext cx="460795" cy="5529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1C7DC7-BFD2-E84E-AE27-963FBC0E3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754" y="795573"/>
            <a:ext cx="460795" cy="5529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2A2D1B-B1E0-224E-8C44-27F06C3CF2A2}"/>
              </a:ext>
            </a:extLst>
          </p:cNvPr>
          <p:cNvSpPr txBox="1"/>
          <p:nvPr/>
        </p:nvSpPr>
        <p:spPr>
          <a:xfrm>
            <a:off x="3182789" y="92633"/>
            <a:ext cx="1851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Positive Feedback Loop</a:t>
            </a:r>
          </a:p>
        </p:txBody>
      </p:sp>
      <p:sp>
        <p:nvSpPr>
          <p:cNvPr id="16" name="Curved Down Arrow 15">
            <a:extLst>
              <a:ext uri="{FF2B5EF4-FFF2-40B4-BE49-F238E27FC236}">
                <a16:creationId xmlns:a16="http://schemas.microsoft.com/office/drawing/2014/main" id="{92C9BD91-FFA1-4E42-9EE8-385760DABA8B}"/>
              </a:ext>
            </a:extLst>
          </p:cNvPr>
          <p:cNvSpPr/>
          <p:nvPr/>
        </p:nvSpPr>
        <p:spPr>
          <a:xfrm>
            <a:off x="6523278" y="308985"/>
            <a:ext cx="858643" cy="3544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Down Arrow 16">
            <a:extLst>
              <a:ext uri="{FF2B5EF4-FFF2-40B4-BE49-F238E27FC236}">
                <a16:creationId xmlns:a16="http://schemas.microsoft.com/office/drawing/2014/main" id="{163AED14-DD6F-DF42-AC5A-044DBE9ACE95}"/>
              </a:ext>
            </a:extLst>
          </p:cNvPr>
          <p:cNvSpPr/>
          <p:nvPr/>
        </p:nvSpPr>
        <p:spPr>
          <a:xfrm rot="10965730">
            <a:off x="6515235" y="892412"/>
            <a:ext cx="858643" cy="354497"/>
          </a:xfrm>
          <a:prstGeom prst="curvedDownArrow">
            <a:avLst>
              <a:gd name="adj1" fmla="val 25000"/>
              <a:gd name="adj2" fmla="val 50000"/>
              <a:gd name="adj3" fmla="val 41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452F00-748F-E94D-BB10-5F2B1AE998AC}"/>
              </a:ext>
            </a:extLst>
          </p:cNvPr>
          <p:cNvSpPr txBox="1"/>
          <p:nvPr/>
        </p:nvSpPr>
        <p:spPr>
          <a:xfrm>
            <a:off x="6242917" y="652289"/>
            <a:ext cx="8747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Quantity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58503C-96B9-6F46-BE3B-8E0C6DB3C976}"/>
              </a:ext>
            </a:extLst>
          </p:cNvPr>
          <p:cNvSpPr txBox="1"/>
          <p:nvPr/>
        </p:nvSpPr>
        <p:spPr>
          <a:xfrm>
            <a:off x="7056156" y="652289"/>
            <a:ext cx="8747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Quantity 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76DD0CA-E387-964F-8B25-E17443A3F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736" y="216872"/>
            <a:ext cx="460795" cy="552954"/>
          </a:xfrm>
          <a:prstGeom prst="rect">
            <a:avLst/>
          </a:prstGeom>
        </p:spPr>
      </p:pic>
      <p:sp>
        <p:nvSpPr>
          <p:cNvPr id="22" name="Minus 21">
            <a:extLst>
              <a:ext uri="{FF2B5EF4-FFF2-40B4-BE49-F238E27FC236}">
                <a16:creationId xmlns:a16="http://schemas.microsoft.com/office/drawing/2014/main" id="{064EC7A7-BCA6-3D40-AE41-BD5C1F75A80A}"/>
              </a:ext>
            </a:extLst>
          </p:cNvPr>
          <p:cNvSpPr/>
          <p:nvPr/>
        </p:nvSpPr>
        <p:spPr>
          <a:xfrm>
            <a:off x="6841772" y="1064872"/>
            <a:ext cx="221654" cy="4572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30C232-ED64-4348-B999-983FA76DAD56}"/>
              </a:ext>
            </a:extLst>
          </p:cNvPr>
          <p:cNvSpPr txBox="1"/>
          <p:nvPr/>
        </p:nvSpPr>
        <p:spPr>
          <a:xfrm>
            <a:off x="6050601" y="67957"/>
            <a:ext cx="2011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Negative Feedback Loop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5E9998-EB6C-2F4F-89CD-10FCFF70237B}"/>
              </a:ext>
            </a:extLst>
          </p:cNvPr>
          <p:cNvSpPr txBox="1"/>
          <p:nvPr/>
        </p:nvSpPr>
        <p:spPr>
          <a:xfrm>
            <a:off x="5241466" y="666674"/>
            <a:ext cx="793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versus</a:t>
            </a:r>
          </a:p>
        </p:txBody>
      </p:sp>
    </p:spTree>
    <p:extLst>
      <p:ext uri="{BB962C8B-B14F-4D97-AF65-F5344CB8AC3E}">
        <p14:creationId xmlns:p14="http://schemas.microsoft.com/office/powerpoint/2010/main" val="194447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0255-FA3A-442E-94D6-2483B10C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54" y="174703"/>
            <a:ext cx="7430191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Conclusions and 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0CCD-C35B-489E-B96A-E4B066969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42" y="2397512"/>
            <a:ext cx="5169223" cy="44604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This might indicate that the inability to return to trace metal homeostasis in A</a:t>
            </a:r>
            <a:r>
              <a:rPr lang="el-GR" sz="1600" dirty="0"/>
              <a:t>β-</a:t>
            </a:r>
            <a:r>
              <a:rPr lang="en-US" sz="1600" dirty="0"/>
              <a:t>producing </a:t>
            </a:r>
            <a:r>
              <a:rPr lang="en-US" sz="1600" i="1" dirty="0"/>
              <a:t>C. elegans</a:t>
            </a:r>
            <a:r>
              <a:rPr lang="en-US" sz="1600" dirty="0"/>
              <a:t> is part of the cause of higher amyloid-beta aggregations, supporting the hypothesis.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Therefore, this molecular interaction between trace metals and amyloid-beta can be targeted in Alzheimer’s Disease therapies.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Future directions include elucidating the mediating factors (such as chaperone proteins) that facilitate A</a:t>
            </a:r>
            <a:r>
              <a:rPr lang="el-GR" sz="1600" dirty="0"/>
              <a:t>β-</a:t>
            </a:r>
            <a:r>
              <a:rPr lang="en-US" sz="1600" dirty="0"/>
              <a:t>trace metal binding, which can be targeted in Alzheimer’s Disease therapies.  </a:t>
            </a:r>
            <a:endParaRPr lang="en-US" sz="1100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marL="0" indent="0">
              <a:lnSpc>
                <a:spcPct val="90000"/>
              </a:lnSpc>
              <a:buNone/>
            </a:pPr>
            <a:endParaRPr lang="en-US" sz="11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959211F-8B18-DB4D-BA07-0FDE38CD7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06" y="2725854"/>
            <a:ext cx="4602747" cy="20252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75D959-2336-5047-874D-887F340CD204}"/>
              </a:ext>
            </a:extLst>
          </p:cNvPr>
          <p:cNvSpPr txBox="1"/>
          <p:nvPr/>
        </p:nvSpPr>
        <p:spPr>
          <a:xfrm>
            <a:off x="814038" y="1360449"/>
            <a:ext cx="7961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Overall, this study demonstrates that copper or zinc </a:t>
            </a:r>
            <a:r>
              <a:rPr lang="en-US" sz="1600" dirty="0" err="1"/>
              <a:t>dyshomeostasis</a:t>
            </a:r>
            <a:r>
              <a:rPr lang="en-US" sz="1600" dirty="0"/>
              <a:t> triggers further trace metal </a:t>
            </a:r>
            <a:r>
              <a:rPr lang="en-US" sz="1600" dirty="0" err="1"/>
              <a:t>dyshomeostasis</a:t>
            </a:r>
            <a:r>
              <a:rPr lang="en-US" sz="1600" dirty="0"/>
              <a:t> in A</a:t>
            </a:r>
            <a:r>
              <a:rPr lang="el-GR" sz="1600" dirty="0"/>
              <a:t>β-</a:t>
            </a:r>
            <a:r>
              <a:rPr lang="en-US" sz="1600" dirty="0"/>
              <a:t>producing </a:t>
            </a:r>
            <a:r>
              <a:rPr lang="en-US" sz="1600" i="1" dirty="0"/>
              <a:t>C. elegans</a:t>
            </a:r>
            <a:r>
              <a:rPr lang="en-US" sz="1600" dirty="0"/>
              <a:t>, while </a:t>
            </a:r>
            <a:r>
              <a:rPr lang="en-US" sz="1600" dirty="0" err="1"/>
              <a:t>dyshomeostasis</a:t>
            </a:r>
            <a:r>
              <a:rPr lang="en-US" sz="1600" dirty="0"/>
              <a:t> of copper or zinc triggers a return to equilibrium in non-A</a:t>
            </a:r>
            <a:r>
              <a:rPr lang="el-GR" sz="1600" dirty="0"/>
              <a:t>β-</a:t>
            </a:r>
            <a:r>
              <a:rPr lang="en-US" sz="1600" dirty="0"/>
              <a:t>producing </a:t>
            </a:r>
            <a:r>
              <a:rPr lang="en-US" sz="1600" i="1" dirty="0"/>
              <a:t>C. elegans</a:t>
            </a:r>
            <a:r>
              <a:rPr lang="en-US" sz="1600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13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Words>1203</Words>
  <Application>Microsoft Macintosh PowerPoint</Application>
  <PresentationFormat>Widescreen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Introduction</vt:lpstr>
      <vt:lpstr>Hypothesis</vt:lpstr>
      <vt:lpstr>Materials and Fundraising</vt:lpstr>
      <vt:lpstr>Procedures Summary</vt:lpstr>
      <vt:lpstr>Results</vt:lpstr>
      <vt:lpstr>Results Continued</vt:lpstr>
      <vt:lpstr>Results Continued</vt:lpstr>
      <vt:lpstr>Analysis</vt:lpstr>
      <vt:lpstr>Conclusions and Future 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William Wong</dc:creator>
  <cp:lastModifiedBy>Adamantia Metaxas</cp:lastModifiedBy>
  <cp:revision>17</cp:revision>
  <dcterms:created xsi:type="dcterms:W3CDTF">2020-10-31T00:57:23Z</dcterms:created>
  <dcterms:modified xsi:type="dcterms:W3CDTF">2022-03-08T18:07:27Z</dcterms:modified>
</cp:coreProperties>
</file>