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36">
          <p15:clr>
            <a:srgbClr val="A4A3A4"/>
          </p15:clr>
        </p15:guide>
        <p15:guide id="2" pos="9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4D85AE-CB49-44A4-8674-452BD103D358}">
  <a:tblStyle styleId="{CC4D85AE-CB49-44A4-8674-452BD103D35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36" orient="horz"/>
        <p:guide pos="96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spcBef>
                <a:spcPts val="36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2" name="Google Shape;6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23" name="Google Shape;12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91904a44f066d5e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91904a44f066d5e_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33" name="Google Shape;133;g191904a44f066d5e_2:notes"/>
          <p:cNvSpPr txBox="1"/>
          <p:nvPr>
            <p:ph idx="12" type="sldNum"/>
          </p:nvPr>
        </p:nvSpPr>
        <p:spPr>
          <a:xfrm>
            <a:off x="3886200" y="8686800"/>
            <a:ext cx="2971800" cy="4572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44" name="Google Shape;14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2" name="Google Shape;152;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59" name="Google Shape;159;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66" name="Google Shape;16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4be8ee91d_2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68" name="Google Shape;68;gc4be8ee91d_2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74" name="Google Shape;7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1" name="Google Shape;81;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88" name="Google Shape;8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95" name="Google Shape;9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2" name="Google Shape;10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09" name="Google Shape;10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116" name="Google Shape;11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311708" y="992767"/>
            <a:ext cx="8520600" cy="27369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5" name="Google Shape;15;p2"/>
          <p:cNvSpPr txBox="1"/>
          <p:nvPr>
            <p:ph idx="1" type="subTitle"/>
          </p:nvPr>
        </p:nvSpPr>
        <p:spPr>
          <a:xfrm>
            <a:off x="311700" y="3778833"/>
            <a:ext cx="8520600" cy="10569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311700" y="1474833"/>
            <a:ext cx="8520600" cy="2618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0" name="Google Shape;50;p11"/>
          <p:cNvSpPr txBox="1"/>
          <p:nvPr>
            <p:ph idx="1" type="body"/>
          </p:nvPr>
        </p:nvSpPr>
        <p:spPr>
          <a:xfrm>
            <a:off x="311700" y="4202967"/>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1" name="Google Shape;51;p11"/>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0" y="838200"/>
            <a:ext cx="9144000" cy="914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56" name="Google Shape;56;p13"/>
          <p:cNvSpPr txBox="1"/>
          <p:nvPr>
            <p:ph idx="1" type="body"/>
          </p:nvPr>
        </p:nvSpPr>
        <p:spPr>
          <a:xfrm>
            <a:off x="0" y="2667000"/>
            <a:ext cx="8991600" cy="3352800"/>
          </a:xfrm>
          <a:prstGeom prst="rect">
            <a:avLst/>
          </a:prstGeom>
          <a:noFill/>
          <a:ln>
            <a:noFill/>
          </a:ln>
        </p:spPr>
        <p:txBody>
          <a:bodyPr anchorCtr="0" anchor="t" bIns="45700" lIns="91425" spcFirstLastPara="1" rIns="91425" wrap="square" tIns="45700">
            <a:noAutofit/>
          </a:bodyPr>
          <a:lstStyle>
            <a:lvl1pPr indent="-342900" lvl="0" marL="457200" rtl="0" algn="ctr">
              <a:spcBef>
                <a:spcPts val="360"/>
              </a:spcBef>
              <a:spcAft>
                <a:spcPts val="0"/>
              </a:spcAft>
              <a:buSzPts val="1800"/>
              <a:buChar char="●"/>
              <a:defRPr/>
            </a:lvl1pPr>
            <a:lvl2pPr indent="-342900" lvl="1" marL="914400" rtl="0" algn="ctr">
              <a:spcBef>
                <a:spcPts val="360"/>
              </a:spcBef>
              <a:spcAft>
                <a:spcPts val="0"/>
              </a:spcAft>
              <a:buSzPts val="1800"/>
              <a:buChar char="○"/>
              <a:defRPr/>
            </a:lvl2pPr>
            <a:lvl3pPr indent="-342900" lvl="2" marL="1371600" rtl="0" algn="ctr">
              <a:spcBef>
                <a:spcPts val="360"/>
              </a:spcBef>
              <a:spcAft>
                <a:spcPts val="0"/>
              </a:spcAft>
              <a:buSzPts val="1800"/>
              <a:buChar char="■"/>
              <a:defRPr/>
            </a:lvl3pPr>
            <a:lvl4pPr indent="-342900" lvl="3" marL="1828800" rtl="0" algn="ctr">
              <a:spcBef>
                <a:spcPts val="360"/>
              </a:spcBef>
              <a:spcAft>
                <a:spcPts val="0"/>
              </a:spcAft>
              <a:buSzPts val="1800"/>
              <a:buChar char="●"/>
              <a:defRPr/>
            </a:lvl4pPr>
            <a:lvl5pPr indent="-342900" lvl="4" marL="2286000" rtl="0" algn="ctr">
              <a:spcBef>
                <a:spcPts val="360"/>
              </a:spcBef>
              <a:spcAft>
                <a:spcPts val="0"/>
              </a:spcAft>
              <a:buSzPts val="1800"/>
              <a:buChar char="○"/>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1600"/>
              </a:spcBef>
              <a:spcAft>
                <a:spcPts val="0"/>
              </a:spcAft>
              <a:buClr>
                <a:schemeClr val="dk1"/>
              </a:buClr>
              <a:buSzPts val="1800"/>
              <a:buChar char="●"/>
              <a:defRPr/>
            </a:lvl7pPr>
            <a:lvl8pPr indent="-342900" lvl="7" marL="3657600" rtl="0" algn="l">
              <a:lnSpc>
                <a:spcPct val="90000"/>
              </a:lnSpc>
              <a:spcBef>
                <a:spcPts val="1600"/>
              </a:spcBef>
              <a:spcAft>
                <a:spcPts val="0"/>
              </a:spcAft>
              <a:buClr>
                <a:schemeClr val="dk1"/>
              </a:buClr>
              <a:buSzPts val="1800"/>
              <a:buChar char="○"/>
              <a:defRPr/>
            </a:lvl8pPr>
            <a:lvl9pPr indent="-342900" lvl="8" marL="4114800" rtl="0" algn="l">
              <a:lnSpc>
                <a:spcPct val="90000"/>
              </a:lnSpc>
              <a:spcBef>
                <a:spcPts val="1600"/>
              </a:spcBef>
              <a:spcAft>
                <a:spcPts val="1600"/>
              </a:spcAft>
              <a:buClr>
                <a:schemeClr val="dk1"/>
              </a:buClr>
              <a:buSzPts val="1800"/>
              <a:buChar char="■"/>
              <a:defRPr/>
            </a:lvl9pPr>
          </a:lstStyle>
          <a:p/>
        </p:txBody>
      </p:sp>
      <p:sp>
        <p:nvSpPr>
          <p:cNvPr id="57" name="Google Shape;57;p13"/>
          <p:cNvSpPr txBox="1"/>
          <p:nvPr>
            <p:ph idx="10" type="dt"/>
          </p:nvPr>
        </p:nvSpPr>
        <p:spPr>
          <a:xfrm>
            <a:off x="6629400" y="6248400"/>
            <a:ext cx="1905000" cy="457200"/>
          </a:xfrm>
          <a:prstGeom prst="rect">
            <a:avLst/>
          </a:prstGeom>
          <a:noFill/>
          <a:ln>
            <a:noFill/>
          </a:ln>
        </p:spPr>
        <p:txBody>
          <a:bodyPr anchorCtr="0" anchor="t"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3"/>
          <p:cNvSpPr txBox="1"/>
          <p:nvPr>
            <p:ph idx="11" type="ftr"/>
          </p:nvPr>
        </p:nvSpPr>
        <p:spPr>
          <a:xfrm>
            <a:off x="3276600" y="6248400"/>
            <a:ext cx="2895600" cy="457200"/>
          </a:xfrm>
          <a:prstGeom prst="rect">
            <a:avLst/>
          </a:prstGeom>
          <a:noFill/>
          <a:ln>
            <a:noFill/>
          </a:ln>
        </p:spPr>
        <p:txBody>
          <a:bodyPr anchorCtr="0" anchor="t"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2" type="sldNum"/>
          </p:nvPr>
        </p:nvSpPr>
        <p:spPr>
          <a:xfrm>
            <a:off x="1524000" y="6248400"/>
            <a:ext cx="1295400" cy="457200"/>
          </a:xfrm>
          <a:prstGeom prst="rect">
            <a:avLst/>
          </a:prstGeom>
          <a:noFill/>
          <a:ln>
            <a:noFill/>
          </a:ln>
        </p:spPr>
        <p:txBody>
          <a:bodyPr anchorCtr="0" anchor="t" bIns="45700" lIns="91425" spcFirstLastPara="1" rIns="91425" wrap="square" tIns="45700">
            <a:noAutofit/>
          </a:bodyPr>
          <a:lstStyle>
            <a:lvl1pPr indent="0" lvl="0" marL="0" rtl="0" algn="l">
              <a:spcBef>
                <a:spcPts val="0"/>
              </a:spcBef>
              <a:spcAft>
                <a:spcPts val="0"/>
              </a:spcAft>
              <a:buNone/>
              <a:defRPr sz="1400">
                <a:solidFill>
                  <a:schemeClr val="dk1"/>
                </a:solidFill>
                <a:latin typeface="Arial"/>
                <a:ea typeface="Arial"/>
                <a:cs typeface="Arial"/>
                <a:sym typeface="Arial"/>
              </a:defRPr>
            </a:lvl1pPr>
            <a:lvl2pPr indent="0" lvl="1" marL="0" rtl="0" algn="l">
              <a:spcBef>
                <a:spcPts val="0"/>
              </a:spcBef>
              <a:spcAft>
                <a:spcPts val="0"/>
              </a:spcAft>
              <a:buNone/>
              <a:defRPr sz="1400">
                <a:solidFill>
                  <a:schemeClr val="dk1"/>
                </a:solidFill>
                <a:latin typeface="Arial"/>
                <a:ea typeface="Arial"/>
                <a:cs typeface="Arial"/>
                <a:sym typeface="Arial"/>
              </a:defRPr>
            </a:lvl2pPr>
            <a:lvl3pPr indent="0" lvl="2" marL="0" rtl="0" algn="l">
              <a:spcBef>
                <a:spcPts val="0"/>
              </a:spcBef>
              <a:spcAft>
                <a:spcPts val="0"/>
              </a:spcAft>
              <a:buNone/>
              <a:defRPr sz="1400">
                <a:solidFill>
                  <a:schemeClr val="dk1"/>
                </a:solidFill>
                <a:latin typeface="Arial"/>
                <a:ea typeface="Arial"/>
                <a:cs typeface="Arial"/>
                <a:sym typeface="Arial"/>
              </a:defRPr>
            </a:lvl3pPr>
            <a:lvl4pPr indent="0" lvl="3" marL="0" rtl="0" algn="l">
              <a:spcBef>
                <a:spcPts val="0"/>
              </a:spcBef>
              <a:spcAft>
                <a:spcPts val="0"/>
              </a:spcAft>
              <a:buNone/>
              <a:defRPr sz="1400">
                <a:solidFill>
                  <a:schemeClr val="dk1"/>
                </a:solidFill>
                <a:latin typeface="Arial"/>
                <a:ea typeface="Arial"/>
                <a:cs typeface="Arial"/>
                <a:sym typeface="Arial"/>
              </a:defRPr>
            </a:lvl4pPr>
            <a:lvl5pPr indent="0" lvl="4" marL="0" rtl="0" algn="l">
              <a:spcBef>
                <a:spcPts val="0"/>
              </a:spcBef>
              <a:spcAft>
                <a:spcPts val="0"/>
              </a:spcAft>
              <a:buNone/>
              <a:defRPr sz="1400">
                <a:solidFill>
                  <a:schemeClr val="dk1"/>
                </a:solidFill>
                <a:latin typeface="Arial"/>
                <a:ea typeface="Arial"/>
                <a:cs typeface="Arial"/>
                <a:sym typeface="Arial"/>
              </a:defRPr>
            </a:lvl5pPr>
            <a:lvl6pPr indent="0" lvl="5" marL="0" rtl="0" algn="l">
              <a:spcBef>
                <a:spcPts val="0"/>
              </a:spcBef>
              <a:spcAft>
                <a:spcPts val="0"/>
              </a:spcAft>
              <a:buNone/>
              <a:defRPr sz="1400">
                <a:solidFill>
                  <a:schemeClr val="dk1"/>
                </a:solidFill>
                <a:latin typeface="Arial"/>
                <a:ea typeface="Arial"/>
                <a:cs typeface="Arial"/>
                <a:sym typeface="Arial"/>
              </a:defRPr>
            </a:lvl6pPr>
            <a:lvl7pPr indent="0" lvl="6" marL="0" rtl="0" algn="l">
              <a:spcBef>
                <a:spcPts val="0"/>
              </a:spcBef>
              <a:spcAft>
                <a:spcPts val="0"/>
              </a:spcAft>
              <a:buNone/>
              <a:defRPr sz="1400">
                <a:solidFill>
                  <a:schemeClr val="dk1"/>
                </a:solidFill>
                <a:latin typeface="Arial"/>
                <a:ea typeface="Arial"/>
                <a:cs typeface="Arial"/>
                <a:sym typeface="Arial"/>
              </a:defRPr>
            </a:lvl7pPr>
            <a:lvl8pPr indent="0" lvl="7" marL="0" rtl="0" algn="l">
              <a:spcBef>
                <a:spcPts val="0"/>
              </a:spcBef>
              <a:spcAft>
                <a:spcPts val="0"/>
              </a:spcAft>
              <a:buNone/>
              <a:defRPr sz="1400">
                <a:solidFill>
                  <a:schemeClr val="dk1"/>
                </a:solidFill>
                <a:latin typeface="Arial"/>
                <a:ea typeface="Arial"/>
                <a:cs typeface="Arial"/>
                <a:sym typeface="Arial"/>
              </a:defRPr>
            </a:lvl8pPr>
            <a:lvl9pPr indent="0" lvl="8" marL="0" rtl="0" algn="l">
              <a:spcBef>
                <a:spcPts val="0"/>
              </a:spcBef>
              <a:spcAft>
                <a:spcPts val="0"/>
              </a:spcAft>
              <a:buNone/>
              <a:defRPr sz="14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311700" y="2867800"/>
            <a:ext cx="8520600" cy="11223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9" name="Google Shape;19;p3"/>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6" name="Google Shape;26;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593367"/>
            <a:ext cx="8520600" cy="7635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1" name="Google Shape;31;p6"/>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90250" y="600200"/>
            <a:ext cx="6367800" cy="54543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8" name="Google Shape;38;p8"/>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65500" y="1644233"/>
            <a:ext cx="4045200" cy="19764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3737433"/>
            <a:ext cx="4045200" cy="16467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965433"/>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4" name="Google Shape;44;p9"/>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8472458" y="6217622"/>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11" name="Google Shape;11;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12" name="Google Shape;12;p1"/>
          <p:cNvSpPr txBox="1"/>
          <p:nvPr>
            <p:ph idx="12" type="sldNum"/>
          </p:nvPr>
        </p:nvSpPr>
        <p:spPr>
          <a:xfrm>
            <a:off x="8472458" y="6217622"/>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8.jpg"/><Relationship Id="rId4" Type="http://schemas.openxmlformats.org/officeDocument/2006/relationships/image" Target="../media/image16.jpg"/><Relationship Id="rId5" Type="http://schemas.openxmlformats.org/officeDocument/2006/relationships/image" Target="../media/image1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a:off x="0" y="0"/>
            <a:ext cx="9144000" cy="6858000"/>
          </a:xfrm>
          <a:prstGeom prst="rect">
            <a:avLst/>
          </a:prstGeom>
          <a:noFill/>
          <a:ln>
            <a:noFill/>
          </a:ln>
        </p:spPr>
      </p:pic>
      <p:sp>
        <p:nvSpPr>
          <p:cNvPr id="65" name="Google Shape;65;p14"/>
          <p:cNvSpPr txBox="1"/>
          <p:nvPr>
            <p:ph type="ctrTitle"/>
          </p:nvPr>
        </p:nvSpPr>
        <p:spPr>
          <a:xfrm>
            <a:off x="311089" y="2438408"/>
            <a:ext cx="8521800" cy="23412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500"/>
              <a:t>The Effect of Different Sweeteners on</a:t>
            </a:r>
            <a:r>
              <a:rPr lang="en-US" sz="3500"/>
              <a:t> </a:t>
            </a:r>
            <a:r>
              <a:rPr lang="en-US" sz="3500"/>
              <a:t>Cookie Size and Shape</a:t>
            </a:r>
            <a:r>
              <a:rPr lang="en-US" sz="3500"/>
              <a:t> </a:t>
            </a:r>
            <a:endParaRPr sz="3500"/>
          </a:p>
          <a:p>
            <a:pPr indent="0" lvl="0" marL="0" rtl="0" algn="ctr">
              <a:spcBef>
                <a:spcPts val="0"/>
              </a:spcBef>
              <a:spcAft>
                <a:spcPts val="0"/>
              </a:spcAft>
              <a:buNone/>
            </a:pPr>
            <a:r>
              <a:rPr lang="en-US" sz="1900"/>
              <a:t>By Angela Du</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65"/>
                                        </p:tgtEl>
                                        <p:attrNameLst>
                                          <p:attrName>style.visibility</p:attrName>
                                        </p:attrNameLst>
                                      </p:cBhvr>
                                      <p:to>
                                        <p:strVal val="visible"/>
                                      </p:to>
                                    </p:set>
                                    <p:anim calcmode="lin" valueType="num">
                                      <p:cBhvr additive="base">
                                        <p:cTn dur="500"/>
                                        <p:tgtEl>
                                          <p:spTgt spid="6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3"/>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26" name="Google Shape;126;p23"/>
          <p:cNvSpPr txBox="1"/>
          <p:nvPr>
            <p:ph type="title"/>
          </p:nvPr>
        </p:nvSpPr>
        <p:spPr>
          <a:xfrm>
            <a:off x="-1" y="248100"/>
            <a:ext cx="9144000" cy="9906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Data/Observations</a:t>
            </a:r>
            <a:endParaRPr b="1" sz="5200"/>
          </a:p>
        </p:txBody>
      </p:sp>
      <p:sp>
        <p:nvSpPr>
          <p:cNvPr id="127" name="Google Shape;127;p23"/>
          <p:cNvSpPr txBox="1"/>
          <p:nvPr>
            <p:ph idx="1" type="body"/>
          </p:nvPr>
        </p:nvSpPr>
        <p:spPr>
          <a:xfrm>
            <a:off x="-5163424" y="647694"/>
            <a:ext cx="210600" cy="1914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graphicFrame>
        <p:nvGraphicFramePr>
          <p:cNvPr id="128" name="Google Shape;128;p23"/>
          <p:cNvGraphicFramePr/>
          <p:nvPr/>
        </p:nvGraphicFramePr>
        <p:xfrm>
          <a:off x="563055" y="2009853"/>
          <a:ext cx="3000000" cy="3000000"/>
        </p:xfrm>
        <a:graphic>
          <a:graphicData uri="http://schemas.openxmlformats.org/drawingml/2006/table">
            <a:tbl>
              <a:tblPr>
                <a:noFill/>
                <a:tableStyleId>{CC4D85AE-CB49-44A4-8674-452BD103D358}</a:tableStyleId>
              </a:tblPr>
              <a:tblGrid>
                <a:gridCol w="1634650"/>
                <a:gridCol w="1634650"/>
                <a:gridCol w="1634650"/>
                <a:gridCol w="1634650"/>
                <a:gridCol w="1634650"/>
              </a:tblGrid>
              <a:tr h="436800">
                <a:tc>
                  <a:txBody>
                    <a:bodyPr/>
                    <a:lstStyle/>
                    <a:p>
                      <a:pPr indent="0" lvl="0" marL="0" rtl="0" algn="l">
                        <a:spcBef>
                          <a:spcPts val="0"/>
                        </a:spcBef>
                        <a:spcAft>
                          <a:spcPts val="0"/>
                        </a:spcAft>
                        <a:buNone/>
                      </a:pPr>
                      <a:r>
                        <a:rPr lang="en-US" sz="1100"/>
                        <a:t>Types of sweeteners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height/thickness (cm)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Diameter</a:t>
                      </a:r>
                      <a:r>
                        <a:rPr lang="en-US" sz="1100"/>
                        <a:t>/size (cm)</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hardness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sweetness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r h="735225">
                <a:tc>
                  <a:txBody>
                    <a:bodyPr/>
                    <a:lstStyle/>
                    <a:p>
                      <a:pPr indent="0" lvl="0" marL="0" rtl="0" algn="l">
                        <a:spcBef>
                          <a:spcPts val="0"/>
                        </a:spcBef>
                        <a:spcAft>
                          <a:spcPts val="0"/>
                        </a:spcAft>
                        <a:buNone/>
                      </a:pPr>
                      <a:r>
                        <a:rPr lang="en-US" sz="1100"/>
                        <a:t>Brown sugar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2.5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6.4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hard with caramelized edges </a:t>
                      </a:r>
                      <a:endParaRPr sz="1100"/>
                    </a:p>
                    <a:p>
                      <a:pPr indent="0" lvl="0" marL="0" rtl="0" algn="l">
                        <a:spcBef>
                          <a:spcPts val="0"/>
                        </a:spcBef>
                        <a:spcAft>
                          <a:spcPts val="0"/>
                        </a:spcAft>
                        <a:buNone/>
                      </a:pPr>
                      <a:r>
                        <a:rPr lang="en-US" sz="1100"/>
                        <a:t>, dense on the inside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sweet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r h="538675">
                <a:tc>
                  <a:txBody>
                    <a:bodyPr/>
                    <a:lstStyle/>
                    <a:p>
                      <a:pPr indent="0" lvl="0" marL="0" rtl="0" algn="l">
                        <a:spcBef>
                          <a:spcPts val="0"/>
                        </a:spcBef>
                        <a:spcAft>
                          <a:spcPts val="0"/>
                        </a:spcAft>
                        <a:buNone/>
                      </a:pPr>
                      <a:r>
                        <a:rPr lang="en-US" sz="1100"/>
                        <a:t>powdered sugar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2.5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5.4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hard with soft edges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not very sweet, a bit salty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r h="735225">
                <a:tc>
                  <a:txBody>
                    <a:bodyPr/>
                    <a:lstStyle/>
                    <a:p>
                      <a:pPr indent="0" lvl="0" marL="0" rtl="0" algn="l">
                        <a:spcBef>
                          <a:spcPts val="0"/>
                        </a:spcBef>
                        <a:spcAft>
                          <a:spcPts val="0"/>
                        </a:spcAft>
                        <a:buNone/>
                      </a:pPr>
                      <a:r>
                        <a:rPr lang="en-US" sz="1100"/>
                        <a:t>Splenda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2.5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6.8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soft and extremely dense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very sweet flavor that stayed for a long time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r h="735225">
                <a:tc>
                  <a:txBody>
                    <a:bodyPr/>
                    <a:lstStyle/>
                    <a:p>
                      <a:pPr indent="0" lvl="0" marL="0" rtl="0" algn="l">
                        <a:spcBef>
                          <a:spcPts val="0"/>
                        </a:spcBef>
                        <a:spcAft>
                          <a:spcPts val="0"/>
                        </a:spcAft>
                        <a:buNone/>
                      </a:pPr>
                      <a:r>
                        <a:rPr lang="en-US" sz="1100"/>
                        <a:t>agave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1.9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6.2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soft (with small hard patches). Very clumped</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sweet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r h="735225">
                <a:tc>
                  <a:txBody>
                    <a:bodyPr/>
                    <a:lstStyle/>
                    <a:p>
                      <a:pPr indent="0" lvl="0" marL="0" rtl="0" algn="l">
                        <a:spcBef>
                          <a:spcPts val="0"/>
                        </a:spcBef>
                        <a:spcAft>
                          <a:spcPts val="0"/>
                        </a:spcAft>
                        <a:buNone/>
                      </a:pPr>
                      <a:r>
                        <a:rPr lang="en-US" sz="1100"/>
                        <a:t>honey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1.7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6.4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soft and extremely clumpy( very sticky on the outside too)</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very sweet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r h="931775">
                <a:tc>
                  <a:txBody>
                    <a:bodyPr/>
                    <a:lstStyle/>
                    <a:p>
                      <a:pPr indent="0" lvl="0" marL="0" rtl="0" algn="l">
                        <a:spcBef>
                          <a:spcPts val="0"/>
                        </a:spcBef>
                        <a:spcAft>
                          <a:spcPts val="0"/>
                        </a:spcAft>
                        <a:buNone/>
                      </a:pPr>
                      <a:r>
                        <a:rPr lang="en-US" sz="1100"/>
                        <a:t>white sugar(base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1.5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7.8 </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hard with caramelized edges, becomes a little bit thick after a while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c>
                  <a:txBody>
                    <a:bodyPr/>
                    <a:lstStyle/>
                    <a:p>
                      <a:pPr indent="0" lvl="0" marL="0" rtl="0" algn="l">
                        <a:spcBef>
                          <a:spcPts val="0"/>
                        </a:spcBef>
                        <a:spcAft>
                          <a:spcPts val="0"/>
                        </a:spcAft>
                        <a:buNone/>
                      </a:pPr>
                      <a:r>
                        <a:rPr lang="en-US" sz="1100"/>
                        <a:t>very sweet</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gradFill>
                      <a:gsLst>
                        <a:gs pos="0">
                          <a:srgbClr val="DFE9FB"/>
                        </a:gs>
                        <a:gs pos="100000">
                          <a:srgbClr val="6E9BE7"/>
                        </a:gs>
                      </a:gsLst>
                      <a:path path="circle">
                        <a:fillToRect b="50%" l="50%" r="50%" t="50%"/>
                      </a:path>
                      <a:tileRect/>
                    </a:gradFill>
                  </a:tcPr>
                </a:tc>
              </a:tr>
            </a:tbl>
          </a:graphicData>
        </a:graphic>
      </p:graphicFrame>
      <p:sp>
        <p:nvSpPr>
          <p:cNvPr id="129" name="Google Shape;129;p23"/>
          <p:cNvSpPr txBox="1"/>
          <p:nvPr/>
        </p:nvSpPr>
        <p:spPr>
          <a:xfrm>
            <a:off x="299995" y="1150235"/>
            <a:ext cx="8544000" cy="5649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2700"/>
              <a:t>The Effect of Sweetener on Cookie Size and Height</a:t>
            </a:r>
            <a:endParaRPr b="1" sz="27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4"/>
          <p:cNvSpPr txBox="1"/>
          <p:nvPr/>
        </p:nvSpPr>
        <p:spPr>
          <a:xfrm>
            <a:off x="0" y="0"/>
            <a:ext cx="9144000" cy="6858000"/>
          </a:xfrm>
          <a:prstGeom prst="rect">
            <a:avLst/>
          </a:prstGeom>
          <a:gradFill>
            <a:gsLst>
              <a:gs pos="0">
                <a:srgbClr val="D4E5F5"/>
              </a:gs>
              <a:gs pos="100000">
                <a:srgbClr val="70A4D5"/>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pic>
        <p:nvPicPr>
          <p:cNvPr id="136" name="Google Shape;136;p24"/>
          <p:cNvPicPr preferRelativeResize="0"/>
          <p:nvPr/>
        </p:nvPicPr>
        <p:blipFill>
          <a:blip r:embed="rId3">
            <a:alphaModFix/>
          </a:blip>
          <a:stretch>
            <a:fillRect/>
          </a:stretch>
        </p:blipFill>
        <p:spPr>
          <a:xfrm>
            <a:off x="0" y="2912925"/>
            <a:ext cx="3942472" cy="3945072"/>
          </a:xfrm>
          <a:prstGeom prst="rect">
            <a:avLst/>
          </a:prstGeom>
          <a:noFill/>
          <a:ln>
            <a:noFill/>
          </a:ln>
        </p:spPr>
      </p:pic>
      <p:pic>
        <p:nvPicPr>
          <p:cNvPr id="137" name="Google Shape;137;p24"/>
          <p:cNvPicPr preferRelativeResize="0"/>
          <p:nvPr/>
        </p:nvPicPr>
        <p:blipFill>
          <a:blip r:embed="rId4">
            <a:alphaModFix/>
          </a:blip>
          <a:stretch>
            <a:fillRect/>
          </a:stretch>
        </p:blipFill>
        <p:spPr>
          <a:xfrm>
            <a:off x="3083815" y="0"/>
            <a:ext cx="3138474" cy="2957901"/>
          </a:xfrm>
          <a:prstGeom prst="rect">
            <a:avLst/>
          </a:prstGeom>
          <a:noFill/>
          <a:ln>
            <a:noFill/>
          </a:ln>
        </p:spPr>
      </p:pic>
      <p:pic>
        <p:nvPicPr>
          <p:cNvPr id="138" name="Google Shape;138;p24"/>
          <p:cNvPicPr preferRelativeResize="0"/>
          <p:nvPr/>
        </p:nvPicPr>
        <p:blipFill>
          <a:blip r:embed="rId5">
            <a:alphaModFix/>
          </a:blip>
          <a:stretch>
            <a:fillRect/>
          </a:stretch>
        </p:blipFill>
        <p:spPr>
          <a:xfrm>
            <a:off x="5278175" y="2912925"/>
            <a:ext cx="3865829" cy="3945073"/>
          </a:xfrm>
          <a:prstGeom prst="rect">
            <a:avLst/>
          </a:prstGeom>
          <a:noFill/>
          <a:ln>
            <a:noFill/>
          </a:ln>
        </p:spPr>
      </p:pic>
      <p:sp>
        <p:nvSpPr>
          <p:cNvPr id="139" name="Google Shape;139;p24"/>
          <p:cNvSpPr txBox="1"/>
          <p:nvPr/>
        </p:nvSpPr>
        <p:spPr>
          <a:xfrm>
            <a:off x="3142720" y="0"/>
            <a:ext cx="3020700" cy="8535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There are the </a:t>
            </a:r>
            <a:r>
              <a:rPr lang="en-US"/>
              <a:t>Splenda cookies and there’s one powdered sugar cookie </a:t>
            </a:r>
            <a:endParaRPr/>
          </a:p>
        </p:txBody>
      </p:sp>
      <p:sp>
        <p:nvSpPr>
          <p:cNvPr id="140" name="Google Shape;140;p24"/>
          <p:cNvSpPr txBox="1"/>
          <p:nvPr/>
        </p:nvSpPr>
        <p:spPr>
          <a:xfrm>
            <a:off x="100741" y="2912925"/>
            <a:ext cx="3741000" cy="8535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Here there are two brown sugar cookies and two </a:t>
            </a:r>
            <a:r>
              <a:rPr lang="en-US"/>
              <a:t>powdered sugar cookies </a:t>
            </a:r>
            <a:endParaRPr/>
          </a:p>
        </p:txBody>
      </p:sp>
      <p:sp>
        <p:nvSpPr>
          <p:cNvPr id="141" name="Google Shape;141;p24"/>
          <p:cNvSpPr txBox="1"/>
          <p:nvPr/>
        </p:nvSpPr>
        <p:spPr>
          <a:xfrm>
            <a:off x="5744662" y="6004505"/>
            <a:ext cx="3138600" cy="853500"/>
          </a:xfrm>
          <a:prstGeom prst="rect">
            <a:avLst/>
          </a:prstGeom>
          <a:gradFill>
            <a:gsLst>
              <a:gs pos="0">
                <a:srgbClr val="DFE9FB"/>
              </a:gs>
              <a:gs pos="100000">
                <a:srgbClr val="6E9BE7"/>
              </a:gs>
            </a:gsLst>
            <a:path path="circle">
              <a:fillToRect b="50%" l="50%" r="50%" t="50%"/>
            </a:path>
            <a:tileRect/>
          </a:gra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Here are three white </a:t>
            </a:r>
            <a:r>
              <a:rPr lang="en-US"/>
              <a:t>sugar cookies and one brown sugar cookie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pic>
        <p:nvPicPr>
          <p:cNvPr id="146" name="Google Shape;146;p25"/>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47" name="Google Shape;147;p25"/>
          <p:cNvSpPr txBox="1"/>
          <p:nvPr>
            <p:ph type="title"/>
          </p:nvPr>
        </p:nvSpPr>
        <p:spPr>
          <a:xfrm>
            <a:off x="0" y="384810"/>
            <a:ext cx="9144000" cy="9906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Graph</a:t>
            </a:r>
            <a:endParaRPr b="1" sz="5200"/>
          </a:p>
        </p:txBody>
      </p:sp>
      <p:sp>
        <p:nvSpPr>
          <p:cNvPr id="148" name="Google Shape;148;p25"/>
          <p:cNvSpPr txBox="1"/>
          <p:nvPr>
            <p:ph idx="1" type="body"/>
          </p:nvPr>
        </p:nvSpPr>
        <p:spPr>
          <a:xfrm>
            <a:off x="1371600" y="2362200"/>
            <a:ext cx="6477000" cy="3352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t/>
            </a:r>
            <a:endParaRPr/>
          </a:p>
        </p:txBody>
      </p:sp>
      <p:pic>
        <p:nvPicPr>
          <p:cNvPr id="149" name="Google Shape;149;p25"/>
          <p:cNvPicPr preferRelativeResize="0"/>
          <p:nvPr/>
        </p:nvPicPr>
        <p:blipFill>
          <a:blip r:embed="rId4">
            <a:alphaModFix/>
          </a:blip>
          <a:stretch>
            <a:fillRect/>
          </a:stretch>
        </p:blipFill>
        <p:spPr>
          <a:xfrm>
            <a:off x="1274750" y="1809750"/>
            <a:ext cx="6896100" cy="4133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6"/>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55" name="Google Shape;155;p26"/>
          <p:cNvSpPr txBox="1"/>
          <p:nvPr>
            <p:ph type="title"/>
          </p:nvPr>
        </p:nvSpPr>
        <p:spPr>
          <a:xfrm>
            <a:off x="0" y="83005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Conclusion</a:t>
            </a:r>
            <a:endParaRPr b="1" sz="5200"/>
          </a:p>
        </p:txBody>
      </p:sp>
      <p:sp>
        <p:nvSpPr>
          <p:cNvPr id="156" name="Google Shape;156;p26"/>
          <p:cNvSpPr txBox="1"/>
          <p:nvPr>
            <p:ph idx="1" type="body"/>
          </p:nvPr>
        </p:nvSpPr>
        <p:spPr>
          <a:xfrm>
            <a:off x="1066800" y="2343150"/>
            <a:ext cx="7010400" cy="41148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0" lvl="1" marL="114300" rtl="0" algn="l">
              <a:spcBef>
                <a:spcPts val="0"/>
              </a:spcBef>
              <a:spcAft>
                <a:spcPts val="0"/>
              </a:spcAft>
              <a:buSzPts val="1900"/>
              <a:buFont typeface="Noto Sans Symbols"/>
              <a:buNone/>
            </a:pPr>
            <a:r>
              <a:rPr lang="en-US" sz="1800">
                <a:solidFill>
                  <a:schemeClr val="dk1"/>
                </a:solidFill>
              </a:rPr>
              <a:t>The hypothesis that if agave, honey, white sugar, brown sugar, powdered sugar, and Splenda are compared, then the honey will produce cookies with the largest radius and smallest height is rejected.  While the radius of the honey cookie was 3.2cm, the white sugar cookie was 3.9cm, making it the largest.  The height of the white sugar cookie was also the smallest at 1.5cm while the brown sugar, Splenda, and powdered sugar cookies tied at the largest with 2.5cm.  The reason for this might be because honey caramelized when baking, making it firmer but extremely soft.  An explanation for the white sugar might be because it also caramelized but mostly melted, making it shorter and having caramelized edges.</a:t>
            </a:r>
            <a:r>
              <a:rPr lang="en-US" sz="1800"/>
              <a:t> </a:t>
            </a: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pic>
        <p:nvPicPr>
          <p:cNvPr id="161" name="Google Shape;161;p27"/>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62" name="Google Shape;162;p27"/>
          <p:cNvSpPr txBox="1"/>
          <p:nvPr>
            <p:ph type="title"/>
          </p:nvPr>
        </p:nvSpPr>
        <p:spPr>
          <a:xfrm>
            <a:off x="0" y="87630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Error Analysis</a:t>
            </a:r>
            <a:endParaRPr b="1" sz="5200"/>
          </a:p>
        </p:txBody>
      </p:sp>
      <p:sp>
        <p:nvSpPr>
          <p:cNvPr id="163" name="Google Shape;163;p27"/>
          <p:cNvSpPr txBox="1"/>
          <p:nvPr>
            <p:ph idx="1" type="body"/>
          </p:nvPr>
        </p:nvSpPr>
        <p:spPr>
          <a:xfrm>
            <a:off x="1066800" y="2343150"/>
            <a:ext cx="7010400" cy="41148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a:solidFill>
                  <a:srgbClr val="000000"/>
                </a:solidFill>
                <a:latin typeface="Calibri"/>
                <a:ea typeface="Calibri"/>
                <a:cs typeface="Calibri"/>
                <a:sym typeface="Calibri"/>
              </a:rPr>
              <a:t>There were several possible random errors in the procedure. One of them could be an inconsistent amount of heat baking each cookie due to fluctuations in the oven.  Another random error could have been  how well the dough was mixed.  Even if there was a specific number of seconds used to mix the dough, it still might not have been mixed evenly.  A systemic error could have been the number and size  of chocolate chips put in each cookie.  Although there was also a specific chocolate chip amount, no chocolate chip could have been exactly the same.  The effect of these errors could have been avoided by making more replicates of the cookies or trying the recipe again with no chocolate chips.</a:t>
            </a:r>
            <a:endParaRPr>
              <a:solidFill>
                <a:srgbClr val="00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rgbClr val="000000"/>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a:solidFill>
                <a:srgbClr val="000000"/>
              </a:solidFill>
              <a:latin typeface="Calibri"/>
              <a:ea typeface="Calibri"/>
              <a:cs typeface="Calibri"/>
              <a:sym typeface="Calibri"/>
            </a:endParaRPr>
          </a:p>
          <a:p>
            <a:pPr indent="0" lvl="1" marL="114300" rtl="0" algn="ctr">
              <a:spcBef>
                <a:spcPts val="0"/>
              </a:spcBef>
              <a:spcAft>
                <a:spcPts val="0"/>
              </a:spcAft>
              <a:buSzPts val="1900"/>
              <a:buFont typeface="Noto Sans Symbols"/>
              <a:buNone/>
            </a:pPr>
            <a:r>
              <a:t/>
            </a:r>
            <a:endParaRPr sz="180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67" name="Shape 167"/>
        <p:cNvGrpSpPr/>
        <p:nvPr/>
      </p:nvGrpSpPr>
      <p:grpSpPr>
        <a:xfrm>
          <a:off x="0" y="0"/>
          <a:ext cx="0" cy="0"/>
          <a:chOff x="0" y="0"/>
          <a:chExt cx="0" cy="0"/>
        </a:xfrm>
      </p:grpSpPr>
      <p:pic>
        <p:nvPicPr>
          <p:cNvPr id="168" name="Google Shape;168;p28"/>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69" name="Google Shape;169;p28"/>
          <p:cNvSpPr txBox="1"/>
          <p:nvPr>
            <p:ph type="title"/>
          </p:nvPr>
        </p:nvSpPr>
        <p:spPr>
          <a:xfrm>
            <a:off x="0" y="87630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Works Cited</a:t>
            </a:r>
            <a:endParaRPr b="1" sz="5200"/>
          </a:p>
        </p:txBody>
      </p:sp>
      <p:sp>
        <p:nvSpPr>
          <p:cNvPr id="170" name="Google Shape;170;p28"/>
          <p:cNvSpPr txBox="1"/>
          <p:nvPr>
            <p:ph idx="1" type="body"/>
          </p:nvPr>
        </p:nvSpPr>
        <p:spPr>
          <a:xfrm>
            <a:off x="1066800" y="2362200"/>
            <a:ext cx="7010400" cy="33528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0" lvl="0" marL="355600" rtl="0" algn="l">
              <a:lnSpc>
                <a:spcPct val="100000"/>
              </a:lnSpc>
              <a:spcBef>
                <a:spcPts val="1200"/>
              </a:spcBef>
              <a:spcAft>
                <a:spcPts val="0"/>
              </a:spcAft>
              <a:buSzPts val="1100"/>
              <a:buFont typeface="Arial"/>
              <a:buNone/>
            </a:pPr>
            <a:r>
              <a:rPr lang="en-US" sz="1100">
                <a:solidFill>
                  <a:schemeClr val="dk1"/>
                </a:solidFill>
              </a:rPr>
              <a:t>Megan Rowe 2/21/2019 Nutrition, Prevention. “The Different Types of Sugar: A Chocolate Chip Cookie Taste Test.” </a:t>
            </a:r>
            <a:r>
              <a:rPr i="1" lang="en-US" sz="1100">
                <a:solidFill>
                  <a:schemeClr val="dk1"/>
                </a:solidFill>
              </a:rPr>
              <a:t>Healthy Balance</a:t>
            </a:r>
            <a:r>
              <a:rPr lang="en-US" sz="1100">
                <a:solidFill>
                  <a:schemeClr val="dk1"/>
                </a:solidFill>
              </a:rPr>
              <a:t>, 25 Feb. 2020, blog.uvahealth.com/2019/02/21/different-types-of-sugar/. </a:t>
            </a:r>
            <a:endParaRPr sz="1100">
              <a:solidFill>
                <a:schemeClr val="dk1"/>
              </a:solidFill>
            </a:endParaRPr>
          </a:p>
          <a:p>
            <a:pPr indent="0" lvl="0" marL="355600" rtl="0" algn="l">
              <a:lnSpc>
                <a:spcPct val="100000"/>
              </a:lnSpc>
              <a:spcBef>
                <a:spcPts val="1200"/>
              </a:spcBef>
              <a:spcAft>
                <a:spcPts val="0"/>
              </a:spcAft>
              <a:buSzPts val="1100"/>
              <a:buFont typeface="Arial"/>
              <a:buNone/>
            </a:pPr>
            <a:r>
              <a:rPr lang="en-US" sz="1100">
                <a:solidFill>
                  <a:schemeClr val="dk1"/>
                </a:solidFill>
              </a:rPr>
              <a:t>“Six Ingredients That Affect Your Cookies: Home Made Simple US.” </a:t>
            </a:r>
            <a:r>
              <a:rPr i="1" lang="en-US" sz="1100">
                <a:solidFill>
                  <a:schemeClr val="dk1"/>
                </a:solidFill>
              </a:rPr>
              <a:t>Homepage</a:t>
            </a:r>
            <a:r>
              <a:rPr lang="en-US" sz="1100">
                <a:solidFill>
                  <a:schemeClr val="dk1"/>
                </a:solidFill>
              </a:rPr>
              <a:t>, www.homemadesimple.com/kitchen/6-ingredients-that-affect-your-baking/. </a:t>
            </a:r>
            <a:endParaRPr sz="1100">
              <a:solidFill>
                <a:schemeClr val="dk1"/>
              </a:solidFill>
            </a:endParaRPr>
          </a:p>
          <a:p>
            <a:pPr indent="0" lvl="0" marL="355600" rtl="0" algn="l">
              <a:spcBef>
                <a:spcPts val="1200"/>
              </a:spcBef>
              <a:spcAft>
                <a:spcPts val="0"/>
              </a:spcAft>
              <a:buSzPts val="1100"/>
              <a:buFont typeface="Arial"/>
              <a:buNone/>
            </a:pPr>
            <a:r>
              <a:rPr lang="en-US" sz="1100">
                <a:solidFill>
                  <a:schemeClr val="dk1"/>
                </a:solidFill>
              </a:rPr>
              <a:t>Velazquez, S. R. (2016). Chemistry of Cooking. Retrieved Autumn, 2020, from http://chemofcooking.openbooks.wpengine.com/open/download?type=mpdf</a:t>
            </a:r>
            <a:endParaRPr sz="1100">
              <a:solidFill>
                <a:schemeClr val="dk1"/>
              </a:solidFill>
            </a:endParaRPr>
          </a:p>
          <a:p>
            <a:pPr indent="0" lvl="0" marL="355600" rtl="0" algn="ctr">
              <a:lnSpc>
                <a:spcPct val="100000"/>
              </a:lnSpc>
              <a:spcBef>
                <a:spcPts val="1200"/>
              </a:spcBef>
              <a:spcAft>
                <a:spcPts val="1200"/>
              </a:spcAft>
              <a:buClr>
                <a:schemeClr val="dk1"/>
              </a:buClr>
              <a:buSzPts val="1100"/>
              <a:buFont typeface="Arial"/>
              <a:buNone/>
            </a:pPr>
            <a:r>
              <a:rPr lang="en-US" sz="900">
                <a:solidFill>
                  <a:schemeClr val="dk1"/>
                </a:solidFill>
              </a:rPr>
              <a:t>All images were taken by student</a:t>
            </a:r>
            <a:endParaRPr sz="90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pic>
        <p:nvPicPr>
          <p:cNvPr id="70" name="Google Shape;70;p15"/>
          <p:cNvPicPr preferRelativeResize="0"/>
          <p:nvPr/>
        </p:nvPicPr>
        <p:blipFill>
          <a:blip r:embed="rId3">
            <a:alphaModFix/>
          </a:blip>
          <a:stretch>
            <a:fillRect/>
          </a:stretch>
        </p:blipFill>
        <p:spPr>
          <a:xfrm>
            <a:off x="0" y="0"/>
            <a:ext cx="9144000" cy="6858000"/>
          </a:xfrm>
          <a:prstGeom prst="rect">
            <a:avLst/>
          </a:prstGeom>
          <a:noFill/>
          <a:ln>
            <a:noFill/>
          </a:ln>
        </p:spPr>
      </p:pic>
      <p:sp>
        <p:nvSpPr>
          <p:cNvPr id="71" name="Google Shape;71;p15"/>
          <p:cNvSpPr txBox="1"/>
          <p:nvPr>
            <p:ph type="ctrTitle"/>
          </p:nvPr>
        </p:nvSpPr>
        <p:spPr>
          <a:xfrm>
            <a:off x="311089" y="2438408"/>
            <a:ext cx="8521800" cy="23412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3500"/>
              <a:t>The Effect of Different Sweeteners on</a:t>
            </a:r>
            <a:r>
              <a:rPr lang="en-US" sz="3500"/>
              <a:t> </a:t>
            </a:r>
            <a:r>
              <a:rPr lang="en-US" sz="3500"/>
              <a:t>Cookie Size and Shape</a:t>
            </a:r>
            <a:r>
              <a:rPr lang="en-US" sz="3500"/>
              <a:t> </a:t>
            </a:r>
            <a:endParaRPr sz="3500"/>
          </a:p>
          <a:p>
            <a:pPr indent="0" lvl="0" marL="0" rtl="0" algn="ctr">
              <a:spcBef>
                <a:spcPts val="0"/>
              </a:spcBef>
              <a:spcAft>
                <a:spcPts val="0"/>
              </a:spcAft>
              <a:buNone/>
            </a:pPr>
            <a:r>
              <a:rPr lang="en-US" sz="1900"/>
              <a:t>By Angela Du</a:t>
            </a:r>
            <a:endParaRPr sz="19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0"/>
                                  </p:stCondLst>
                                  <p:childTnLst>
                                    <p:set>
                                      <p:cBhvr>
                                        <p:cTn dur="1" fill="hold">
                                          <p:stCondLst>
                                            <p:cond delay="0"/>
                                          </p:stCondLst>
                                        </p:cTn>
                                        <p:tgtEl>
                                          <p:spTgt spid="71"/>
                                        </p:tgtEl>
                                        <p:attrNameLst>
                                          <p:attrName>style.visibility</p:attrName>
                                        </p:attrNameLst>
                                      </p:cBhvr>
                                      <p:to>
                                        <p:strVal val="visible"/>
                                      </p:to>
                                    </p:set>
                                    <p:anim calcmode="lin" valueType="num">
                                      <p:cBhvr additive="base">
                                        <p:cTn dur="500"/>
                                        <p:tgtEl>
                                          <p:spTgt spid="7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pic>
        <p:nvPicPr>
          <p:cNvPr id="76" name="Google Shape;76;p16"/>
          <p:cNvPicPr preferRelativeResize="0"/>
          <p:nvPr/>
        </p:nvPicPr>
        <p:blipFill>
          <a:blip r:embed="rId3">
            <a:alphaModFix/>
          </a:blip>
          <a:stretch>
            <a:fillRect/>
          </a:stretch>
        </p:blipFill>
        <p:spPr>
          <a:xfrm>
            <a:off x="0" y="0"/>
            <a:ext cx="9144000" cy="6858000"/>
          </a:xfrm>
          <a:prstGeom prst="rect">
            <a:avLst/>
          </a:prstGeom>
          <a:noFill/>
          <a:ln>
            <a:noFill/>
          </a:ln>
        </p:spPr>
      </p:pic>
      <p:sp>
        <p:nvSpPr>
          <p:cNvPr id="77" name="Google Shape;77;p16"/>
          <p:cNvSpPr txBox="1"/>
          <p:nvPr>
            <p:ph type="title"/>
          </p:nvPr>
        </p:nvSpPr>
        <p:spPr>
          <a:xfrm>
            <a:off x="0" y="646375"/>
            <a:ext cx="9144000" cy="10521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400"/>
              <a:t>Question </a:t>
            </a:r>
            <a:endParaRPr b="1" sz="5400"/>
          </a:p>
        </p:txBody>
      </p:sp>
      <p:sp>
        <p:nvSpPr>
          <p:cNvPr id="78" name="Google Shape;78;p16"/>
          <p:cNvSpPr txBox="1"/>
          <p:nvPr>
            <p:ph idx="1" type="body"/>
          </p:nvPr>
        </p:nvSpPr>
        <p:spPr>
          <a:xfrm>
            <a:off x="0" y="4156913"/>
            <a:ext cx="9144000" cy="12960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Font typeface="Arial"/>
              <a:buNone/>
            </a:pPr>
            <a:r>
              <a:rPr lang="en-US" sz="3200">
                <a:solidFill>
                  <a:schemeClr val="dk1"/>
                </a:solidFill>
              </a:rPr>
              <a:t>What happens to the cookie size and shape when the sweetener is changed?</a:t>
            </a:r>
            <a:endParaRPr sz="3200">
              <a:solidFill>
                <a:schemeClr val="dk1"/>
              </a:solidFill>
            </a:endParaRPr>
          </a:p>
          <a:p>
            <a:pPr indent="-342900" lvl="0" marL="342900" rtl="0" algn="ctr">
              <a:spcBef>
                <a:spcPts val="0"/>
              </a:spcBef>
              <a:spcAft>
                <a:spcPts val="0"/>
              </a:spcAft>
              <a:buSzPts val="1800"/>
              <a:buFont typeface="Noto Sans Symbols"/>
              <a:buNone/>
            </a:pPr>
            <a:r>
              <a:t/>
            </a:r>
            <a:endParaRPr sz="3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0" y="0"/>
            <a:ext cx="9144000" cy="6858000"/>
          </a:xfrm>
          <a:prstGeom prst="rect">
            <a:avLst/>
          </a:prstGeom>
          <a:noFill/>
          <a:ln>
            <a:noFill/>
          </a:ln>
        </p:spPr>
      </p:pic>
      <p:sp>
        <p:nvSpPr>
          <p:cNvPr id="84" name="Google Shape;84;p17"/>
          <p:cNvSpPr txBox="1"/>
          <p:nvPr>
            <p:ph type="title"/>
          </p:nvPr>
        </p:nvSpPr>
        <p:spPr>
          <a:xfrm>
            <a:off x="0" y="83820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Research </a:t>
            </a:r>
            <a:endParaRPr b="1" sz="5200"/>
          </a:p>
        </p:txBody>
      </p:sp>
      <p:sp>
        <p:nvSpPr>
          <p:cNvPr id="85" name="Google Shape;85;p17"/>
          <p:cNvSpPr txBox="1"/>
          <p:nvPr>
            <p:ph idx="1" type="body"/>
          </p:nvPr>
        </p:nvSpPr>
        <p:spPr>
          <a:xfrm>
            <a:off x="1066800" y="1920424"/>
            <a:ext cx="7010400" cy="45717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342900" lvl="0" marL="342900" rtl="0" algn="ctr">
              <a:spcBef>
                <a:spcPts val="0"/>
              </a:spcBef>
              <a:spcAft>
                <a:spcPts val="0"/>
              </a:spcAft>
              <a:buSzPts val="1800"/>
              <a:buFont typeface="Noto Sans Symbols"/>
              <a:buNone/>
            </a:pPr>
            <a:r>
              <a:rPr lang="en-US" sz="2000">
                <a:solidFill>
                  <a:srgbClr val="000000"/>
                </a:solidFill>
              </a:rPr>
              <a:t> 	</a:t>
            </a:r>
            <a:r>
              <a:rPr lang="en-US" sz="2000">
                <a:solidFill>
                  <a:srgbClr val="000000"/>
                </a:solidFill>
              </a:rPr>
              <a:t>Using granulated white sugar will make a harder and whiter cookie.  The sugar is “hygroscopic” so it will absorb the liquid and make the development of the gluten slower.  Because of this, the cookie will be harder.  Using brown sugar will result in softer cookies.  The brown sugar is also hygroscopic but it has</a:t>
            </a:r>
            <a:r>
              <a:rPr lang="en-US" sz="2000">
                <a:solidFill>
                  <a:srgbClr val="000000"/>
                </a:solidFill>
              </a:rPr>
              <a:t> </a:t>
            </a:r>
            <a:r>
              <a:rPr lang="en-US" sz="2000">
                <a:solidFill>
                  <a:srgbClr val="000000"/>
                </a:solidFill>
              </a:rPr>
              <a:t>more acidity making it thicker.</a:t>
            </a:r>
            <a:endParaRPr sz="2000">
              <a:solidFill>
                <a:srgbClr val="000000"/>
              </a:solidFill>
            </a:endParaRPr>
          </a:p>
          <a:p>
            <a:pPr indent="0" lvl="0" marL="0" rtl="0" algn="ctr">
              <a:lnSpc>
                <a:spcPct val="100000"/>
              </a:lnSpc>
              <a:spcBef>
                <a:spcPts val="0"/>
              </a:spcBef>
              <a:spcAft>
                <a:spcPts val="0"/>
              </a:spcAft>
              <a:buClr>
                <a:schemeClr val="dk1"/>
              </a:buClr>
              <a:buSzPts val="1100"/>
              <a:buFont typeface="Arial"/>
              <a:buNone/>
            </a:pPr>
            <a:r>
              <a:rPr lang="en-US" sz="2000">
                <a:solidFill>
                  <a:srgbClr val="000000"/>
                </a:solidFill>
              </a:rPr>
              <a:t>Honey is mostly used as a sweetener but for some cookies it can keep it moist and keep the unique qualities present(Velazquez)</a:t>
            </a:r>
            <a:endParaRPr sz="2000">
              <a:solidFill>
                <a:srgbClr val="000000"/>
              </a:solidFill>
            </a:endParaRPr>
          </a:p>
          <a:p>
            <a:pPr indent="0" lvl="0" marL="0" rtl="0" algn="ctr">
              <a:lnSpc>
                <a:spcPct val="100000"/>
              </a:lnSpc>
              <a:spcBef>
                <a:spcPts val="0"/>
              </a:spcBef>
              <a:spcAft>
                <a:spcPts val="0"/>
              </a:spcAft>
              <a:buClr>
                <a:schemeClr val="dk1"/>
              </a:buClr>
              <a:buSzPts val="1100"/>
              <a:buFont typeface="Arial"/>
              <a:buNone/>
            </a:pPr>
            <a:r>
              <a:rPr lang="en-US" sz="2000">
                <a:solidFill>
                  <a:srgbClr val="000000"/>
                </a:solidFill>
              </a:rPr>
              <a:t>The splenda sugar produced dry and crumbly cookies while the agave cookies were dry but tough. The honey cookies were really soft and gooey even after they cooled (Rowe)</a:t>
            </a:r>
            <a:endParaRPr sz="2000">
              <a:solidFill>
                <a:srgbClr val="000000"/>
              </a:solidFill>
            </a:endParaRPr>
          </a:p>
          <a:p>
            <a:pPr indent="-342900" lvl="0" marL="342900" rtl="0" algn="ctr">
              <a:spcBef>
                <a:spcPts val="0"/>
              </a:spcBef>
              <a:spcAft>
                <a:spcPts val="0"/>
              </a:spcAft>
              <a:buSzPts val="1800"/>
              <a:buFont typeface="Noto Sans Symbols"/>
              <a:buNone/>
            </a:pPr>
            <a:r>
              <a:t/>
            </a:r>
            <a:endParaRPr sz="20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id="90" name="Google Shape;90;p18"/>
          <p:cNvPicPr preferRelativeResize="0"/>
          <p:nvPr/>
        </p:nvPicPr>
        <p:blipFill>
          <a:blip r:embed="rId3">
            <a:alphaModFix/>
          </a:blip>
          <a:stretch>
            <a:fillRect/>
          </a:stretch>
        </p:blipFill>
        <p:spPr>
          <a:xfrm>
            <a:off x="0" y="0"/>
            <a:ext cx="9144000" cy="5241275"/>
          </a:xfrm>
          <a:prstGeom prst="rect">
            <a:avLst/>
          </a:prstGeom>
          <a:noFill/>
          <a:ln>
            <a:noFill/>
          </a:ln>
        </p:spPr>
      </p:pic>
      <p:sp>
        <p:nvSpPr>
          <p:cNvPr id="91" name="Google Shape;91;p18"/>
          <p:cNvSpPr txBox="1"/>
          <p:nvPr>
            <p:ph type="title"/>
          </p:nvPr>
        </p:nvSpPr>
        <p:spPr>
          <a:xfrm>
            <a:off x="-76200" y="22621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Risk Analysis </a:t>
            </a:r>
            <a:endParaRPr b="1" sz="5200"/>
          </a:p>
        </p:txBody>
      </p:sp>
      <p:sp>
        <p:nvSpPr>
          <p:cNvPr id="92" name="Google Shape;92;p18"/>
          <p:cNvSpPr txBox="1"/>
          <p:nvPr>
            <p:ph idx="1" type="body"/>
          </p:nvPr>
        </p:nvSpPr>
        <p:spPr>
          <a:xfrm>
            <a:off x="152400" y="2955804"/>
            <a:ext cx="8991600" cy="33528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387350" lvl="0" marL="342900" rtl="0" algn="ctr">
              <a:spcBef>
                <a:spcPts val="0"/>
              </a:spcBef>
              <a:spcAft>
                <a:spcPts val="0"/>
              </a:spcAft>
              <a:buClr>
                <a:srgbClr val="000000"/>
              </a:buClr>
              <a:buSzPts val="2500"/>
              <a:buChar char="●"/>
            </a:pPr>
            <a:r>
              <a:rPr lang="en-US" sz="2500">
                <a:solidFill>
                  <a:srgbClr val="000000"/>
                </a:solidFill>
              </a:rPr>
              <a:t>Heating safety</a:t>
            </a:r>
            <a:r>
              <a:rPr lang="en-US" sz="2500">
                <a:solidFill>
                  <a:srgbClr val="000000"/>
                </a:solidFill>
              </a:rPr>
              <a:t>(while baking some pain and/or burns if you touch the cookies while hot)</a:t>
            </a:r>
            <a:endParaRPr sz="2500">
              <a:solidFill>
                <a:srgbClr val="000000"/>
              </a:solidFill>
            </a:endParaRPr>
          </a:p>
          <a:p>
            <a:pPr indent="-387350" lvl="0" marL="342900" rtl="0" algn="ctr">
              <a:spcBef>
                <a:spcPts val="0"/>
              </a:spcBef>
              <a:spcAft>
                <a:spcPts val="0"/>
              </a:spcAft>
              <a:buClr>
                <a:srgbClr val="000000"/>
              </a:buClr>
              <a:buSzPts val="2500"/>
              <a:buChar char="●"/>
            </a:pPr>
            <a:r>
              <a:rPr lang="en-US" sz="2500">
                <a:solidFill>
                  <a:srgbClr val="000000"/>
                </a:solidFill>
              </a:rPr>
              <a:t>Hygiene safety( Do NOT eat raw dough, unless </a:t>
            </a:r>
            <a:r>
              <a:rPr lang="en-US" sz="2500">
                <a:solidFill>
                  <a:srgbClr val="000000"/>
                </a:solidFill>
              </a:rPr>
              <a:t>you're 100</a:t>
            </a:r>
            <a:r>
              <a:rPr lang="en-US" sz="2500">
                <a:solidFill>
                  <a:srgbClr val="000000"/>
                </a:solidFill>
              </a:rPr>
              <a:t>% sure everything is clean, do not)</a:t>
            </a:r>
            <a:endParaRPr sz="2500">
              <a:solidFill>
                <a:srgbClr val="000000"/>
              </a:solidFill>
            </a:endParaRPr>
          </a:p>
          <a:p>
            <a:pPr indent="-387350" lvl="0" marL="342900" rtl="0" algn="ctr">
              <a:spcBef>
                <a:spcPts val="0"/>
              </a:spcBef>
              <a:spcAft>
                <a:spcPts val="0"/>
              </a:spcAft>
              <a:buClr>
                <a:srgbClr val="000000"/>
              </a:buClr>
              <a:buSzPts val="2500"/>
              <a:buChar char="●"/>
            </a:pPr>
            <a:r>
              <a:rPr lang="en-US" sz="2500">
                <a:solidFill>
                  <a:srgbClr val="000000"/>
                </a:solidFill>
              </a:rPr>
              <a:t>Electrical appliance safety (the use of an electric mixer may frighten or injures any inexperienced users)</a:t>
            </a:r>
            <a:endParaRPr sz="250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pic>
        <p:nvPicPr>
          <p:cNvPr id="97" name="Google Shape;97;p19"/>
          <p:cNvPicPr preferRelativeResize="0"/>
          <p:nvPr/>
        </p:nvPicPr>
        <p:blipFill>
          <a:blip r:embed="rId3">
            <a:alphaModFix/>
          </a:blip>
          <a:stretch>
            <a:fillRect/>
          </a:stretch>
        </p:blipFill>
        <p:spPr>
          <a:xfrm>
            <a:off x="0" y="26"/>
            <a:ext cx="9144000" cy="6858000"/>
          </a:xfrm>
          <a:prstGeom prst="rect">
            <a:avLst/>
          </a:prstGeom>
          <a:noFill/>
          <a:ln>
            <a:noFill/>
          </a:ln>
        </p:spPr>
      </p:pic>
      <p:sp>
        <p:nvSpPr>
          <p:cNvPr id="98" name="Google Shape;98;p19"/>
          <p:cNvSpPr txBox="1"/>
          <p:nvPr>
            <p:ph type="title"/>
          </p:nvPr>
        </p:nvSpPr>
        <p:spPr>
          <a:xfrm>
            <a:off x="0" y="819150"/>
            <a:ext cx="9144000" cy="9906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Variables</a:t>
            </a:r>
            <a:endParaRPr b="1" sz="5200"/>
          </a:p>
        </p:txBody>
      </p:sp>
      <p:sp>
        <p:nvSpPr>
          <p:cNvPr id="99" name="Google Shape;99;p19"/>
          <p:cNvSpPr txBox="1"/>
          <p:nvPr>
            <p:ph idx="1" type="body"/>
          </p:nvPr>
        </p:nvSpPr>
        <p:spPr>
          <a:xfrm>
            <a:off x="1600200" y="2362200"/>
            <a:ext cx="6096000" cy="42672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349250" lvl="0" marL="342900" rtl="0" algn="l">
              <a:spcBef>
                <a:spcPts val="0"/>
              </a:spcBef>
              <a:spcAft>
                <a:spcPts val="0"/>
              </a:spcAft>
              <a:buClr>
                <a:srgbClr val="000000"/>
              </a:buClr>
              <a:buSzPts val="1900"/>
              <a:buChar char="●"/>
            </a:pPr>
            <a:r>
              <a:rPr lang="en-US" sz="1900">
                <a:solidFill>
                  <a:srgbClr val="000000"/>
                </a:solidFill>
              </a:rPr>
              <a:t>Independent variable:  The sweetener</a:t>
            </a:r>
            <a:endParaRPr sz="1900">
              <a:solidFill>
                <a:srgbClr val="000000"/>
              </a:solidFill>
            </a:endParaRPr>
          </a:p>
          <a:p>
            <a:pPr indent="-292100" lvl="0" marL="342900" rtl="0" algn="l">
              <a:spcBef>
                <a:spcPts val="160"/>
              </a:spcBef>
              <a:spcAft>
                <a:spcPts val="0"/>
              </a:spcAft>
              <a:buSzPts val="800"/>
              <a:buNone/>
            </a:pPr>
            <a:r>
              <a:t/>
            </a:r>
            <a:endParaRPr sz="1900">
              <a:solidFill>
                <a:srgbClr val="000000"/>
              </a:solidFill>
            </a:endParaRPr>
          </a:p>
          <a:p>
            <a:pPr indent="-349250" lvl="0" marL="342900" rtl="0" algn="l">
              <a:spcBef>
                <a:spcPts val="360"/>
              </a:spcBef>
              <a:spcAft>
                <a:spcPts val="0"/>
              </a:spcAft>
              <a:buClr>
                <a:srgbClr val="000000"/>
              </a:buClr>
              <a:buSzPts val="1900"/>
              <a:buChar char="●"/>
            </a:pPr>
            <a:r>
              <a:rPr lang="en-US" sz="1900">
                <a:solidFill>
                  <a:srgbClr val="000000"/>
                </a:solidFill>
              </a:rPr>
              <a:t>Dependent variable:  The difference in size and shape</a:t>
            </a:r>
            <a:endParaRPr sz="1900">
              <a:solidFill>
                <a:srgbClr val="000000"/>
              </a:solidFill>
            </a:endParaRPr>
          </a:p>
          <a:p>
            <a:pPr indent="-349250" lvl="0" marL="342900" rtl="0" algn="l">
              <a:spcBef>
                <a:spcPts val="360"/>
              </a:spcBef>
              <a:spcAft>
                <a:spcPts val="0"/>
              </a:spcAft>
              <a:buClr>
                <a:srgbClr val="000000"/>
              </a:buClr>
              <a:buSzPts val="1900"/>
              <a:buChar char="●"/>
            </a:pPr>
            <a:r>
              <a:rPr lang="en-US" sz="1900">
                <a:solidFill>
                  <a:srgbClr val="000000"/>
                </a:solidFill>
              </a:rPr>
              <a:t>Controlled variables:  The things that were kept the same were the amount of the </a:t>
            </a:r>
            <a:r>
              <a:rPr lang="en-US" sz="1900">
                <a:solidFill>
                  <a:srgbClr val="000000"/>
                </a:solidFill>
              </a:rPr>
              <a:t>chosen sweetener and the amount of flour,eggs,baking </a:t>
            </a:r>
            <a:r>
              <a:rPr lang="en-US" sz="1900">
                <a:solidFill>
                  <a:srgbClr val="000000"/>
                </a:solidFill>
              </a:rPr>
              <a:t>powder</a:t>
            </a:r>
            <a:r>
              <a:rPr lang="en-US" sz="1900">
                <a:solidFill>
                  <a:srgbClr val="000000"/>
                </a:solidFill>
              </a:rPr>
              <a:t>, chocolate chip, the amount of dough in each cookie and the time and heat each cookie was baked</a:t>
            </a:r>
            <a:endParaRPr sz="1900">
              <a:solidFill>
                <a:srgbClr val="000000"/>
              </a:solidFill>
            </a:endParaRPr>
          </a:p>
          <a:p>
            <a:pPr indent="-228600" lvl="0" marL="342900" rtl="0" algn="l">
              <a:spcBef>
                <a:spcPts val="360"/>
              </a:spcBef>
              <a:spcAft>
                <a:spcPts val="0"/>
              </a:spcAft>
              <a:buSzPts val="1800"/>
              <a:buNone/>
            </a:pPr>
            <a:r>
              <a:t/>
            </a:r>
            <a:endParaRPr sz="190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0"/>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05" name="Google Shape;105;p20"/>
          <p:cNvSpPr txBox="1"/>
          <p:nvPr>
            <p:ph type="title"/>
          </p:nvPr>
        </p:nvSpPr>
        <p:spPr>
          <a:xfrm>
            <a:off x="0" y="83820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Hypothesis</a:t>
            </a:r>
            <a:endParaRPr b="1" sz="5200"/>
          </a:p>
        </p:txBody>
      </p:sp>
      <p:sp>
        <p:nvSpPr>
          <p:cNvPr id="106" name="Google Shape;106;p20"/>
          <p:cNvSpPr txBox="1"/>
          <p:nvPr>
            <p:ph idx="1" type="body"/>
          </p:nvPr>
        </p:nvSpPr>
        <p:spPr>
          <a:xfrm>
            <a:off x="1066800" y="1921463"/>
            <a:ext cx="7010400" cy="33528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lang="en-US" sz="2000">
                <a:solidFill>
                  <a:schemeClr val="dk1"/>
                </a:solidFill>
              </a:rPr>
              <a:t>If agave, honey, white sugar, brown sugar, powdered sugar, and Splenda are compared, then the honey will produce cookies with the largest radius</a:t>
            </a: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pic>
        <p:nvPicPr>
          <p:cNvPr id="111" name="Google Shape;111;p21"/>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12" name="Google Shape;112;p21"/>
          <p:cNvSpPr txBox="1"/>
          <p:nvPr>
            <p:ph type="title"/>
          </p:nvPr>
        </p:nvSpPr>
        <p:spPr>
          <a:xfrm>
            <a:off x="0" y="336950"/>
            <a:ext cx="9144000" cy="9144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Materials</a:t>
            </a:r>
            <a:endParaRPr b="1" sz="5200"/>
          </a:p>
        </p:txBody>
      </p:sp>
      <p:sp>
        <p:nvSpPr>
          <p:cNvPr id="113" name="Google Shape;113;p21"/>
          <p:cNvSpPr txBox="1"/>
          <p:nvPr>
            <p:ph idx="1" type="body"/>
          </p:nvPr>
        </p:nvSpPr>
        <p:spPr>
          <a:xfrm>
            <a:off x="600900" y="1669658"/>
            <a:ext cx="7942200" cy="47070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349250" lvl="0" marL="457200" rtl="0" algn="l">
              <a:spcBef>
                <a:spcPts val="360"/>
              </a:spcBef>
              <a:spcAft>
                <a:spcPts val="0"/>
              </a:spcAft>
              <a:buClr>
                <a:srgbClr val="000000"/>
              </a:buClr>
              <a:buSzPts val="1900"/>
              <a:buChar char="●"/>
            </a:pPr>
            <a:r>
              <a:rPr lang="en-US" sz="1900">
                <a:solidFill>
                  <a:srgbClr val="000000"/>
                </a:solidFill>
              </a:rPr>
              <a:t>Oven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2 1⁄4 cups (306g) of all-purpose flour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1 tsp ( 4.2g) baking soda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1⁄2 tsp (2.1g) salt</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2 large bowls</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1 1⁄2 cups ( 204g) of selected sweetener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1 cup ( 227g) of softened </a:t>
            </a:r>
            <a:r>
              <a:rPr lang="en-US" sz="1900">
                <a:solidFill>
                  <a:srgbClr val="000000"/>
                </a:solidFill>
              </a:rPr>
              <a:t>butter</a:t>
            </a:r>
            <a:r>
              <a:rPr lang="en-US" sz="1900">
                <a:solidFill>
                  <a:srgbClr val="000000"/>
                </a:solidFill>
              </a:rPr>
              <a:t>.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electric mixer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 2 tsp (8.4 mL ) of vanilla extract</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2 large eggs </a:t>
            </a:r>
            <a:endParaRPr sz="1900">
              <a:solidFill>
                <a:srgbClr val="000000"/>
              </a:solidFill>
            </a:endParaRPr>
          </a:p>
          <a:p>
            <a:pPr indent="-349250" lvl="0" marL="457200" rtl="0" algn="l">
              <a:spcBef>
                <a:spcPts val="0"/>
              </a:spcBef>
              <a:spcAft>
                <a:spcPts val="0"/>
              </a:spcAft>
              <a:buClr>
                <a:srgbClr val="000000"/>
              </a:buClr>
              <a:buSzPts val="1900"/>
              <a:buChar char="●"/>
            </a:pPr>
            <a:r>
              <a:rPr lang="en-US" sz="1900">
                <a:solidFill>
                  <a:srgbClr val="000000"/>
                </a:solidFill>
              </a:rPr>
              <a:t>One 12oz (56.68g) bag of chocolate chips </a:t>
            </a:r>
            <a:endParaRPr sz="190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pic>
        <p:nvPicPr>
          <p:cNvPr id="118" name="Google Shape;118;p22"/>
          <p:cNvPicPr preferRelativeResize="0"/>
          <p:nvPr/>
        </p:nvPicPr>
        <p:blipFill>
          <a:blip r:embed="rId3">
            <a:alphaModFix/>
          </a:blip>
          <a:stretch>
            <a:fillRect/>
          </a:stretch>
        </p:blipFill>
        <p:spPr>
          <a:xfrm>
            <a:off x="0" y="26"/>
            <a:ext cx="9144000" cy="6858000"/>
          </a:xfrm>
          <a:prstGeom prst="rect">
            <a:avLst/>
          </a:prstGeom>
          <a:noFill/>
          <a:ln>
            <a:noFill/>
          </a:ln>
        </p:spPr>
      </p:pic>
      <p:sp>
        <p:nvSpPr>
          <p:cNvPr id="119" name="Google Shape;119;p22"/>
          <p:cNvSpPr txBox="1"/>
          <p:nvPr>
            <p:ph type="title"/>
          </p:nvPr>
        </p:nvSpPr>
        <p:spPr>
          <a:xfrm>
            <a:off x="1" y="365775"/>
            <a:ext cx="9144000" cy="1066800"/>
          </a:xfrm>
          <a:prstGeom prst="rect">
            <a:avLst/>
          </a:prstGeom>
          <a:gradFill>
            <a:gsLst>
              <a:gs pos="0">
                <a:srgbClr val="DFE9FB"/>
              </a:gs>
              <a:gs pos="100000">
                <a:srgbClr val="6E9BE7"/>
              </a:gs>
            </a:gsLst>
            <a:path path="circle">
              <a:fillToRect b="50%" l="50%" r="50%" t="50%"/>
            </a:path>
            <a:tileRect/>
          </a:grad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b="1" lang="en-US" sz="5200"/>
              <a:t>Procedure</a:t>
            </a:r>
            <a:endParaRPr b="1" sz="5200"/>
          </a:p>
        </p:txBody>
      </p:sp>
      <p:sp>
        <p:nvSpPr>
          <p:cNvPr id="120" name="Google Shape;120;p22"/>
          <p:cNvSpPr txBox="1"/>
          <p:nvPr>
            <p:ph idx="1" type="body"/>
          </p:nvPr>
        </p:nvSpPr>
        <p:spPr>
          <a:xfrm>
            <a:off x="1328750" y="1883880"/>
            <a:ext cx="6096000" cy="4760700"/>
          </a:xfrm>
          <a:prstGeom prst="rect">
            <a:avLst/>
          </a:prstGeom>
          <a:gradFill>
            <a:gsLst>
              <a:gs pos="0">
                <a:srgbClr val="DFE9FB"/>
              </a:gs>
              <a:gs pos="100000">
                <a:srgbClr val="6E9BE7"/>
              </a:gs>
            </a:gsLst>
            <a:path path="circle">
              <a:fillToRect b="50%" l="50%" r="50%" t="50%"/>
            </a:path>
            <a:tileRect/>
          </a:grad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400">
                <a:solidFill>
                  <a:srgbClr val="000000"/>
                </a:solidFill>
              </a:rPr>
              <a:t>   </a:t>
            </a:r>
            <a:endParaRPr sz="1400">
              <a:solidFill>
                <a:srgbClr val="000000"/>
              </a:solidFill>
            </a:endParaRPr>
          </a:p>
          <a:p>
            <a:pPr indent="0" lvl="0" marL="0" rtl="0" algn="l">
              <a:spcBef>
                <a:spcPts val="0"/>
              </a:spcBef>
              <a:spcAft>
                <a:spcPts val="0"/>
              </a:spcAft>
              <a:buNone/>
            </a:pPr>
            <a:r>
              <a:rPr lang="en-US" sz="1400">
                <a:solidFill>
                  <a:srgbClr val="000000"/>
                </a:solidFill>
              </a:rPr>
              <a:t>● Preheat the oven to 350 F.</a:t>
            </a:r>
            <a:endParaRPr sz="1400">
              <a:solidFill>
                <a:srgbClr val="000000"/>
              </a:solidFill>
            </a:endParaRPr>
          </a:p>
          <a:p>
            <a:pPr indent="0" lvl="0" marL="0" rtl="0" algn="l">
              <a:spcBef>
                <a:spcPts val="0"/>
              </a:spcBef>
              <a:spcAft>
                <a:spcPts val="0"/>
              </a:spcAft>
              <a:buNone/>
            </a:pPr>
            <a:r>
              <a:rPr lang="en-US" sz="1400">
                <a:solidFill>
                  <a:srgbClr val="000000"/>
                </a:solidFill>
              </a:rPr>
              <a:t>● Mix 2 1⁄4 cups (306g) of all-purpose flour, 1 tsp ( 4.2g) baking soda and 1⁄2 tsp ( 2.1g) salt in a medium-sized</a:t>
            </a:r>
            <a:endParaRPr sz="1400">
              <a:solidFill>
                <a:srgbClr val="000000"/>
              </a:solidFill>
            </a:endParaRPr>
          </a:p>
          <a:p>
            <a:pPr indent="0" lvl="0" marL="0" rtl="0" algn="l">
              <a:spcBef>
                <a:spcPts val="0"/>
              </a:spcBef>
              <a:spcAft>
                <a:spcPts val="0"/>
              </a:spcAft>
              <a:buNone/>
            </a:pPr>
            <a:r>
              <a:rPr lang="en-US" sz="1400">
                <a:solidFill>
                  <a:srgbClr val="000000"/>
                </a:solidFill>
              </a:rPr>
              <a:t>bowl and set aside.</a:t>
            </a:r>
            <a:endParaRPr sz="1400">
              <a:solidFill>
                <a:srgbClr val="000000"/>
              </a:solidFill>
            </a:endParaRPr>
          </a:p>
          <a:p>
            <a:pPr indent="0" lvl="0" marL="0" rtl="0" algn="l">
              <a:spcBef>
                <a:spcPts val="0"/>
              </a:spcBef>
              <a:spcAft>
                <a:spcPts val="0"/>
              </a:spcAft>
              <a:buNone/>
            </a:pPr>
            <a:r>
              <a:rPr lang="en-US" sz="1400">
                <a:solidFill>
                  <a:srgbClr val="000000"/>
                </a:solidFill>
              </a:rPr>
              <a:t>● In a separate bowl add 1 1⁄2 cups ( 204g) of selected sweetener and 1 cup ( 13g) of softened butter. Mix</a:t>
            </a:r>
            <a:endParaRPr sz="1400">
              <a:solidFill>
                <a:srgbClr val="000000"/>
              </a:solidFill>
            </a:endParaRPr>
          </a:p>
          <a:p>
            <a:pPr indent="0" lvl="0" marL="0" rtl="0" algn="l">
              <a:spcBef>
                <a:spcPts val="0"/>
              </a:spcBef>
              <a:spcAft>
                <a:spcPts val="0"/>
              </a:spcAft>
              <a:buNone/>
            </a:pPr>
            <a:r>
              <a:rPr lang="en-US" sz="1400">
                <a:solidFill>
                  <a:srgbClr val="000000"/>
                </a:solidFill>
              </a:rPr>
              <a:t>together with a wooden spoon until the mixture becomes smooth.</a:t>
            </a:r>
            <a:endParaRPr sz="1400">
              <a:solidFill>
                <a:srgbClr val="000000"/>
              </a:solidFill>
            </a:endParaRPr>
          </a:p>
          <a:p>
            <a:pPr indent="0" lvl="0" marL="0" rtl="0" algn="l">
              <a:spcBef>
                <a:spcPts val="0"/>
              </a:spcBef>
              <a:spcAft>
                <a:spcPts val="0"/>
              </a:spcAft>
              <a:buNone/>
            </a:pPr>
            <a:r>
              <a:rPr lang="en-US" sz="1400">
                <a:solidFill>
                  <a:srgbClr val="000000"/>
                </a:solidFill>
              </a:rPr>
              <a:t>● Add 2 tsp ( 8.4g) of vanilla and 2 large eggs, one at a time, to the butter mixture and mix thoroughly</a:t>
            </a:r>
            <a:endParaRPr sz="1400">
              <a:solidFill>
                <a:srgbClr val="000000"/>
              </a:solidFill>
            </a:endParaRPr>
          </a:p>
          <a:p>
            <a:pPr indent="0" lvl="0" marL="0" rtl="0" algn="l">
              <a:spcBef>
                <a:spcPts val="0"/>
              </a:spcBef>
              <a:spcAft>
                <a:spcPts val="0"/>
              </a:spcAft>
              <a:buNone/>
            </a:pPr>
            <a:r>
              <a:rPr lang="en-US" sz="1400">
                <a:solidFill>
                  <a:srgbClr val="000000"/>
                </a:solidFill>
              </a:rPr>
              <a:t>● Add dry ingredients gradually to the creamed butter mixture until dough forms.</a:t>
            </a:r>
            <a:endParaRPr sz="1400">
              <a:solidFill>
                <a:srgbClr val="000000"/>
              </a:solidFill>
            </a:endParaRPr>
          </a:p>
          <a:p>
            <a:pPr indent="0" lvl="0" marL="0" rtl="0" algn="l">
              <a:spcBef>
                <a:spcPts val="0"/>
              </a:spcBef>
              <a:spcAft>
                <a:spcPts val="0"/>
              </a:spcAft>
              <a:buNone/>
            </a:pPr>
            <a:r>
              <a:rPr lang="en-US" sz="1400">
                <a:solidFill>
                  <a:srgbClr val="000000"/>
                </a:solidFill>
              </a:rPr>
              <a:t>● Mix one 12oz ( 56.68g) bag of chocolate chips into the dough.</a:t>
            </a:r>
            <a:endParaRPr sz="1400">
              <a:solidFill>
                <a:srgbClr val="000000"/>
              </a:solidFill>
            </a:endParaRPr>
          </a:p>
          <a:p>
            <a:pPr indent="0" lvl="0" marL="0" rtl="0" algn="l">
              <a:spcBef>
                <a:spcPts val="0"/>
              </a:spcBef>
              <a:spcAft>
                <a:spcPts val="0"/>
              </a:spcAft>
              <a:buNone/>
            </a:pPr>
            <a:r>
              <a:rPr lang="en-US" sz="1400">
                <a:solidFill>
                  <a:srgbClr val="000000"/>
                </a:solidFill>
              </a:rPr>
              <a:t>● Use a cookie scooper or tablespoon to drop dough onto a greased cookie sheet, 4 inches (cm) apart or six</a:t>
            </a:r>
            <a:endParaRPr sz="1400">
              <a:solidFill>
                <a:srgbClr val="000000"/>
              </a:solidFill>
            </a:endParaRPr>
          </a:p>
          <a:p>
            <a:pPr indent="0" lvl="0" marL="0" rtl="0" algn="l">
              <a:spcBef>
                <a:spcPts val="0"/>
              </a:spcBef>
              <a:spcAft>
                <a:spcPts val="0"/>
              </a:spcAft>
              <a:buNone/>
            </a:pPr>
            <a:r>
              <a:rPr lang="en-US" sz="1400">
                <a:solidFill>
                  <a:srgbClr val="000000"/>
                </a:solidFill>
              </a:rPr>
              <a:t>in a pan</a:t>
            </a:r>
            <a:endParaRPr sz="1400">
              <a:solidFill>
                <a:srgbClr val="000000"/>
              </a:solidFill>
            </a:endParaRPr>
          </a:p>
          <a:p>
            <a:pPr indent="0" lvl="0" marL="0" rtl="0" algn="l">
              <a:spcBef>
                <a:spcPts val="0"/>
              </a:spcBef>
              <a:spcAft>
                <a:spcPts val="0"/>
              </a:spcAft>
              <a:buNone/>
            </a:pPr>
            <a:r>
              <a:rPr lang="en-US" sz="1400">
                <a:solidFill>
                  <a:srgbClr val="000000"/>
                </a:solidFill>
              </a:rPr>
              <a:t>● Bake for 10-12 minutes.</a:t>
            </a:r>
            <a:endParaRPr sz="1400">
              <a:solidFill>
                <a:srgbClr val="000000"/>
              </a:solidFill>
            </a:endParaRPr>
          </a:p>
          <a:p>
            <a:pPr indent="0" lvl="0" marL="0" rtl="0" algn="l">
              <a:spcBef>
                <a:spcPts val="0"/>
              </a:spcBef>
              <a:spcAft>
                <a:spcPts val="0"/>
              </a:spcAft>
              <a:buNone/>
            </a:pPr>
            <a:r>
              <a:rPr lang="en-US" sz="1400">
                <a:solidFill>
                  <a:srgbClr val="000000"/>
                </a:solidFill>
              </a:rPr>
              <a:t>● Cool on cookie rack for 30 minutes.</a:t>
            </a:r>
            <a:endParaRPr sz="1400">
              <a:solidFill>
                <a:srgbClr val="000000"/>
              </a:solidFill>
            </a:endParaRPr>
          </a:p>
          <a:p>
            <a:pPr indent="0" lvl="0" marL="0" rtl="0" algn="l">
              <a:spcBef>
                <a:spcPts val="0"/>
              </a:spcBef>
              <a:spcAft>
                <a:spcPts val="0"/>
              </a:spcAft>
              <a:buNone/>
            </a:pPr>
            <a:r>
              <a:rPr lang="en-US" sz="1400">
                <a:solidFill>
                  <a:srgbClr val="000000"/>
                </a:solidFill>
              </a:rPr>
              <a:t>● Measure diameter of each cookie and record.</a:t>
            </a:r>
            <a:endParaRPr sz="1400">
              <a:solidFill>
                <a:srgbClr val="000000"/>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