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Raleway" panose="020B0604020202020204" charset="0"/>
      <p:regular r:id="rId40"/>
      <p:bold r:id="rId41"/>
      <p:italic r:id="rId42"/>
      <p:boldItalic r:id="rId43"/>
    </p:embeddedFont>
    <p:embeddedFont>
      <p:font typeface="Raleway Thin" panose="020B0604020202020204" charset="0"/>
      <p:regular r:id="rId44"/>
      <p:bold r:id="rId45"/>
      <p:italic r:id="rId46"/>
      <p:boldItalic r:id="rId47"/>
    </p:embeddedFont>
    <p:embeddedFont>
      <p:font typeface="Satisfy" panose="020B0604020202020204"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6E235D-5425-4B84-9E33-A0E3D82930FB}">
  <a:tblStyle styleId="{766E235D-5425-4B84-9E33-A0E3D82930FB}"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e2caf61dd_1_12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e2caf61dd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e2caf61dd_1_1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be2caf61dd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be2caf61dd_1_16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be2caf61dd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be2caf61dd_1_17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be2caf61dd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be2caf61dd_1_18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be2caf61dd_1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e2caf61dd_1_19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be2caf61dd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be2caf61dd_1_20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be2caf61dd_1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e2caf61dd_1_2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be2caf61dd_1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be2caf61dd_1_2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be2caf61dd_1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be2caf61dd_1_28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be2caf61dd_1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bd61974d1c_1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bd61974d1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bd61974d1c_1_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bd61974d1c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be2caf61dd_1_29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be2caf61dd_1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be2caf61dd_1_3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be2caf61dd_1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bd61974d1c_1_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bd61974d1c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bd61974d1c_1_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bd61974d1c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be2caf61dd_1_3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be2caf61dd_1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e2caf61dd_1_3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e2caf61dd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bd61974d1c_1_4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bd61974d1c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bc67b89292_0_4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bc67b8929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bf04237889_0_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bf0423788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be2caf61dd_1_34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be2caf61dd_1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be2caf61dd_1_3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be2caf61dd_1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be2caf61dd_1_38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be2caf61dd_1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5f391192_0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be2caf61dd_1_4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be2caf61dd_1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be2caf61dd_1_4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be2caf61dd_1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5f391192_08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c67b89292_0_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bc67b8929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be2caf61dd_1_1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be2caf61dd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0"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855300" y="848825"/>
            <a:ext cx="5850900" cy="1715100"/>
          </a:xfrm>
          <a:prstGeom prst="rect">
            <a:avLst/>
          </a:prstGeom>
          <a:effectLst>
            <a:outerShdw blurRad="14288" dist="28575" dir="2700000" algn="bl" rotWithShape="0">
              <a:srgbClr val="655A87">
                <a:alpha val="20000"/>
              </a:srgbClr>
            </a:outerShdw>
          </a:effectLst>
        </p:spPr>
        <p:txBody>
          <a:bodyPr spcFirstLastPara="1" wrap="square" lIns="0" tIns="0" rIns="0" bIns="0" anchor="t"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mplete" type="blank">
  <p:cSld name="BLANK">
    <p:bg>
      <p:bgPr>
        <a:gradFill>
          <a:gsLst>
            <a:gs pos="0">
              <a:schemeClr val="accent1"/>
            </a:gs>
            <a:gs pos="100000">
              <a:schemeClr val="accent2"/>
            </a:gs>
          </a:gsLst>
          <a:lin ang="0" scaled="0"/>
        </a:gradFill>
        <a:effectLst/>
      </p:bgPr>
    </p:bg>
    <p:spTree>
      <p:nvGrpSpPr>
        <p:cNvPr id="1" name="Shape 53"/>
        <p:cNvGrpSpPr/>
        <p:nvPr/>
      </p:nvGrpSpPr>
      <p:grpSpPr>
        <a:xfrm>
          <a:off x="0" y="0"/>
          <a:ext cx="0" cy="0"/>
          <a:chOff x="0" y="0"/>
          <a:chExt cx="0" cy="0"/>
        </a:xfrm>
      </p:grpSpPr>
      <p:pic>
        <p:nvPicPr>
          <p:cNvPr id="54" name="Google Shape;54;p11"/>
          <p:cNvPicPr preferRelativeResize="0"/>
          <p:nvPr/>
        </p:nvPicPr>
        <p:blipFill rotWithShape="1">
          <a:blip r:embed="rId2">
            <a:alphaModFix/>
          </a:blip>
          <a:srcRect/>
          <a:stretch/>
        </p:blipFill>
        <p:spPr>
          <a:xfrm rot="10800000" flipH="1">
            <a:off x="0" y="0"/>
            <a:ext cx="9144000" cy="5143500"/>
          </a:xfrm>
          <a:prstGeom prst="rect">
            <a:avLst/>
          </a:prstGeom>
          <a:noFill/>
          <a:ln>
            <a:noFill/>
          </a:ln>
        </p:spPr>
      </p:pic>
      <p:sp>
        <p:nvSpPr>
          <p:cNvPr id="55" name="Google Shape;55;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lateral">
  <p:cSld name="BLANK_1">
    <p:bg>
      <p:bgPr>
        <a:gradFill>
          <a:gsLst>
            <a:gs pos="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pic>
        <p:nvPicPr>
          <p:cNvPr id="57" name="Google Shape;57;p12"/>
          <p:cNvPicPr preferRelativeResize="0"/>
          <p:nvPr/>
        </p:nvPicPr>
        <p:blipFill>
          <a:blip r:embed="rId2">
            <a:alphaModFix/>
          </a:blip>
          <a:stretch>
            <a:fillRect/>
          </a:stretch>
        </p:blipFill>
        <p:spPr>
          <a:xfrm>
            <a:off x="4286282" y="0"/>
            <a:ext cx="4857726" cy="5143500"/>
          </a:xfrm>
          <a:prstGeom prst="rect">
            <a:avLst/>
          </a:prstGeom>
          <a:noFill/>
          <a:ln>
            <a:noFill/>
          </a:ln>
        </p:spPr>
      </p:pic>
      <p:sp>
        <p:nvSpPr>
          <p:cNvPr id="58" name="Google Shape;58;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chemeClr val="accent2"/>
            </a:gs>
          </a:gsLst>
          <a:lin ang="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855300" y="344225"/>
            <a:ext cx="7433400" cy="1159800"/>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5" name="Google Shape;15;p3"/>
          <p:cNvSpPr txBox="1">
            <a:spLocks noGrp="1"/>
          </p:cNvSpPr>
          <p:nvPr>
            <p:ph type="subTitle" idx="1"/>
          </p:nvPr>
        </p:nvSpPr>
        <p:spPr>
          <a:xfrm>
            <a:off x="855300" y="1600929"/>
            <a:ext cx="7433400" cy="784800"/>
          </a:xfrm>
          <a:prstGeom prst="rect">
            <a:avLst/>
          </a:prstGeom>
        </p:spPr>
        <p:txBody>
          <a:bodyPr spcFirstLastPara="1" wrap="square" lIns="0" tIns="0" rIns="0" bIns="0" anchor="t" anchorCtr="0">
            <a:noAutofit/>
          </a:bodyPr>
          <a:lstStyle>
            <a:lvl1pPr lvl="0" rtl="0">
              <a:spcBef>
                <a:spcPts val="0"/>
              </a:spcBef>
              <a:spcAft>
                <a:spcPts val="0"/>
              </a:spcAft>
              <a:buClr>
                <a:srgbClr val="9283C0"/>
              </a:buClr>
              <a:buSzPts val="2000"/>
              <a:buNone/>
              <a:defRPr>
                <a:solidFill>
                  <a:srgbClr val="9283C0"/>
                </a:solidFill>
              </a:defRPr>
            </a:lvl1pPr>
            <a:lvl2pPr lvl="1" rtl="0">
              <a:spcBef>
                <a:spcPts val="600"/>
              </a:spcBef>
              <a:spcAft>
                <a:spcPts val="0"/>
              </a:spcAft>
              <a:buClr>
                <a:srgbClr val="9283C0"/>
              </a:buClr>
              <a:buSzPts val="3000"/>
              <a:buNone/>
              <a:defRPr sz="3000">
                <a:solidFill>
                  <a:srgbClr val="9283C0"/>
                </a:solidFill>
              </a:defRPr>
            </a:lvl2pPr>
            <a:lvl3pPr lvl="2" rtl="0">
              <a:spcBef>
                <a:spcPts val="600"/>
              </a:spcBef>
              <a:spcAft>
                <a:spcPts val="0"/>
              </a:spcAft>
              <a:buClr>
                <a:srgbClr val="9283C0"/>
              </a:buClr>
              <a:buSzPts val="3000"/>
              <a:buNone/>
              <a:defRPr sz="3000">
                <a:solidFill>
                  <a:srgbClr val="9283C0"/>
                </a:solidFill>
              </a:defRPr>
            </a:lvl3pPr>
            <a:lvl4pPr lvl="3" rtl="0">
              <a:spcBef>
                <a:spcPts val="600"/>
              </a:spcBef>
              <a:spcAft>
                <a:spcPts val="0"/>
              </a:spcAft>
              <a:buClr>
                <a:srgbClr val="9283C0"/>
              </a:buClr>
              <a:buSzPts val="3000"/>
              <a:buNone/>
              <a:defRPr sz="3000">
                <a:solidFill>
                  <a:srgbClr val="9283C0"/>
                </a:solidFill>
              </a:defRPr>
            </a:lvl4pPr>
            <a:lvl5pPr lvl="4" rtl="0">
              <a:spcBef>
                <a:spcPts val="600"/>
              </a:spcBef>
              <a:spcAft>
                <a:spcPts val="0"/>
              </a:spcAft>
              <a:buClr>
                <a:srgbClr val="9283C0"/>
              </a:buClr>
              <a:buSzPts val="3000"/>
              <a:buNone/>
              <a:defRPr sz="3000">
                <a:solidFill>
                  <a:srgbClr val="9283C0"/>
                </a:solidFill>
              </a:defRPr>
            </a:lvl5pPr>
            <a:lvl6pPr lvl="5" rtl="0">
              <a:spcBef>
                <a:spcPts val="600"/>
              </a:spcBef>
              <a:spcAft>
                <a:spcPts val="0"/>
              </a:spcAft>
              <a:buClr>
                <a:srgbClr val="9283C0"/>
              </a:buClr>
              <a:buSzPts val="3000"/>
              <a:buNone/>
              <a:defRPr sz="3000">
                <a:solidFill>
                  <a:srgbClr val="9283C0"/>
                </a:solidFill>
              </a:defRPr>
            </a:lvl6pPr>
            <a:lvl7pPr lvl="6" rtl="0">
              <a:spcBef>
                <a:spcPts val="600"/>
              </a:spcBef>
              <a:spcAft>
                <a:spcPts val="0"/>
              </a:spcAft>
              <a:buClr>
                <a:srgbClr val="9283C0"/>
              </a:buClr>
              <a:buSzPts val="3000"/>
              <a:buNone/>
              <a:defRPr sz="3000">
                <a:solidFill>
                  <a:srgbClr val="9283C0"/>
                </a:solidFill>
              </a:defRPr>
            </a:lvl7pPr>
            <a:lvl8pPr lvl="7" rtl="0">
              <a:spcBef>
                <a:spcPts val="600"/>
              </a:spcBef>
              <a:spcAft>
                <a:spcPts val="0"/>
              </a:spcAft>
              <a:buClr>
                <a:srgbClr val="9283C0"/>
              </a:buClr>
              <a:buSzPts val="3000"/>
              <a:buNone/>
              <a:defRPr sz="3000">
                <a:solidFill>
                  <a:srgbClr val="9283C0"/>
                </a:solidFill>
              </a:defRPr>
            </a:lvl8pPr>
            <a:lvl9pPr lvl="8" rtl="0">
              <a:spcBef>
                <a:spcPts val="600"/>
              </a:spcBef>
              <a:spcAft>
                <a:spcPts val="600"/>
              </a:spcAft>
              <a:buClr>
                <a:srgbClr val="9283C0"/>
              </a:buClr>
              <a:buSzPts val="3000"/>
              <a:buNone/>
              <a:defRPr sz="3000">
                <a:solidFill>
                  <a:srgbClr val="9283C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4286282" y="0"/>
            <a:ext cx="4857726" cy="5143500"/>
          </a:xfrm>
          <a:prstGeom prst="rect">
            <a:avLst/>
          </a:prstGeom>
          <a:noFill/>
          <a:ln>
            <a:noFill/>
          </a:ln>
        </p:spPr>
      </p:pic>
      <p:sp>
        <p:nvSpPr>
          <p:cNvPr id="18" name="Google Shape;18;p4"/>
          <p:cNvSpPr txBox="1">
            <a:spLocks noGrp="1"/>
          </p:cNvSpPr>
          <p:nvPr>
            <p:ph type="body" idx="1"/>
          </p:nvPr>
        </p:nvSpPr>
        <p:spPr>
          <a:xfrm>
            <a:off x="1400000" y="880900"/>
            <a:ext cx="4601400" cy="3387600"/>
          </a:xfrm>
          <a:prstGeom prst="rect">
            <a:avLst/>
          </a:prstGeom>
          <a:effectLst>
            <a:outerShdw blurRad="14288" dist="19050" dir="2700000" algn="bl" rotWithShape="0">
              <a:srgbClr val="655A87">
                <a:alpha val="20000"/>
              </a:srgbClr>
            </a:outerShdw>
          </a:effectLst>
        </p:spPr>
        <p:txBody>
          <a:bodyPr spcFirstLastPara="1" wrap="square" lIns="0" tIns="0" rIns="0" bIns="0" anchor="t" anchorCtr="0">
            <a:noAutofit/>
          </a:bodyPr>
          <a:lstStyle>
            <a:lvl1pPr marL="457200" lvl="0" indent="-444500" rtl="0">
              <a:spcBef>
                <a:spcPts val="0"/>
              </a:spcBef>
              <a:spcAft>
                <a:spcPts val="0"/>
              </a:spcAft>
              <a:buClr>
                <a:schemeClr val="lt1"/>
              </a:buClr>
              <a:buSzPts val="3400"/>
              <a:buFont typeface="Satisfy"/>
              <a:buChar char="𖤓"/>
              <a:defRPr sz="3600">
                <a:solidFill>
                  <a:schemeClr val="lt1"/>
                </a:solidFill>
                <a:latin typeface="Satisfy"/>
                <a:ea typeface="Satisfy"/>
                <a:cs typeface="Satisfy"/>
                <a:sym typeface="Satisfy"/>
              </a:defRPr>
            </a:lvl1pPr>
            <a:lvl2pPr marL="914400" lvl="1"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2pPr>
            <a:lvl3pPr marL="1371600" lvl="2"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3pPr>
            <a:lvl4pPr marL="1828800" lvl="3"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4pPr>
            <a:lvl5pPr marL="2286000" lvl="4"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5pPr>
            <a:lvl6pPr marL="2743200" lvl="5"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6pPr>
            <a:lvl7pPr marL="3200400" lvl="6"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7pPr>
            <a:lvl8pPr marL="3657600" lvl="7"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8pPr>
            <a:lvl9pPr marL="4114800" lvl="8" indent="-457200" rtl="0">
              <a:spcBef>
                <a:spcPts val="600"/>
              </a:spcBef>
              <a:spcAft>
                <a:spcPts val="600"/>
              </a:spcAft>
              <a:buClr>
                <a:schemeClr val="lt1"/>
              </a:buClr>
              <a:buSzPts val="3600"/>
              <a:buFont typeface="Satisfy"/>
              <a:buChar char="■"/>
              <a:defRPr sz="3600">
                <a:solidFill>
                  <a:schemeClr val="lt1"/>
                </a:solidFill>
                <a:latin typeface="Satisfy"/>
                <a:ea typeface="Satisfy"/>
                <a:cs typeface="Satisfy"/>
                <a:sym typeface="Satisfy"/>
              </a:defRPr>
            </a:lvl9pPr>
          </a:lstStyle>
          <a:p>
            <a:endParaRPr/>
          </a:p>
        </p:txBody>
      </p:sp>
      <p:sp>
        <p:nvSpPr>
          <p:cNvPr id="19" name="Google Shape;19;p4"/>
          <p:cNvSpPr txBox="1"/>
          <p:nvPr/>
        </p:nvSpPr>
        <p:spPr>
          <a:xfrm>
            <a:off x="855300" y="491069"/>
            <a:ext cx="1957200" cy="653700"/>
          </a:xfrm>
          <a:prstGeom prst="rect">
            <a:avLst/>
          </a:prstGeom>
          <a:noFill/>
          <a:ln>
            <a:noFill/>
          </a:ln>
          <a:effectLst>
            <a:outerShdw blurRad="14288" dist="19050" dir="2700000" algn="bl" rotWithShape="0">
              <a:srgbClr val="655A87">
                <a:alpha val="20000"/>
              </a:srgbClr>
            </a:outerShdw>
          </a:effectLst>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lt1"/>
                </a:solidFill>
                <a:latin typeface="Satisfy"/>
                <a:ea typeface="Satisfy"/>
                <a:cs typeface="Satisfy"/>
                <a:sym typeface="Satisfy"/>
              </a:rPr>
              <a:t>“</a:t>
            </a:r>
            <a:endParaRPr sz="9600">
              <a:solidFill>
                <a:schemeClr val="lt1"/>
              </a:solidFill>
              <a:latin typeface="Satisfy"/>
              <a:ea typeface="Satisfy"/>
              <a:cs typeface="Satisfy"/>
              <a:sym typeface="Satisfy"/>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 name="Google Shape;24;p5"/>
          <p:cNvSpPr txBox="1">
            <a:spLocks noGrp="1"/>
          </p:cNvSpPr>
          <p:nvPr>
            <p:ph type="body" idx="1"/>
          </p:nvPr>
        </p:nvSpPr>
        <p:spPr>
          <a:xfrm>
            <a:off x="855300" y="1506350"/>
            <a:ext cx="6110100" cy="2835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𖤓"/>
              <a:defRPr/>
            </a:lvl1pPr>
            <a:lvl2pPr marL="914400" lvl="1" indent="-368300" rtl="0">
              <a:spcBef>
                <a:spcPts val="600"/>
              </a:spcBef>
              <a:spcAft>
                <a:spcPts val="0"/>
              </a:spcAft>
              <a:buSzPts val="2200"/>
              <a:buChar char="𖡼"/>
              <a:defRPr/>
            </a:lvl2pPr>
            <a:lvl3pPr marL="1371600" lvl="2" indent="-368300" rtl="0">
              <a:spcBef>
                <a:spcPts val="600"/>
              </a:spcBef>
              <a:spcAft>
                <a:spcPts val="0"/>
              </a:spcAft>
              <a:buSzPts val="2200"/>
              <a:buChar char="𖡼"/>
              <a:defRPr/>
            </a:lvl3pPr>
            <a:lvl4pPr marL="1828800" lvl="3" indent="-368300" rtl="0">
              <a:spcBef>
                <a:spcPts val="600"/>
              </a:spcBef>
              <a:spcAft>
                <a:spcPts val="0"/>
              </a:spcAft>
              <a:buSzPts val="2200"/>
              <a:buChar char="●"/>
              <a:defRPr/>
            </a:lvl4pPr>
            <a:lvl5pPr marL="2286000" lvl="4" indent="-368300" rtl="0">
              <a:spcBef>
                <a:spcPts val="600"/>
              </a:spcBef>
              <a:spcAft>
                <a:spcPts val="0"/>
              </a:spcAft>
              <a:buSzPts val="2200"/>
              <a:buChar char="○"/>
              <a:defRPr/>
            </a:lvl5pPr>
            <a:lvl6pPr marL="2743200" lvl="5" indent="-368300" rtl="0">
              <a:spcBef>
                <a:spcPts val="600"/>
              </a:spcBef>
              <a:spcAft>
                <a:spcPts val="0"/>
              </a:spcAft>
              <a:buSzPts val="2200"/>
              <a:buChar char="■"/>
              <a:defRPr/>
            </a:lvl6pPr>
            <a:lvl7pPr marL="3200400" lvl="6" indent="-368300" rtl="0">
              <a:spcBef>
                <a:spcPts val="600"/>
              </a:spcBef>
              <a:spcAft>
                <a:spcPts val="0"/>
              </a:spcAft>
              <a:buSzPts val="2200"/>
              <a:buChar char="●"/>
              <a:defRPr/>
            </a:lvl7pPr>
            <a:lvl8pPr marL="3657600" lvl="7" indent="-368300" rtl="0">
              <a:spcBef>
                <a:spcPts val="600"/>
              </a:spcBef>
              <a:spcAft>
                <a:spcPts val="0"/>
              </a:spcAft>
              <a:buSzPts val="2200"/>
              <a:buChar char="○"/>
              <a:defRPr/>
            </a:lvl8pPr>
            <a:lvl9pPr marL="4114800" lvl="8" indent="-368300" rtl="0">
              <a:spcBef>
                <a:spcPts val="600"/>
              </a:spcBef>
              <a:spcAft>
                <a:spcPts val="600"/>
              </a:spcAft>
              <a:buSzPts val="2200"/>
              <a:buChar char="■"/>
              <a:defRPr/>
            </a:lvl9pPr>
          </a:lstStyle>
          <a:p>
            <a:endParaRPr/>
          </a:p>
        </p:txBody>
      </p:sp>
      <p:sp>
        <p:nvSpPr>
          <p:cNvPr id="25" name="Google Shape;25;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6"/>
          <p:cNvSpPr txBox="1">
            <a:spLocks noGrp="1"/>
          </p:cNvSpPr>
          <p:nvPr>
            <p:ph type="body" idx="1"/>
          </p:nvPr>
        </p:nvSpPr>
        <p:spPr>
          <a:xfrm>
            <a:off x="855275"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0" name="Google Shape;30;p6"/>
          <p:cNvSpPr txBox="1">
            <a:spLocks noGrp="1"/>
          </p:cNvSpPr>
          <p:nvPr>
            <p:ph type="body" idx="2"/>
          </p:nvPr>
        </p:nvSpPr>
        <p:spPr>
          <a:xfrm>
            <a:off x="4110568"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1" name="Google Shape;3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7"/>
          <p:cNvSpPr txBox="1">
            <a:spLocks noGrp="1"/>
          </p:cNvSpPr>
          <p:nvPr>
            <p:ph type="body" idx="1"/>
          </p:nvPr>
        </p:nvSpPr>
        <p:spPr>
          <a:xfrm>
            <a:off x="823225"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6" name="Google Shape;36;p7"/>
          <p:cNvSpPr txBox="1">
            <a:spLocks noGrp="1"/>
          </p:cNvSpPr>
          <p:nvPr>
            <p:ph type="body" idx="2"/>
          </p:nvPr>
        </p:nvSpPr>
        <p:spPr>
          <a:xfrm>
            <a:off x="3185438"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7" name="Google Shape;37;p7"/>
          <p:cNvSpPr txBox="1">
            <a:spLocks noGrp="1"/>
          </p:cNvSpPr>
          <p:nvPr>
            <p:ph type="body" idx="3"/>
          </p:nvPr>
        </p:nvSpPr>
        <p:spPr>
          <a:xfrm>
            <a:off x="5547650"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8" name="Google Shape;38;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pic>
        <p:nvPicPr>
          <p:cNvPr id="40" name="Google Shape;40;p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 name="Google Shape;42;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compact">
  <p:cSld name="TITLE_ONLY_1">
    <p:spTree>
      <p:nvGrpSpPr>
        <p:cNvPr id="1" name="Shape 43"/>
        <p:cNvGrpSpPr/>
        <p:nvPr/>
      </p:nvGrpSpPr>
      <p:grpSpPr>
        <a:xfrm>
          <a:off x="0" y="0"/>
          <a:ext cx="0" cy="0"/>
          <a:chOff x="0" y="0"/>
          <a:chExt cx="0" cy="0"/>
        </a:xfrm>
      </p:grpSpPr>
      <p:sp>
        <p:nvSpPr>
          <p:cNvPr id="44" name="Google Shape;44;p9"/>
          <p:cNvSpPr/>
          <p:nvPr/>
        </p:nvSpPr>
        <p:spPr>
          <a:xfrm>
            <a:off x="0" y="50"/>
            <a:ext cx="6373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oogle Shape;45;p9"/>
          <p:cNvPicPr preferRelativeResize="0"/>
          <p:nvPr/>
        </p:nvPicPr>
        <p:blipFill rotWithShape="1">
          <a:blip r:embed="rId2">
            <a:alphaModFix/>
          </a:blip>
          <a:srcRect/>
          <a:stretch/>
        </p:blipFill>
        <p:spPr>
          <a:xfrm>
            <a:off x="4004175" y="0"/>
            <a:ext cx="5139824" cy="5143500"/>
          </a:xfrm>
          <a:prstGeom prst="rect">
            <a:avLst/>
          </a:prstGeom>
          <a:noFill/>
          <a:ln>
            <a:noFill/>
          </a:ln>
        </p:spPr>
      </p:pic>
      <p:sp>
        <p:nvSpPr>
          <p:cNvPr id="46" name="Google Shape;46;p9"/>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7" name="Google Shape;47;p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p:nvPr/>
        </p:nvSpPr>
        <p:spPr>
          <a:xfrm>
            <a:off x="0" y="50"/>
            <a:ext cx="6373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Google Shape;50;p10"/>
          <p:cNvPicPr preferRelativeResize="0"/>
          <p:nvPr/>
        </p:nvPicPr>
        <p:blipFill>
          <a:blip r:embed="rId2">
            <a:alphaModFix/>
          </a:blip>
          <a:stretch>
            <a:fillRect/>
          </a:stretch>
        </p:blipFill>
        <p:spPr>
          <a:xfrm>
            <a:off x="4004175" y="0"/>
            <a:ext cx="5139824" cy="5143500"/>
          </a:xfrm>
          <a:prstGeom prst="rect">
            <a:avLst/>
          </a:prstGeom>
          <a:noFill/>
          <a:ln>
            <a:noFill/>
          </a:ln>
        </p:spPr>
      </p:pic>
      <p:sp>
        <p:nvSpPr>
          <p:cNvPr id="51" name="Google Shape;51;p10"/>
          <p:cNvSpPr txBox="1">
            <a:spLocks noGrp="1"/>
          </p:cNvSpPr>
          <p:nvPr>
            <p:ph type="body" idx="1"/>
          </p:nvPr>
        </p:nvSpPr>
        <p:spPr>
          <a:xfrm>
            <a:off x="855300" y="4330100"/>
            <a:ext cx="7433400" cy="393600"/>
          </a:xfrm>
          <a:prstGeom prst="rect">
            <a:avLst/>
          </a:prstGeom>
        </p:spPr>
        <p:txBody>
          <a:bodyPr spcFirstLastPara="1" wrap="square" lIns="0" tIns="0" rIns="0" bIns="0" anchor="t" anchorCtr="0">
            <a:noAutofit/>
          </a:bodyPr>
          <a:lstStyle>
            <a:lvl1pPr marL="457200" lvl="0" indent="-228600" rtl="0">
              <a:spcBef>
                <a:spcPts val="0"/>
              </a:spcBef>
              <a:spcAft>
                <a:spcPts val="600"/>
              </a:spcAft>
              <a:buSzPts val="1800"/>
              <a:buNone/>
              <a:defRPr sz="1800"/>
            </a:lvl1pPr>
          </a:lstStyle>
          <a:p>
            <a:endParaRPr/>
          </a:p>
        </p:txBody>
      </p:sp>
      <p:sp>
        <p:nvSpPr>
          <p:cNvPr id="52" name="Google Shape;52;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6110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1pPr>
            <a:lvl2pPr lvl="1"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2pPr>
            <a:lvl3pPr lvl="2"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3pPr>
            <a:lvl4pPr lvl="3"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4pPr>
            <a:lvl5pPr lvl="4"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5pPr>
            <a:lvl6pPr lvl="5"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6pPr>
            <a:lvl7pPr lvl="6"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7pPr>
            <a:lvl8pPr lvl="7"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8pPr>
            <a:lvl9pPr lvl="8"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9pPr>
          </a:lstStyle>
          <a:p>
            <a:endParaRPr/>
          </a:p>
        </p:txBody>
      </p:sp>
      <p:sp>
        <p:nvSpPr>
          <p:cNvPr id="7" name="Google Shape;7;p1"/>
          <p:cNvSpPr txBox="1">
            <a:spLocks noGrp="1"/>
          </p:cNvSpPr>
          <p:nvPr>
            <p:ph type="body" idx="1"/>
          </p:nvPr>
        </p:nvSpPr>
        <p:spPr>
          <a:xfrm>
            <a:off x="855300" y="1506350"/>
            <a:ext cx="6110100" cy="2835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rgbClr val="DFD6EF"/>
              </a:buClr>
              <a:buSzPts val="2000"/>
              <a:buFont typeface="Raleway Thin"/>
              <a:buChar char="𖤓"/>
              <a:defRPr sz="2200">
                <a:solidFill>
                  <a:schemeClr val="dk1"/>
                </a:solidFill>
                <a:latin typeface="Raleway Thin"/>
                <a:ea typeface="Raleway Thin"/>
                <a:cs typeface="Raleway Thin"/>
                <a:sym typeface="Raleway Thin"/>
              </a:defRPr>
            </a:lvl1pPr>
            <a:lvl2pPr marL="914400" lvl="1" indent="-368300" rtl="0">
              <a:lnSpc>
                <a:spcPct val="115000"/>
              </a:lnSpc>
              <a:spcBef>
                <a:spcPts val="600"/>
              </a:spcBef>
              <a:spcAft>
                <a:spcPts val="0"/>
              </a:spcAft>
              <a:buClr>
                <a:schemeClr val="accent1"/>
              </a:buClr>
              <a:buSzPts val="2200"/>
              <a:buFont typeface="Raleway Thin"/>
              <a:buChar char="𖡼"/>
              <a:defRPr sz="2200">
                <a:solidFill>
                  <a:schemeClr val="dk1"/>
                </a:solidFill>
                <a:latin typeface="Raleway Thin"/>
                <a:ea typeface="Raleway Thin"/>
                <a:cs typeface="Raleway Thin"/>
                <a:sym typeface="Raleway Thin"/>
              </a:defRPr>
            </a:lvl2pPr>
            <a:lvl3pPr marL="1371600" lvl="2" indent="-368300" rtl="0">
              <a:lnSpc>
                <a:spcPct val="115000"/>
              </a:lnSpc>
              <a:spcBef>
                <a:spcPts val="600"/>
              </a:spcBef>
              <a:spcAft>
                <a:spcPts val="0"/>
              </a:spcAft>
              <a:buClr>
                <a:schemeClr val="lt2"/>
              </a:buClr>
              <a:buSzPts val="2200"/>
              <a:buFont typeface="Raleway Thin"/>
              <a:buChar char="𖡼"/>
              <a:defRPr sz="2200">
                <a:solidFill>
                  <a:schemeClr val="dk1"/>
                </a:solidFill>
                <a:latin typeface="Raleway Thin"/>
                <a:ea typeface="Raleway Thin"/>
                <a:cs typeface="Raleway Thin"/>
                <a:sym typeface="Raleway Thin"/>
              </a:defRPr>
            </a:lvl3pPr>
            <a:lvl4pPr marL="1828800" lvl="3"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4pPr>
            <a:lvl5pPr marL="2286000" lvl="4"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5pPr>
            <a:lvl6pPr marL="2743200" lvl="5"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6pPr>
            <a:lvl7pPr marL="3200400" lvl="6"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7pPr>
            <a:lvl8pPr marL="3657600" lvl="7"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8pPr>
            <a:lvl9pPr marL="4114800" lvl="8" indent="-368300" rtl="0">
              <a:lnSpc>
                <a:spcPct val="115000"/>
              </a:lnSpc>
              <a:spcBef>
                <a:spcPts val="600"/>
              </a:spcBef>
              <a:spcAft>
                <a:spcPts val="600"/>
              </a:spcAft>
              <a:buClr>
                <a:schemeClr val="dk1"/>
              </a:buClr>
              <a:buSzPts val="2200"/>
              <a:buFont typeface="Raleway Thin"/>
              <a:buChar char="■"/>
              <a:defRPr sz="2200">
                <a:solidFill>
                  <a:schemeClr val="dk1"/>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Raleway Thin"/>
                <a:ea typeface="Raleway Thin"/>
                <a:cs typeface="Raleway Thin"/>
                <a:sym typeface="Raleway Thin"/>
              </a:defRPr>
            </a:lvl1pPr>
            <a:lvl2pPr lvl="1" algn="r" rtl="0">
              <a:buNone/>
              <a:defRPr sz="1500">
                <a:solidFill>
                  <a:schemeClr val="lt1"/>
                </a:solidFill>
                <a:latin typeface="Raleway Thin"/>
                <a:ea typeface="Raleway Thin"/>
                <a:cs typeface="Raleway Thin"/>
                <a:sym typeface="Raleway Thin"/>
              </a:defRPr>
            </a:lvl2pPr>
            <a:lvl3pPr lvl="2" algn="r" rtl="0">
              <a:buNone/>
              <a:defRPr sz="1500">
                <a:solidFill>
                  <a:schemeClr val="lt1"/>
                </a:solidFill>
                <a:latin typeface="Raleway Thin"/>
                <a:ea typeface="Raleway Thin"/>
                <a:cs typeface="Raleway Thin"/>
                <a:sym typeface="Raleway Thin"/>
              </a:defRPr>
            </a:lvl3pPr>
            <a:lvl4pPr lvl="3" algn="r" rtl="0">
              <a:buNone/>
              <a:defRPr sz="1500">
                <a:solidFill>
                  <a:schemeClr val="lt1"/>
                </a:solidFill>
                <a:latin typeface="Raleway Thin"/>
                <a:ea typeface="Raleway Thin"/>
                <a:cs typeface="Raleway Thin"/>
                <a:sym typeface="Raleway Thin"/>
              </a:defRPr>
            </a:lvl4pPr>
            <a:lvl5pPr lvl="4" algn="r" rtl="0">
              <a:buNone/>
              <a:defRPr sz="1500">
                <a:solidFill>
                  <a:schemeClr val="lt1"/>
                </a:solidFill>
                <a:latin typeface="Raleway Thin"/>
                <a:ea typeface="Raleway Thin"/>
                <a:cs typeface="Raleway Thin"/>
                <a:sym typeface="Raleway Thin"/>
              </a:defRPr>
            </a:lvl5pPr>
            <a:lvl6pPr lvl="5" algn="r" rtl="0">
              <a:buNone/>
              <a:defRPr sz="1500">
                <a:solidFill>
                  <a:schemeClr val="lt1"/>
                </a:solidFill>
                <a:latin typeface="Raleway Thin"/>
                <a:ea typeface="Raleway Thin"/>
                <a:cs typeface="Raleway Thin"/>
                <a:sym typeface="Raleway Thin"/>
              </a:defRPr>
            </a:lvl6pPr>
            <a:lvl7pPr lvl="6" algn="r" rtl="0">
              <a:buNone/>
              <a:defRPr sz="1500">
                <a:solidFill>
                  <a:schemeClr val="lt1"/>
                </a:solidFill>
                <a:latin typeface="Raleway Thin"/>
                <a:ea typeface="Raleway Thin"/>
                <a:cs typeface="Raleway Thin"/>
                <a:sym typeface="Raleway Thin"/>
              </a:defRPr>
            </a:lvl7pPr>
            <a:lvl8pPr lvl="7" algn="r" rtl="0">
              <a:buNone/>
              <a:defRPr sz="1500">
                <a:solidFill>
                  <a:schemeClr val="lt1"/>
                </a:solidFill>
                <a:latin typeface="Raleway Thin"/>
                <a:ea typeface="Raleway Thin"/>
                <a:cs typeface="Raleway Thin"/>
                <a:sym typeface="Raleway Thin"/>
              </a:defRPr>
            </a:lvl8pPr>
            <a:lvl9pPr lvl="8" algn="r" rtl="0">
              <a:buNone/>
              <a:defRPr sz="1500">
                <a:solidFill>
                  <a:schemeClr val="lt1"/>
                </a:solidFill>
                <a:latin typeface="Raleway Thin"/>
                <a:ea typeface="Raleway Thin"/>
                <a:cs typeface="Raleway Thin"/>
                <a:sym typeface="Raleway Thi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8" Type="http://schemas.openxmlformats.org/officeDocument/2006/relationships/hyperlink" Target="https://www.avita.ie/purple-wifi/wifi/" TargetMode="External"/><Relationship Id="rId13" Type="http://schemas.openxmlformats.org/officeDocument/2006/relationships/hyperlink" Target="https://www.howtogeek.com/426642/how-to-check-your-wi-fi-signal-strength/" TargetMode="External"/><Relationship Id="rId3" Type="http://schemas.openxmlformats.org/officeDocument/2006/relationships/hyperlink" Target="https://www.pinterest.com/pin/66428163228796271/" TargetMode="External"/><Relationship Id="rId7" Type="http://schemas.openxmlformats.org/officeDocument/2006/relationships/hyperlink" Target="https://www.iconfinder.com/icons/1184493/hotel_internet_restaurant_signal_wifi_wireless_icon" TargetMode="External"/><Relationship Id="rId12" Type="http://schemas.openxmlformats.org/officeDocument/2006/relationships/hyperlink" Target="https://www.signalbooster.com/blogs/news/how-to-measure-signal-strength-in-decibels-on-your-cell-phone" TargetMode="External"/><Relationship Id="rId17" Type="http://schemas.openxmlformats.org/officeDocument/2006/relationships/hyperlink" Target="https://www.slidescarnival.com/orlando-free-presentation-template/11962" TargetMode="External"/><Relationship Id="rId2" Type="http://schemas.openxmlformats.org/officeDocument/2006/relationships/notesSlide" Target="../notesSlides/notesSlide37.xml"/><Relationship Id="rId16" Type="http://schemas.openxmlformats.org/officeDocument/2006/relationships/hyperlink" Target="https://www.allconnect.com/blog/internet-speed-classifications-what-is-fast-internet" TargetMode="External"/><Relationship Id="rId1" Type="http://schemas.openxmlformats.org/officeDocument/2006/relationships/slideLayout" Target="../slideLayouts/slideLayout8.xml"/><Relationship Id="rId6" Type="http://schemas.openxmlformats.org/officeDocument/2006/relationships/hyperlink" Target="https://techprojournal.com/motorola-mg7550-vs-mb8600/" TargetMode="External"/><Relationship Id="rId11" Type="http://schemas.openxmlformats.org/officeDocument/2006/relationships/hyperlink" Target="https://computer.howstuffworks.com/wireless-network.htm" TargetMode="External"/><Relationship Id="rId5" Type="http://schemas.openxmlformats.org/officeDocument/2006/relationships/hyperlink" Target="https://www.midatlanticpackaging.com/4-5x4-5x6-premier-gloss-white-box-base-100" TargetMode="External"/><Relationship Id="rId15" Type="http://schemas.openxmlformats.org/officeDocument/2006/relationships/hyperlink" Target="https://www.xfinity.com/hub/internet/internet-speed" TargetMode="External"/><Relationship Id="rId10" Type="http://schemas.openxmlformats.org/officeDocument/2006/relationships/hyperlink" Target="https://www.signalboosters.com/blog/top-12-materials-that-block-wifi-signals/" TargetMode="External"/><Relationship Id="rId4" Type="http://schemas.openxmlformats.org/officeDocument/2006/relationships/hyperlink" Target="https://www.schemecolor.com/pastels-of-lavender.php" TargetMode="External"/><Relationship Id="rId9" Type="http://schemas.openxmlformats.org/officeDocument/2006/relationships/hyperlink" Target="http://clipart-library.com/clipart/1133760.htm" TargetMode="External"/><Relationship Id="rId14" Type="http://schemas.openxmlformats.org/officeDocument/2006/relationships/hyperlink" Target="https://www.signalbooster.com/pages/db-dbm-differences-in-relation-to-cellular-signal-booster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howtogeek.com/426642/how-to-check-your-wi-fi-signal-strength/" TargetMode="External"/><Relationship Id="rId3" Type="http://schemas.openxmlformats.org/officeDocument/2006/relationships/image" Target="../media/image6.png"/><Relationship Id="rId7" Type="http://schemas.openxmlformats.org/officeDocument/2006/relationships/hyperlink" Target="https://www.signalbooster.com/blogs/news/how-to-measure-signal-strength-in-decibels-on-your-cell-phon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computer.howstuffworks.com/wireless-network.htm" TargetMode="External"/><Relationship Id="rId11" Type="http://schemas.openxmlformats.org/officeDocument/2006/relationships/hyperlink" Target="https://www.allconnect.com/blog/internet-speed-classifications-what-is-fast-internet" TargetMode="External"/><Relationship Id="rId5" Type="http://schemas.openxmlformats.org/officeDocument/2006/relationships/hyperlink" Target="https://www.signalboosters.com/blogtop-12-materials-that-block-wifi-signals/" TargetMode="External"/><Relationship Id="rId10" Type="http://schemas.openxmlformats.org/officeDocument/2006/relationships/hyperlink" Target="https://www.xfinity.com/hub/internet/internet-speed" TargetMode="External"/><Relationship Id="rId4" Type="http://schemas.openxmlformats.org/officeDocument/2006/relationships/image" Target="../media/image7.png"/><Relationship Id="rId9" Type="http://schemas.openxmlformats.org/officeDocument/2006/relationships/hyperlink" Target="https://www.signalbooster.com/pages/db-dbm-differences-in-relation-to-cellular-signal-boost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868175" y="449200"/>
            <a:ext cx="5850900" cy="171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4" name="Google Shape;64;p13"/>
          <p:cNvSpPr/>
          <p:nvPr/>
        </p:nvSpPr>
        <p:spPr>
          <a:xfrm>
            <a:off x="359250" y="204600"/>
            <a:ext cx="5485677" cy="2166186"/>
          </a:xfrm>
          <a:prstGeom prst="rect">
            <a:avLst/>
          </a:prstGeom>
        </p:spPr>
        <p:txBody>
          <a:bodyPr>
            <a:prstTxWarp prst="textPlain">
              <a:avLst/>
            </a:prstTxWarp>
          </a:bodyPr>
          <a:lstStyle/>
          <a:p>
            <a:pPr lvl="0" algn="ctr"/>
            <a:r>
              <a:rPr b="0" i="0">
                <a:ln w="9525" cap="flat" cmpd="sng">
                  <a:solidFill>
                    <a:srgbClr val="EFEFEF"/>
                  </a:solidFill>
                  <a:prstDash val="solid"/>
                  <a:round/>
                  <a:headEnd type="none" w="sm" len="sm"/>
                  <a:tailEnd type="none" w="sm" len="sm"/>
                </a:ln>
                <a:solidFill>
                  <a:srgbClr val="FFFFFF"/>
                </a:solidFill>
                <a:latin typeface="Satisfy"/>
              </a:rPr>
              <a:t>The Effect of the Material of </a:t>
            </a:r>
            <a:br>
              <a:rPr b="0" i="0">
                <a:ln w="9525" cap="flat" cmpd="sng">
                  <a:solidFill>
                    <a:srgbClr val="EFEFEF"/>
                  </a:solidFill>
                  <a:prstDash val="solid"/>
                  <a:round/>
                  <a:headEnd type="none" w="sm" len="sm"/>
                  <a:tailEnd type="none" w="sm" len="sm"/>
                </a:ln>
                <a:solidFill>
                  <a:srgbClr val="FFFFFF"/>
                </a:solidFill>
                <a:latin typeface="Satisfy"/>
              </a:rPr>
            </a:br>
            <a:r>
              <a:rPr b="0" i="0">
                <a:ln w="9525" cap="flat" cmpd="sng">
                  <a:solidFill>
                    <a:srgbClr val="EFEFEF"/>
                  </a:solidFill>
                  <a:prstDash val="solid"/>
                  <a:round/>
                  <a:headEnd type="none" w="sm" len="sm"/>
                  <a:tailEnd type="none" w="sm" len="sm"/>
                </a:ln>
                <a:solidFill>
                  <a:srgbClr val="FFFFFF"/>
                </a:solidFill>
                <a:latin typeface="Satisfy"/>
              </a:rPr>
              <a:t>the Physical Obstruction and </a:t>
            </a:r>
            <a:br>
              <a:rPr b="0" i="0">
                <a:ln w="9525" cap="flat" cmpd="sng">
                  <a:solidFill>
                    <a:srgbClr val="EFEFEF"/>
                  </a:solidFill>
                  <a:prstDash val="solid"/>
                  <a:round/>
                  <a:headEnd type="none" w="sm" len="sm"/>
                  <a:tailEnd type="none" w="sm" len="sm"/>
                </a:ln>
                <a:solidFill>
                  <a:srgbClr val="FFFFFF"/>
                </a:solidFill>
                <a:latin typeface="Satisfy"/>
              </a:rPr>
            </a:br>
            <a:r>
              <a:rPr b="0" i="0">
                <a:ln w="9525" cap="flat" cmpd="sng">
                  <a:solidFill>
                    <a:srgbClr val="EFEFEF"/>
                  </a:solidFill>
                  <a:prstDash val="solid"/>
                  <a:round/>
                  <a:headEnd type="none" w="sm" len="sm"/>
                  <a:tailEnd type="none" w="sm" len="sm"/>
                </a:ln>
                <a:solidFill>
                  <a:srgbClr val="FFFFFF"/>
                </a:solidFill>
                <a:latin typeface="Satisfy"/>
              </a:rPr>
              <a:t>Distance on the Strength and</a:t>
            </a:r>
          </a:p>
        </p:txBody>
      </p:sp>
      <p:sp>
        <p:nvSpPr>
          <p:cNvPr id="65" name="Google Shape;65;p13"/>
          <p:cNvSpPr/>
          <p:nvPr/>
        </p:nvSpPr>
        <p:spPr>
          <a:xfrm>
            <a:off x="284400" y="3174075"/>
            <a:ext cx="896798" cy="518475"/>
          </a:xfrm>
          <a:prstGeom prst="rect">
            <a:avLst/>
          </a:prstGeom>
        </p:spPr>
        <p:txBody>
          <a:bodyPr>
            <a:prstTxWarp prst="textPlain">
              <a:avLst/>
            </a:prstTxWarp>
          </a:bodyPr>
          <a:lstStyle/>
          <a:p>
            <a:pPr lvl="0" algn="ctr"/>
            <a:r>
              <a:rPr b="0" i="0">
                <a:ln w="9525" cap="flat" cmpd="sng">
                  <a:solidFill>
                    <a:srgbClr val="EFEFEF"/>
                  </a:solidFill>
                  <a:prstDash val="solid"/>
                  <a:round/>
                  <a:headEnd type="none" w="sm" len="sm"/>
                  <a:tailEnd type="none" w="sm" len="sm"/>
                </a:ln>
                <a:solidFill>
                  <a:srgbClr val="FFFFFF"/>
                </a:solidFill>
                <a:latin typeface="Satisfy"/>
              </a:rPr>
              <a:t>WiFi</a:t>
            </a:r>
          </a:p>
        </p:txBody>
      </p:sp>
      <p:sp>
        <p:nvSpPr>
          <p:cNvPr id="66" name="Google Shape;66;p13"/>
          <p:cNvSpPr/>
          <p:nvPr/>
        </p:nvSpPr>
        <p:spPr>
          <a:xfrm>
            <a:off x="284400" y="2370775"/>
            <a:ext cx="5325277" cy="760524"/>
          </a:xfrm>
          <a:prstGeom prst="rect">
            <a:avLst/>
          </a:prstGeom>
        </p:spPr>
        <p:txBody>
          <a:bodyPr>
            <a:prstTxWarp prst="textPlain">
              <a:avLst/>
            </a:prstTxWarp>
          </a:bodyPr>
          <a:lstStyle/>
          <a:p>
            <a:pPr lvl="0" algn="ctr"/>
            <a:r>
              <a:rPr b="0" i="0">
                <a:ln w="9525" cap="flat" cmpd="sng">
                  <a:solidFill>
                    <a:srgbClr val="EFEFEF"/>
                  </a:solidFill>
                  <a:prstDash val="solid"/>
                  <a:round/>
                  <a:headEnd type="none" w="sm" len="sm"/>
                  <a:tailEnd type="none" w="sm" len="sm"/>
                </a:ln>
                <a:solidFill>
                  <a:srgbClr val="FFFFFF"/>
                </a:solidFill>
                <a:latin typeface="Satisfy"/>
              </a:rPr>
              <a:t>Speed of the Signal for the</a:t>
            </a:r>
          </a:p>
        </p:txBody>
      </p:sp>
      <p:sp>
        <p:nvSpPr>
          <p:cNvPr id="67" name="Google Shape;67;p13"/>
          <p:cNvSpPr/>
          <p:nvPr/>
        </p:nvSpPr>
        <p:spPr>
          <a:xfrm>
            <a:off x="7453423" y="4231758"/>
            <a:ext cx="1350336" cy="244549"/>
          </a:xfrm>
          <a:prstGeom prst="rect">
            <a:avLst/>
          </a:prstGeom>
        </p:spPr>
        <p:txBody>
          <a:bodyPr>
            <a:prstTxWarp prst="textPlain">
              <a:avLst/>
            </a:prstTxWarp>
          </a:bodyPr>
          <a:lstStyle/>
          <a:p>
            <a:pPr lvl="0" algn="ctr"/>
            <a:r>
              <a:rPr b="0" i="0" dirty="0">
                <a:ln w="9525" cap="flat" cmpd="sng">
                  <a:solidFill>
                    <a:srgbClr val="9283C0"/>
                  </a:solidFill>
                  <a:prstDash val="solid"/>
                  <a:round/>
                  <a:headEnd type="none" w="sm" len="sm"/>
                  <a:tailEnd type="none" w="sm" len="sm"/>
                </a:ln>
                <a:solidFill>
                  <a:srgbClr val="9283C0"/>
                </a:solidFill>
                <a:latin typeface="Raleway"/>
              </a:rPr>
              <a:t>By Joyce Xia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74" name="Google Shape;174;p22"/>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175" name="Google Shape;175;p22"/>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Metal (thinner):</a:t>
            </a:r>
            <a:endParaRPr sz="2000">
              <a:latin typeface="Raleway Thin"/>
              <a:ea typeface="Raleway Thin"/>
              <a:cs typeface="Raleway Thin"/>
              <a:sym typeface="Raleway Thin"/>
            </a:endParaRPr>
          </a:p>
        </p:txBody>
      </p:sp>
      <p:sp>
        <p:nvSpPr>
          <p:cNvPr id="176" name="Google Shape;176;p22"/>
          <p:cNvSpPr txBox="1"/>
          <p:nvPr/>
        </p:nvSpPr>
        <p:spPr>
          <a:xfrm>
            <a:off x="362875" y="93025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12 feet</a:t>
            </a:r>
            <a:endParaRPr sz="1800" b="1">
              <a:latin typeface="Raleway"/>
              <a:ea typeface="Raleway"/>
              <a:cs typeface="Raleway"/>
              <a:sym typeface="Raleway"/>
            </a:endParaRPr>
          </a:p>
        </p:txBody>
      </p:sp>
      <p:sp>
        <p:nvSpPr>
          <p:cNvPr id="177" name="Google Shape;177;p22"/>
          <p:cNvSpPr txBox="1"/>
          <p:nvPr/>
        </p:nvSpPr>
        <p:spPr>
          <a:xfrm>
            <a:off x="362875" y="228000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24 feet</a:t>
            </a:r>
            <a:endParaRPr sz="1800" b="1">
              <a:latin typeface="Raleway"/>
              <a:ea typeface="Raleway"/>
              <a:cs typeface="Raleway"/>
              <a:sym typeface="Raleway"/>
            </a:endParaRPr>
          </a:p>
        </p:txBody>
      </p:sp>
      <p:sp>
        <p:nvSpPr>
          <p:cNvPr id="178" name="Google Shape;178;p22"/>
          <p:cNvSpPr txBox="1"/>
          <p:nvPr/>
        </p:nvSpPr>
        <p:spPr>
          <a:xfrm>
            <a:off x="284400" y="3629750"/>
            <a:ext cx="1819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Raleway"/>
                <a:ea typeface="Raleway"/>
                <a:cs typeface="Raleway"/>
                <a:sym typeface="Raleway"/>
              </a:rPr>
              <a:t>12 feet across, 12 feet above</a:t>
            </a:r>
            <a:endParaRPr sz="1200" b="1">
              <a:latin typeface="Raleway"/>
              <a:ea typeface="Raleway"/>
              <a:cs typeface="Raleway"/>
              <a:sym typeface="Raleway"/>
            </a:endParaRPr>
          </a:p>
        </p:txBody>
      </p:sp>
      <p:graphicFrame>
        <p:nvGraphicFramePr>
          <p:cNvPr id="179" name="Google Shape;179;p22"/>
          <p:cNvGraphicFramePr/>
          <p:nvPr/>
        </p:nvGraphicFramePr>
        <p:xfrm>
          <a:off x="284400" y="966838"/>
          <a:ext cx="3000000" cy="3000000"/>
        </p:xfrm>
        <a:graphic>
          <a:graphicData uri="http://schemas.openxmlformats.org/drawingml/2006/table">
            <a:tbl>
              <a:tblPr>
                <a:noFill/>
                <a:tableStyleId>{766E235D-5425-4B84-9E33-A0E3D82930FB}</a:tableStyleId>
              </a:tblPr>
              <a:tblGrid>
                <a:gridCol w="1722750">
                  <a:extLst>
                    <a:ext uri="{9D8B030D-6E8A-4147-A177-3AD203B41FA5}">
                      <a16:colId xmlns:a16="http://schemas.microsoft.com/office/drawing/2014/main" val="20000"/>
                    </a:ext>
                  </a:extLst>
                </a:gridCol>
                <a:gridCol w="1722750">
                  <a:extLst>
                    <a:ext uri="{9D8B030D-6E8A-4147-A177-3AD203B41FA5}">
                      <a16:colId xmlns:a16="http://schemas.microsoft.com/office/drawing/2014/main" val="20001"/>
                    </a:ext>
                  </a:extLst>
                </a:gridCol>
                <a:gridCol w="1722750">
                  <a:extLst>
                    <a:ext uri="{9D8B030D-6E8A-4147-A177-3AD203B41FA5}">
                      <a16:colId xmlns:a16="http://schemas.microsoft.com/office/drawing/2014/main" val="20002"/>
                    </a:ext>
                  </a:extLst>
                </a:gridCol>
                <a:gridCol w="1722750">
                  <a:extLst>
                    <a:ext uri="{9D8B030D-6E8A-4147-A177-3AD203B41FA5}">
                      <a16:colId xmlns:a16="http://schemas.microsoft.com/office/drawing/2014/main" val="20003"/>
                    </a:ext>
                  </a:extLst>
                </a:gridCol>
                <a:gridCol w="1722750">
                  <a:extLst>
                    <a:ext uri="{9D8B030D-6E8A-4147-A177-3AD203B41FA5}">
                      <a16:colId xmlns:a16="http://schemas.microsoft.com/office/drawing/2014/main" val="20004"/>
                    </a:ext>
                  </a:extLst>
                </a:gridCol>
              </a:tblGrid>
              <a:tr h="30347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3016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31.21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3.81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3016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38.12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9.81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3016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29.51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8.82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180" name="Google Shape;180;p22"/>
          <p:cNvGraphicFramePr/>
          <p:nvPr/>
        </p:nvGraphicFramePr>
        <p:xfrm>
          <a:off x="262525" y="2289613"/>
          <a:ext cx="3000000" cy="3000000"/>
        </p:xfrm>
        <a:graphic>
          <a:graphicData uri="http://schemas.openxmlformats.org/drawingml/2006/table">
            <a:tbl>
              <a:tblPr>
                <a:noFill/>
                <a:tableStyleId>{766E235D-5425-4B84-9E33-A0E3D82930FB}</a:tableStyleId>
              </a:tblPr>
              <a:tblGrid>
                <a:gridCol w="1731500">
                  <a:extLst>
                    <a:ext uri="{9D8B030D-6E8A-4147-A177-3AD203B41FA5}">
                      <a16:colId xmlns:a16="http://schemas.microsoft.com/office/drawing/2014/main" val="20000"/>
                    </a:ext>
                  </a:extLst>
                </a:gridCol>
                <a:gridCol w="1731500">
                  <a:extLst>
                    <a:ext uri="{9D8B030D-6E8A-4147-A177-3AD203B41FA5}">
                      <a16:colId xmlns:a16="http://schemas.microsoft.com/office/drawing/2014/main" val="20001"/>
                    </a:ext>
                  </a:extLst>
                </a:gridCol>
                <a:gridCol w="1731500">
                  <a:extLst>
                    <a:ext uri="{9D8B030D-6E8A-4147-A177-3AD203B41FA5}">
                      <a16:colId xmlns:a16="http://schemas.microsoft.com/office/drawing/2014/main" val="20002"/>
                    </a:ext>
                  </a:extLst>
                </a:gridCol>
                <a:gridCol w="1731500">
                  <a:extLst>
                    <a:ext uri="{9D8B030D-6E8A-4147-A177-3AD203B41FA5}">
                      <a16:colId xmlns:a16="http://schemas.microsoft.com/office/drawing/2014/main" val="20003"/>
                    </a:ext>
                  </a:extLst>
                </a:gridCol>
                <a:gridCol w="1731500">
                  <a:extLst>
                    <a:ext uri="{9D8B030D-6E8A-4147-A177-3AD203B41FA5}">
                      <a16:colId xmlns:a16="http://schemas.microsoft.com/office/drawing/2014/main" val="20004"/>
                    </a:ext>
                  </a:extLst>
                </a:gridCol>
              </a:tblGrid>
              <a:tr h="327250">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061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1.44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6.27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061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27.92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12.03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-80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061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10.97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2.84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181" name="Google Shape;181;p22"/>
          <p:cNvGraphicFramePr/>
          <p:nvPr/>
        </p:nvGraphicFramePr>
        <p:xfrm>
          <a:off x="262525" y="3739700"/>
          <a:ext cx="3000000" cy="3000000"/>
        </p:xfrm>
        <a:graphic>
          <a:graphicData uri="http://schemas.openxmlformats.org/drawingml/2006/table">
            <a:tbl>
              <a:tblPr>
                <a:noFill/>
                <a:tableStyleId>{766E235D-5425-4B84-9E33-A0E3D82930FB}</a:tableStyleId>
              </a:tblPr>
              <a:tblGrid>
                <a:gridCol w="1731500">
                  <a:extLst>
                    <a:ext uri="{9D8B030D-6E8A-4147-A177-3AD203B41FA5}">
                      <a16:colId xmlns:a16="http://schemas.microsoft.com/office/drawing/2014/main" val="20000"/>
                    </a:ext>
                  </a:extLst>
                </a:gridCol>
                <a:gridCol w="1731500">
                  <a:extLst>
                    <a:ext uri="{9D8B030D-6E8A-4147-A177-3AD203B41FA5}">
                      <a16:colId xmlns:a16="http://schemas.microsoft.com/office/drawing/2014/main" val="20001"/>
                    </a:ext>
                  </a:extLst>
                </a:gridCol>
                <a:gridCol w="1731500">
                  <a:extLst>
                    <a:ext uri="{9D8B030D-6E8A-4147-A177-3AD203B41FA5}">
                      <a16:colId xmlns:a16="http://schemas.microsoft.com/office/drawing/2014/main" val="20002"/>
                    </a:ext>
                  </a:extLst>
                </a:gridCol>
                <a:gridCol w="1731500">
                  <a:extLst>
                    <a:ext uri="{9D8B030D-6E8A-4147-A177-3AD203B41FA5}">
                      <a16:colId xmlns:a16="http://schemas.microsoft.com/office/drawing/2014/main" val="20003"/>
                    </a:ext>
                  </a:extLst>
                </a:gridCol>
                <a:gridCol w="1731500">
                  <a:extLst>
                    <a:ext uri="{9D8B030D-6E8A-4147-A177-3AD203B41FA5}">
                      <a16:colId xmlns:a16="http://schemas.microsoft.com/office/drawing/2014/main" val="20004"/>
                    </a:ext>
                  </a:extLst>
                </a:gridCol>
              </a:tblGrid>
              <a:tr h="24822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1563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48.07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12.89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1563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46.26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12.47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1563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48.76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10.21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87" name="Google Shape;187;p23"/>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188" name="Google Shape;188;p23"/>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Metal (thicker):</a:t>
            </a:r>
            <a:endParaRPr sz="2000">
              <a:latin typeface="Raleway Thin"/>
              <a:ea typeface="Raleway Thin"/>
              <a:cs typeface="Raleway Thin"/>
              <a:sym typeface="Raleway Thin"/>
            </a:endParaRPr>
          </a:p>
        </p:txBody>
      </p:sp>
      <p:sp>
        <p:nvSpPr>
          <p:cNvPr id="189" name="Google Shape;189;p23"/>
          <p:cNvSpPr txBox="1"/>
          <p:nvPr/>
        </p:nvSpPr>
        <p:spPr>
          <a:xfrm>
            <a:off x="362875" y="93025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12 feet</a:t>
            </a:r>
            <a:endParaRPr sz="1800" b="1">
              <a:latin typeface="Raleway"/>
              <a:ea typeface="Raleway"/>
              <a:cs typeface="Raleway"/>
              <a:sym typeface="Raleway"/>
            </a:endParaRPr>
          </a:p>
        </p:txBody>
      </p:sp>
      <p:sp>
        <p:nvSpPr>
          <p:cNvPr id="190" name="Google Shape;190;p23"/>
          <p:cNvSpPr txBox="1"/>
          <p:nvPr/>
        </p:nvSpPr>
        <p:spPr>
          <a:xfrm>
            <a:off x="362875" y="228000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24 feet</a:t>
            </a:r>
            <a:endParaRPr sz="1800" b="1">
              <a:latin typeface="Raleway"/>
              <a:ea typeface="Raleway"/>
              <a:cs typeface="Raleway"/>
              <a:sym typeface="Raleway"/>
            </a:endParaRPr>
          </a:p>
        </p:txBody>
      </p:sp>
      <p:sp>
        <p:nvSpPr>
          <p:cNvPr id="191" name="Google Shape;191;p23"/>
          <p:cNvSpPr txBox="1"/>
          <p:nvPr/>
        </p:nvSpPr>
        <p:spPr>
          <a:xfrm>
            <a:off x="284400" y="3629750"/>
            <a:ext cx="1819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Raleway"/>
                <a:ea typeface="Raleway"/>
                <a:cs typeface="Raleway"/>
                <a:sym typeface="Raleway"/>
              </a:rPr>
              <a:t>12 feet across, 12 feet above</a:t>
            </a:r>
            <a:endParaRPr sz="1200" b="1">
              <a:latin typeface="Raleway"/>
              <a:ea typeface="Raleway"/>
              <a:cs typeface="Raleway"/>
              <a:sym typeface="Raleway"/>
            </a:endParaRPr>
          </a:p>
        </p:txBody>
      </p:sp>
      <p:graphicFrame>
        <p:nvGraphicFramePr>
          <p:cNvPr id="192" name="Google Shape;192;p23"/>
          <p:cNvGraphicFramePr/>
          <p:nvPr/>
        </p:nvGraphicFramePr>
        <p:xfrm>
          <a:off x="284400" y="930250"/>
          <a:ext cx="3000000" cy="3000000"/>
        </p:xfrm>
        <a:graphic>
          <a:graphicData uri="http://schemas.openxmlformats.org/drawingml/2006/table">
            <a:tbl>
              <a:tblPr>
                <a:noFill/>
                <a:tableStyleId>{766E235D-5425-4B84-9E33-A0E3D82930FB}</a:tableStyleId>
              </a:tblPr>
              <a:tblGrid>
                <a:gridCol w="1720400">
                  <a:extLst>
                    <a:ext uri="{9D8B030D-6E8A-4147-A177-3AD203B41FA5}">
                      <a16:colId xmlns:a16="http://schemas.microsoft.com/office/drawing/2014/main" val="20000"/>
                    </a:ext>
                  </a:extLst>
                </a:gridCol>
                <a:gridCol w="1720400">
                  <a:extLst>
                    <a:ext uri="{9D8B030D-6E8A-4147-A177-3AD203B41FA5}">
                      <a16:colId xmlns:a16="http://schemas.microsoft.com/office/drawing/2014/main" val="20001"/>
                    </a:ext>
                  </a:extLst>
                </a:gridCol>
                <a:gridCol w="1720400">
                  <a:extLst>
                    <a:ext uri="{9D8B030D-6E8A-4147-A177-3AD203B41FA5}">
                      <a16:colId xmlns:a16="http://schemas.microsoft.com/office/drawing/2014/main" val="20002"/>
                    </a:ext>
                  </a:extLst>
                </a:gridCol>
                <a:gridCol w="1720400">
                  <a:extLst>
                    <a:ext uri="{9D8B030D-6E8A-4147-A177-3AD203B41FA5}">
                      <a16:colId xmlns:a16="http://schemas.microsoft.com/office/drawing/2014/main" val="20003"/>
                    </a:ext>
                  </a:extLst>
                </a:gridCol>
                <a:gridCol w="1720400">
                  <a:extLst>
                    <a:ext uri="{9D8B030D-6E8A-4147-A177-3AD203B41FA5}">
                      <a16:colId xmlns:a16="http://schemas.microsoft.com/office/drawing/2014/main" val="20004"/>
                    </a:ext>
                  </a:extLst>
                </a:gridCol>
              </a:tblGrid>
              <a:tr h="35802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255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31.9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3.63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255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28.17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9.84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255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36.09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10.24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193" name="Google Shape;193;p23"/>
          <p:cNvGraphicFramePr/>
          <p:nvPr/>
        </p:nvGraphicFramePr>
        <p:xfrm>
          <a:off x="284400" y="2304075"/>
          <a:ext cx="3000000" cy="3000000"/>
        </p:xfrm>
        <a:graphic>
          <a:graphicData uri="http://schemas.openxmlformats.org/drawingml/2006/table">
            <a:tbl>
              <a:tblPr>
                <a:noFill/>
                <a:tableStyleId>{766E235D-5425-4B84-9E33-A0E3D82930FB}</a:tableStyleId>
              </a:tblPr>
              <a:tblGrid>
                <a:gridCol w="1720400">
                  <a:extLst>
                    <a:ext uri="{9D8B030D-6E8A-4147-A177-3AD203B41FA5}">
                      <a16:colId xmlns:a16="http://schemas.microsoft.com/office/drawing/2014/main" val="20000"/>
                    </a:ext>
                  </a:extLst>
                </a:gridCol>
                <a:gridCol w="1720400">
                  <a:extLst>
                    <a:ext uri="{9D8B030D-6E8A-4147-A177-3AD203B41FA5}">
                      <a16:colId xmlns:a16="http://schemas.microsoft.com/office/drawing/2014/main" val="20001"/>
                    </a:ext>
                  </a:extLst>
                </a:gridCol>
                <a:gridCol w="1720400">
                  <a:extLst>
                    <a:ext uri="{9D8B030D-6E8A-4147-A177-3AD203B41FA5}">
                      <a16:colId xmlns:a16="http://schemas.microsoft.com/office/drawing/2014/main" val="20002"/>
                    </a:ext>
                  </a:extLst>
                </a:gridCol>
                <a:gridCol w="1720400">
                  <a:extLst>
                    <a:ext uri="{9D8B030D-6E8A-4147-A177-3AD203B41FA5}">
                      <a16:colId xmlns:a16="http://schemas.microsoft.com/office/drawing/2014/main" val="20003"/>
                    </a:ext>
                  </a:extLst>
                </a:gridCol>
                <a:gridCol w="1720400">
                  <a:extLst>
                    <a:ext uri="{9D8B030D-6E8A-4147-A177-3AD203B41FA5}">
                      <a16:colId xmlns:a16="http://schemas.microsoft.com/office/drawing/2014/main" val="20004"/>
                    </a:ext>
                  </a:extLst>
                </a:gridCol>
              </a:tblGrid>
              <a:tr h="30527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529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34.44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5.22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529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16.58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5.76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529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10.98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2.59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194" name="Google Shape;194;p23"/>
          <p:cNvGraphicFramePr/>
          <p:nvPr/>
        </p:nvGraphicFramePr>
        <p:xfrm>
          <a:off x="284400" y="3629750"/>
          <a:ext cx="3000000" cy="3000000"/>
        </p:xfrm>
        <a:graphic>
          <a:graphicData uri="http://schemas.openxmlformats.org/drawingml/2006/table">
            <a:tbl>
              <a:tblPr>
                <a:noFill/>
                <a:tableStyleId>{766E235D-5425-4B84-9E33-A0E3D82930FB}</a:tableStyleId>
              </a:tblPr>
              <a:tblGrid>
                <a:gridCol w="1720400">
                  <a:extLst>
                    <a:ext uri="{9D8B030D-6E8A-4147-A177-3AD203B41FA5}">
                      <a16:colId xmlns:a16="http://schemas.microsoft.com/office/drawing/2014/main" val="20000"/>
                    </a:ext>
                  </a:extLst>
                </a:gridCol>
                <a:gridCol w="1720400">
                  <a:extLst>
                    <a:ext uri="{9D8B030D-6E8A-4147-A177-3AD203B41FA5}">
                      <a16:colId xmlns:a16="http://schemas.microsoft.com/office/drawing/2014/main" val="20001"/>
                    </a:ext>
                  </a:extLst>
                </a:gridCol>
                <a:gridCol w="1720400">
                  <a:extLst>
                    <a:ext uri="{9D8B030D-6E8A-4147-A177-3AD203B41FA5}">
                      <a16:colId xmlns:a16="http://schemas.microsoft.com/office/drawing/2014/main" val="20002"/>
                    </a:ext>
                  </a:extLst>
                </a:gridCol>
                <a:gridCol w="1720400">
                  <a:extLst>
                    <a:ext uri="{9D8B030D-6E8A-4147-A177-3AD203B41FA5}">
                      <a16:colId xmlns:a16="http://schemas.microsoft.com/office/drawing/2014/main" val="20003"/>
                    </a:ext>
                  </a:extLst>
                </a:gridCol>
                <a:gridCol w="1720400">
                  <a:extLst>
                    <a:ext uri="{9D8B030D-6E8A-4147-A177-3AD203B41FA5}">
                      <a16:colId xmlns:a16="http://schemas.microsoft.com/office/drawing/2014/main" val="20004"/>
                    </a:ext>
                  </a:extLst>
                </a:gridCol>
              </a:tblGrid>
              <a:tr h="454350">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3277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38.14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11.63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3277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30.94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10.88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3277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24.57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10.55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00" name="Google Shape;200;p24"/>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201" name="Google Shape;201;p24"/>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Glass:</a:t>
            </a:r>
            <a:endParaRPr sz="2000">
              <a:latin typeface="Raleway Thin"/>
              <a:ea typeface="Raleway Thin"/>
              <a:cs typeface="Raleway Thin"/>
              <a:sym typeface="Raleway Thin"/>
            </a:endParaRPr>
          </a:p>
        </p:txBody>
      </p:sp>
      <p:sp>
        <p:nvSpPr>
          <p:cNvPr id="202" name="Google Shape;202;p24"/>
          <p:cNvSpPr txBox="1"/>
          <p:nvPr/>
        </p:nvSpPr>
        <p:spPr>
          <a:xfrm>
            <a:off x="362875" y="93025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12 feet</a:t>
            </a:r>
            <a:endParaRPr sz="1800" b="1">
              <a:latin typeface="Raleway"/>
              <a:ea typeface="Raleway"/>
              <a:cs typeface="Raleway"/>
              <a:sym typeface="Raleway"/>
            </a:endParaRPr>
          </a:p>
        </p:txBody>
      </p:sp>
      <p:sp>
        <p:nvSpPr>
          <p:cNvPr id="203" name="Google Shape;203;p24"/>
          <p:cNvSpPr txBox="1"/>
          <p:nvPr/>
        </p:nvSpPr>
        <p:spPr>
          <a:xfrm>
            <a:off x="362875" y="228000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24 feet</a:t>
            </a:r>
            <a:endParaRPr sz="1800" b="1">
              <a:latin typeface="Raleway"/>
              <a:ea typeface="Raleway"/>
              <a:cs typeface="Raleway"/>
              <a:sym typeface="Raleway"/>
            </a:endParaRPr>
          </a:p>
        </p:txBody>
      </p:sp>
      <p:sp>
        <p:nvSpPr>
          <p:cNvPr id="204" name="Google Shape;204;p24"/>
          <p:cNvSpPr txBox="1"/>
          <p:nvPr/>
        </p:nvSpPr>
        <p:spPr>
          <a:xfrm>
            <a:off x="284400" y="3629750"/>
            <a:ext cx="1819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Raleway"/>
                <a:ea typeface="Raleway"/>
                <a:cs typeface="Raleway"/>
                <a:sym typeface="Raleway"/>
              </a:rPr>
              <a:t>12 feet across, 12 feet above</a:t>
            </a:r>
            <a:endParaRPr sz="1200" b="1">
              <a:latin typeface="Raleway"/>
              <a:ea typeface="Raleway"/>
              <a:cs typeface="Raleway"/>
              <a:sym typeface="Raleway"/>
            </a:endParaRPr>
          </a:p>
        </p:txBody>
      </p:sp>
      <p:graphicFrame>
        <p:nvGraphicFramePr>
          <p:cNvPr id="205" name="Google Shape;205;p24"/>
          <p:cNvGraphicFramePr/>
          <p:nvPr/>
        </p:nvGraphicFramePr>
        <p:xfrm>
          <a:off x="284400" y="986475"/>
          <a:ext cx="3000000" cy="3000000"/>
        </p:xfrm>
        <a:graphic>
          <a:graphicData uri="http://schemas.openxmlformats.org/drawingml/2006/table">
            <a:tbl>
              <a:tblPr>
                <a:noFill/>
                <a:tableStyleId>{766E235D-5425-4B84-9E33-A0E3D82930FB}</a:tableStyleId>
              </a:tblPr>
              <a:tblGrid>
                <a:gridCol w="1696875">
                  <a:extLst>
                    <a:ext uri="{9D8B030D-6E8A-4147-A177-3AD203B41FA5}">
                      <a16:colId xmlns:a16="http://schemas.microsoft.com/office/drawing/2014/main" val="20000"/>
                    </a:ext>
                  </a:extLst>
                </a:gridCol>
                <a:gridCol w="1696875">
                  <a:extLst>
                    <a:ext uri="{9D8B030D-6E8A-4147-A177-3AD203B41FA5}">
                      <a16:colId xmlns:a16="http://schemas.microsoft.com/office/drawing/2014/main" val="20001"/>
                    </a:ext>
                  </a:extLst>
                </a:gridCol>
                <a:gridCol w="1696875">
                  <a:extLst>
                    <a:ext uri="{9D8B030D-6E8A-4147-A177-3AD203B41FA5}">
                      <a16:colId xmlns:a16="http://schemas.microsoft.com/office/drawing/2014/main" val="20002"/>
                    </a:ext>
                  </a:extLst>
                </a:gridCol>
                <a:gridCol w="1696875">
                  <a:extLst>
                    <a:ext uri="{9D8B030D-6E8A-4147-A177-3AD203B41FA5}">
                      <a16:colId xmlns:a16="http://schemas.microsoft.com/office/drawing/2014/main" val="20003"/>
                    </a:ext>
                  </a:extLst>
                </a:gridCol>
                <a:gridCol w="1696875">
                  <a:extLst>
                    <a:ext uri="{9D8B030D-6E8A-4147-A177-3AD203B41FA5}">
                      <a16:colId xmlns:a16="http://schemas.microsoft.com/office/drawing/2014/main" val="20004"/>
                    </a:ext>
                  </a:extLst>
                </a:gridCol>
              </a:tblGrid>
              <a:tr h="306200">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1928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1928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35.57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10.32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1928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42.42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6.53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206" name="Google Shape;206;p24"/>
          <p:cNvGraphicFramePr/>
          <p:nvPr/>
        </p:nvGraphicFramePr>
        <p:xfrm>
          <a:off x="284400" y="2319275"/>
          <a:ext cx="3000000" cy="3000000"/>
        </p:xfrm>
        <a:graphic>
          <a:graphicData uri="http://schemas.openxmlformats.org/drawingml/2006/table">
            <a:tbl>
              <a:tblPr>
                <a:noFill/>
                <a:tableStyleId>{766E235D-5425-4B84-9E33-A0E3D82930FB}</a:tableStyleId>
              </a:tblPr>
              <a:tblGrid>
                <a:gridCol w="1696875">
                  <a:extLst>
                    <a:ext uri="{9D8B030D-6E8A-4147-A177-3AD203B41FA5}">
                      <a16:colId xmlns:a16="http://schemas.microsoft.com/office/drawing/2014/main" val="20000"/>
                    </a:ext>
                  </a:extLst>
                </a:gridCol>
                <a:gridCol w="1696875">
                  <a:extLst>
                    <a:ext uri="{9D8B030D-6E8A-4147-A177-3AD203B41FA5}">
                      <a16:colId xmlns:a16="http://schemas.microsoft.com/office/drawing/2014/main" val="20001"/>
                    </a:ext>
                  </a:extLst>
                </a:gridCol>
                <a:gridCol w="1696875">
                  <a:extLst>
                    <a:ext uri="{9D8B030D-6E8A-4147-A177-3AD203B41FA5}">
                      <a16:colId xmlns:a16="http://schemas.microsoft.com/office/drawing/2014/main" val="20002"/>
                    </a:ext>
                  </a:extLst>
                </a:gridCol>
                <a:gridCol w="1696875">
                  <a:extLst>
                    <a:ext uri="{9D8B030D-6E8A-4147-A177-3AD203B41FA5}">
                      <a16:colId xmlns:a16="http://schemas.microsoft.com/office/drawing/2014/main" val="20003"/>
                    </a:ext>
                  </a:extLst>
                </a:gridCol>
                <a:gridCol w="1696875">
                  <a:extLst>
                    <a:ext uri="{9D8B030D-6E8A-4147-A177-3AD203B41FA5}">
                      <a16:colId xmlns:a16="http://schemas.microsoft.com/office/drawing/2014/main" val="20004"/>
                    </a:ext>
                  </a:extLst>
                </a:gridCol>
              </a:tblGrid>
              <a:tr h="329400">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07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41.37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11.53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07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34.85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07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36.31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11.24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207" name="Google Shape;207;p24"/>
          <p:cNvGraphicFramePr/>
          <p:nvPr/>
        </p:nvGraphicFramePr>
        <p:xfrm>
          <a:off x="284400" y="3714375"/>
          <a:ext cx="3000000" cy="3000000"/>
        </p:xfrm>
        <a:graphic>
          <a:graphicData uri="http://schemas.openxmlformats.org/drawingml/2006/table">
            <a:tbl>
              <a:tblPr>
                <a:noFill/>
                <a:tableStyleId>{766E235D-5425-4B84-9E33-A0E3D82930FB}</a:tableStyleId>
              </a:tblPr>
              <a:tblGrid>
                <a:gridCol w="1696875">
                  <a:extLst>
                    <a:ext uri="{9D8B030D-6E8A-4147-A177-3AD203B41FA5}">
                      <a16:colId xmlns:a16="http://schemas.microsoft.com/office/drawing/2014/main" val="20000"/>
                    </a:ext>
                  </a:extLst>
                </a:gridCol>
                <a:gridCol w="1696875">
                  <a:extLst>
                    <a:ext uri="{9D8B030D-6E8A-4147-A177-3AD203B41FA5}">
                      <a16:colId xmlns:a16="http://schemas.microsoft.com/office/drawing/2014/main" val="20001"/>
                    </a:ext>
                  </a:extLst>
                </a:gridCol>
                <a:gridCol w="1696875">
                  <a:extLst>
                    <a:ext uri="{9D8B030D-6E8A-4147-A177-3AD203B41FA5}">
                      <a16:colId xmlns:a16="http://schemas.microsoft.com/office/drawing/2014/main" val="20002"/>
                    </a:ext>
                  </a:extLst>
                </a:gridCol>
                <a:gridCol w="1696875">
                  <a:extLst>
                    <a:ext uri="{9D8B030D-6E8A-4147-A177-3AD203B41FA5}">
                      <a16:colId xmlns:a16="http://schemas.microsoft.com/office/drawing/2014/main" val="20003"/>
                    </a:ext>
                  </a:extLst>
                </a:gridCol>
                <a:gridCol w="1696875">
                  <a:extLst>
                    <a:ext uri="{9D8B030D-6E8A-4147-A177-3AD203B41FA5}">
                      <a16:colId xmlns:a16="http://schemas.microsoft.com/office/drawing/2014/main" val="20004"/>
                    </a:ext>
                  </a:extLst>
                </a:gridCol>
              </a:tblGrid>
              <a:tr h="36212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348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49.41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13.73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348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37.27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5.96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348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47.09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12.29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213" name="Google Shape;213;p25"/>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214" name="Google Shape;214;p25"/>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Porcelain:</a:t>
            </a:r>
            <a:endParaRPr sz="2000">
              <a:latin typeface="Raleway Thin"/>
              <a:ea typeface="Raleway Thin"/>
              <a:cs typeface="Raleway Thin"/>
              <a:sym typeface="Raleway Thin"/>
            </a:endParaRPr>
          </a:p>
        </p:txBody>
      </p:sp>
      <p:sp>
        <p:nvSpPr>
          <p:cNvPr id="215" name="Google Shape;215;p25"/>
          <p:cNvSpPr txBox="1"/>
          <p:nvPr/>
        </p:nvSpPr>
        <p:spPr>
          <a:xfrm>
            <a:off x="362875" y="93025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12 feet</a:t>
            </a:r>
            <a:endParaRPr sz="1800" b="1">
              <a:latin typeface="Raleway"/>
              <a:ea typeface="Raleway"/>
              <a:cs typeface="Raleway"/>
              <a:sym typeface="Raleway"/>
            </a:endParaRPr>
          </a:p>
        </p:txBody>
      </p:sp>
      <p:sp>
        <p:nvSpPr>
          <p:cNvPr id="216" name="Google Shape;216;p25"/>
          <p:cNvSpPr txBox="1"/>
          <p:nvPr/>
        </p:nvSpPr>
        <p:spPr>
          <a:xfrm>
            <a:off x="362875" y="228000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24 feet</a:t>
            </a:r>
            <a:endParaRPr sz="1800" b="1">
              <a:latin typeface="Raleway"/>
              <a:ea typeface="Raleway"/>
              <a:cs typeface="Raleway"/>
              <a:sym typeface="Raleway"/>
            </a:endParaRPr>
          </a:p>
        </p:txBody>
      </p:sp>
      <p:sp>
        <p:nvSpPr>
          <p:cNvPr id="217" name="Google Shape;217;p25"/>
          <p:cNvSpPr txBox="1"/>
          <p:nvPr/>
        </p:nvSpPr>
        <p:spPr>
          <a:xfrm>
            <a:off x="284400" y="3629750"/>
            <a:ext cx="1819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Raleway"/>
                <a:ea typeface="Raleway"/>
                <a:cs typeface="Raleway"/>
                <a:sym typeface="Raleway"/>
              </a:rPr>
              <a:t>12 feet across, 12 feet above</a:t>
            </a:r>
            <a:endParaRPr sz="1200" b="1">
              <a:latin typeface="Raleway"/>
              <a:ea typeface="Raleway"/>
              <a:cs typeface="Raleway"/>
              <a:sym typeface="Raleway"/>
            </a:endParaRPr>
          </a:p>
        </p:txBody>
      </p:sp>
      <p:graphicFrame>
        <p:nvGraphicFramePr>
          <p:cNvPr id="218" name="Google Shape;218;p25"/>
          <p:cNvGraphicFramePr/>
          <p:nvPr/>
        </p:nvGraphicFramePr>
        <p:xfrm>
          <a:off x="284400" y="930250"/>
          <a:ext cx="3000000" cy="3000000"/>
        </p:xfrm>
        <a:graphic>
          <a:graphicData uri="http://schemas.openxmlformats.org/drawingml/2006/table">
            <a:tbl>
              <a:tblPr>
                <a:noFill/>
                <a:tableStyleId>{766E235D-5425-4B84-9E33-A0E3D82930FB}</a:tableStyleId>
              </a:tblPr>
              <a:tblGrid>
                <a:gridCol w="1684050">
                  <a:extLst>
                    <a:ext uri="{9D8B030D-6E8A-4147-A177-3AD203B41FA5}">
                      <a16:colId xmlns:a16="http://schemas.microsoft.com/office/drawing/2014/main" val="20000"/>
                    </a:ext>
                  </a:extLst>
                </a:gridCol>
                <a:gridCol w="1684050">
                  <a:extLst>
                    <a:ext uri="{9D8B030D-6E8A-4147-A177-3AD203B41FA5}">
                      <a16:colId xmlns:a16="http://schemas.microsoft.com/office/drawing/2014/main" val="20001"/>
                    </a:ext>
                  </a:extLst>
                </a:gridCol>
                <a:gridCol w="1684050">
                  <a:extLst>
                    <a:ext uri="{9D8B030D-6E8A-4147-A177-3AD203B41FA5}">
                      <a16:colId xmlns:a16="http://schemas.microsoft.com/office/drawing/2014/main" val="20002"/>
                    </a:ext>
                  </a:extLst>
                </a:gridCol>
                <a:gridCol w="1684050">
                  <a:extLst>
                    <a:ext uri="{9D8B030D-6E8A-4147-A177-3AD203B41FA5}">
                      <a16:colId xmlns:a16="http://schemas.microsoft.com/office/drawing/2014/main" val="20003"/>
                    </a:ext>
                  </a:extLst>
                </a:gridCol>
                <a:gridCol w="1684050">
                  <a:extLst>
                    <a:ext uri="{9D8B030D-6E8A-4147-A177-3AD203B41FA5}">
                      <a16:colId xmlns:a16="http://schemas.microsoft.com/office/drawing/2014/main" val="20004"/>
                    </a:ext>
                  </a:extLst>
                </a:gridCol>
              </a:tblGrid>
              <a:tr h="339500">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138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47.54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9.99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138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46.39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7.91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138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31.82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12.61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219" name="Google Shape;219;p25"/>
          <p:cNvGraphicFramePr/>
          <p:nvPr/>
        </p:nvGraphicFramePr>
        <p:xfrm>
          <a:off x="284400" y="2284600"/>
          <a:ext cx="3000000" cy="3000000"/>
        </p:xfrm>
        <a:graphic>
          <a:graphicData uri="http://schemas.openxmlformats.org/drawingml/2006/table">
            <a:tbl>
              <a:tblPr>
                <a:noFill/>
                <a:tableStyleId>{766E235D-5425-4B84-9E33-A0E3D82930FB}</a:tableStyleId>
              </a:tblPr>
              <a:tblGrid>
                <a:gridCol w="1684050">
                  <a:extLst>
                    <a:ext uri="{9D8B030D-6E8A-4147-A177-3AD203B41FA5}">
                      <a16:colId xmlns:a16="http://schemas.microsoft.com/office/drawing/2014/main" val="20000"/>
                    </a:ext>
                  </a:extLst>
                </a:gridCol>
                <a:gridCol w="1684050">
                  <a:extLst>
                    <a:ext uri="{9D8B030D-6E8A-4147-A177-3AD203B41FA5}">
                      <a16:colId xmlns:a16="http://schemas.microsoft.com/office/drawing/2014/main" val="20001"/>
                    </a:ext>
                  </a:extLst>
                </a:gridCol>
                <a:gridCol w="1684050">
                  <a:extLst>
                    <a:ext uri="{9D8B030D-6E8A-4147-A177-3AD203B41FA5}">
                      <a16:colId xmlns:a16="http://schemas.microsoft.com/office/drawing/2014/main" val="20002"/>
                    </a:ext>
                  </a:extLst>
                </a:gridCol>
                <a:gridCol w="1684050">
                  <a:extLst>
                    <a:ext uri="{9D8B030D-6E8A-4147-A177-3AD203B41FA5}">
                      <a16:colId xmlns:a16="http://schemas.microsoft.com/office/drawing/2014/main" val="20003"/>
                    </a:ext>
                  </a:extLst>
                </a:gridCol>
                <a:gridCol w="1684050">
                  <a:extLst>
                    <a:ext uri="{9D8B030D-6E8A-4147-A177-3AD203B41FA5}">
                      <a16:colId xmlns:a16="http://schemas.microsoft.com/office/drawing/2014/main" val="20004"/>
                    </a:ext>
                  </a:extLst>
                </a:gridCol>
              </a:tblGrid>
              <a:tr h="38762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441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27.47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5.13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441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38.25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12.63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441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36.12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11.93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220" name="Google Shape;220;p25"/>
          <p:cNvGraphicFramePr/>
          <p:nvPr/>
        </p:nvGraphicFramePr>
        <p:xfrm>
          <a:off x="284400" y="3730625"/>
          <a:ext cx="3000000" cy="3000000"/>
        </p:xfrm>
        <a:graphic>
          <a:graphicData uri="http://schemas.openxmlformats.org/drawingml/2006/table">
            <a:tbl>
              <a:tblPr>
                <a:noFill/>
                <a:tableStyleId>{766E235D-5425-4B84-9E33-A0E3D82930FB}</a:tableStyleId>
              </a:tblPr>
              <a:tblGrid>
                <a:gridCol w="1684050">
                  <a:extLst>
                    <a:ext uri="{9D8B030D-6E8A-4147-A177-3AD203B41FA5}">
                      <a16:colId xmlns:a16="http://schemas.microsoft.com/office/drawing/2014/main" val="20000"/>
                    </a:ext>
                  </a:extLst>
                </a:gridCol>
                <a:gridCol w="1684050">
                  <a:extLst>
                    <a:ext uri="{9D8B030D-6E8A-4147-A177-3AD203B41FA5}">
                      <a16:colId xmlns:a16="http://schemas.microsoft.com/office/drawing/2014/main" val="20001"/>
                    </a:ext>
                  </a:extLst>
                </a:gridCol>
                <a:gridCol w="1684050">
                  <a:extLst>
                    <a:ext uri="{9D8B030D-6E8A-4147-A177-3AD203B41FA5}">
                      <a16:colId xmlns:a16="http://schemas.microsoft.com/office/drawing/2014/main" val="20002"/>
                    </a:ext>
                  </a:extLst>
                </a:gridCol>
                <a:gridCol w="1684050">
                  <a:extLst>
                    <a:ext uri="{9D8B030D-6E8A-4147-A177-3AD203B41FA5}">
                      <a16:colId xmlns:a16="http://schemas.microsoft.com/office/drawing/2014/main" val="20003"/>
                    </a:ext>
                  </a:extLst>
                </a:gridCol>
                <a:gridCol w="1684050">
                  <a:extLst>
                    <a:ext uri="{9D8B030D-6E8A-4147-A177-3AD203B41FA5}">
                      <a16:colId xmlns:a16="http://schemas.microsoft.com/office/drawing/2014/main" val="20004"/>
                    </a:ext>
                  </a:extLst>
                </a:gridCol>
              </a:tblGrid>
              <a:tr h="289300">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1822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47.77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11.09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1822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23.52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1822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47.98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226" name="Google Shape;226;p26"/>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227" name="Google Shape;227;p26"/>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Drywall:</a:t>
            </a:r>
            <a:endParaRPr sz="2000">
              <a:latin typeface="Raleway Thin"/>
              <a:ea typeface="Raleway Thin"/>
              <a:cs typeface="Raleway Thin"/>
              <a:sym typeface="Raleway Thin"/>
            </a:endParaRPr>
          </a:p>
        </p:txBody>
      </p:sp>
      <p:sp>
        <p:nvSpPr>
          <p:cNvPr id="228" name="Google Shape;228;p26"/>
          <p:cNvSpPr txBox="1"/>
          <p:nvPr/>
        </p:nvSpPr>
        <p:spPr>
          <a:xfrm>
            <a:off x="362875" y="93025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12 feet</a:t>
            </a:r>
            <a:endParaRPr sz="1800" b="1">
              <a:latin typeface="Raleway"/>
              <a:ea typeface="Raleway"/>
              <a:cs typeface="Raleway"/>
              <a:sym typeface="Raleway"/>
            </a:endParaRPr>
          </a:p>
        </p:txBody>
      </p:sp>
      <p:sp>
        <p:nvSpPr>
          <p:cNvPr id="229" name="Google Shape;229;p26"/>
          <p:cNvSpPr txBox="1"/>
          <p:nvPr/>
        </p:nvSpPr>
        <p:spPr>
          <a:xfrm>
            <a:off x="362875" y="228000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24 feet</a:t>
            </a:r>
            <a:endParaRPr sz="1800" b="1">
              <a:latin typeface="Raleway"/>
              <a:ea typeface="Raleway"/>
              <a:cs typeface="Raleway"/>
              <a:sym typeface="Raleway"/>
            </a:endParaRPr>
          </a:p>
        </p:txBody>
      </p:sp>
      <p:sp>
        <p:nvSpPr>
          <p:cNvPr id="230" name="Google Shape;230;p26"/>
          <p:cNvSpPr txBox="1"/>
          <p:nvPr/>
        </p:nvSpPr>
        <p:spPr>
          <a:xfrm>
            <a:off x="284400" y="3629750"/>
            <a:ext cx="1819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Raleway"/>
                <a:ea typeface="Raleway"/>
                <a:cs typeface="Raleway"/>
                <a:sym typeface="Raleway"/>
              </a:rPr>
              <a:t>12 feet across, 12 feet above</a:t>
            </a:r>
            <a:endParaRPr sz="1200" b="1">
              <a:latin typeface="Raleway"/>
              <a:ea typeface="Raleway"/>
              <a:cs typeface="Raleway"/>
              <a:sym typeface="Raleway"/>
            </a:endParaRPr>
          </a:p>
        </p:txBody>
      </p:sp>
      <p:graphicFrame>
        <p:nvGraphicFramePr>
          <p:cNvPr id="231" name="Google Shape;231;p26"/>
          <p:cNvGraphicFramePr/>
          <p:nvPr/>
        </p:nvGraphicFramePr>
        <p:xfrm>
          <a:off x="335125" y="916863"/>
          <a:ext cx="3000000" cy="3000000"/>
        </p:xfrm>
        <a:graphic>
          <a:graphicData uri="http://schemas.openxmlformats.org/drawingml/2006/table">
            <a:tbl>
              <a:tblPr>
                <a:noFill/>
                <a:tableStyleId>{766E235D-5425-4B84-9E33-A0E3D82930FB}</a:tableStyleId>
              </a:tblPr>
              <a:tblGrid>
                <a:gridCol w="1694750">
                  <a:extLst>
                    <a:ext uri="{9D8B030D-6E8A-4147-A177-3AD203B41FA5}">
                      <a16:colId xmlns:a16="http://schemas.microsoft.com/office/drawing/2014/main" val="20000"/>
                    </a:ext>
                  </a:extLst>
                </a:gridCol>
                <a:gridCol w="1694750">
                  <a:extLst>
                    <a:ext uri="{9D8B030D-6E8A-4147-A177-3AD203B41FA5}">
                      <a16:colId xmlns:a16="http://schemas.microsoft.com/office/drawing/2014/main" val="20001"/>
                    </a:ext>
                  </a:extLst>
                </a:gridCol>
                <a:gridCol w="1694750">
                  <a:extLst>
                    <a:ext uri="{9D8B030D-6E8A-4147-A177-3AD203B41FA5}">
                      <a16:colId xmlns:a16="http://schemas.microsoft.com/office/drawing/2014/main" val="20002"/>
                    </a:ext>
                  </a:extLst>
                </a:gridCol>
                <a:gridCol w="1694750">
                  <a:extLst>
                    <a:ext uri="{9D8B030D-6E8A-4147-A177-3AD203B41FA5}">
                      <a16:colId xmlns:a16="http://schemas.microsoft.com/office/drawing/2014/main" val="20003"/>
                    </a:ext>
                  </a:extLst>
                </a:gridCol>
                <a:gridCol w="1694750">
                  <a:extLst>
                    <a:ext uri="{9D8B030D-6E8A-4147-A177-3AD203B41FA5}">
                      <a16:colId xmlns:a16="http://schemas.microsoft.com/office/drawing/2014/main" val="20004"/>
                    </a:ext>
                  </a:extLst>
                </a:gridCol>
              </a:tblGrid>
              <a:tr h="40982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581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47.87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6.45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581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45.69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12.54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-58</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581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46.68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12.42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232" name="Google Shape;232;p26"/>
          <p:cNvGraphicFramePr/>
          <p:nvPr/>
        </p:nvGraphicFramePr>
        <p:xfrm>
          <a:off x="335125" y="2379325"/>
          <a:ext cx="3000000" cy="3000000"/>
        </p:xfrm>
        <a:graphic>
          <a:graphicData uri="http://schemas.openxmlformats.org/drawingml/2006/table">
            <a:tbl>
              <a:tblPr>
                <a:noFill/>
                <a:tableStyleId>{766E235D-5425-4B84-9E33-A0E3D82930FB}</a:tableStyleId>
              </a:tblPr>
              <a:tblGrid>
                <a:gridCol w="1694750">
                  <a:extLst>
                    <a:ext uri="{9D8B030D-6E8A-4147-A177-3AD203B41FA5}">
                      <a16:colId xmlns:a16="http://schemas.microsoft.com/office/drawing/2014/main" val="20000"/>
                    </a:ext>
                  </a:extLst>
                </a:gridCol>
                <a:gridCol w="1694750">
                  <a:extLst>
                    <a:ext uri="{9D8B030D-6E8A-4147-A177-3AD203B41FA5}">
                      <a16:colId xmlns:a16="http://schemas.microsoft.com/office/drawing/2014/main" val="20001"/>
                    </a:ext>
                  </a:extLst>
                </a:gridCol>
                <a:gridCol w="1694750">
                  <a:extLst>
                    <a:ext uri="{9D8B030D-6E8A-4147-A177-3AD203B41FA5}">
                      <a16:colId xmlns:a16="http://schemas.microsoft.com/office/drawing/2014/main" val="20002"/>
                    </a:ext>
                  </a:extLst>
                </a:gridCol>
                <a:gridCol w="1694750">
                  <a:extLst>
                    <a:ext uri="{9D8B030D-6E8A-4147-A177-3AD203B41FA5}">
                      <a16:colId xmlns:a16="http://schemas.microsoft.com/office/drawing/2014/main" val="20003"/>
                    </a:ext>
                  </a:extLst>
                </a:gridCol>
                <a:gridCol w="1694750">
                  <a:extLst>
                    <a:ext uri="{9D8B030D-6E8A-4147-A177-3AD203B41FA5}">
                      <a16:colId xmlns:a16="http://schemas.microsoft.com/office/drawing/2014/main" val="20004"/>
                    </a:ext>
                  </a:extLst>
                </a:gridCol>
              </a:tblGrid>
              <a:tr h="280850">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1769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44.6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10.17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1769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33.29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9.57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1769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45.88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10.18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233" name="Google Shape;233;p26"/>
          <p:cNvGraphicFramePr/>
          <p:nvPr/>
        </p:nvGraphicFramePr>
        <p:xfrm>
          <a:off x="335125" y="3741813"/>
          <a:ext cx="3000000" cy="3000000"/>
        </p:xfrm>
        <a:graphic>
          <a:graphicData uri="http://schemas.openxmlformats.org/drawingml/2006/table">
            <a:tbl>
              <a:tblPr>
                <a:noFill/>
                <a:tableStyleId>{766E235D-5425-4B84-9E33-A0E3D82930FB}</a:tableStyleId>
              </a:tblPr>
              <a:tblGrid>
                <a:gridCol w="1694750">
                  <a:extLst>
                    <a:ext uri="{9D8B030D-6E8A-4147-A177-3AD203B41FA5}">
                      <a16:colId xmlns:a16="http://schemas.microsoft.com/office/drawing/2014/main" val="20000"/>
                    </a:ext>
                  </a:extLst>
                </a:gridCol>
                <a:gridCol w="1694750">
                  <a:extLst>
                    <a:ext uri="{9D8B030D-6E8A-4147-A177-3AD203B41FA5}">
                      <a16:colId xmlns:a16="http://schemas.microsoft.com/office/drawing/2014/main" val="20001"/>
                    </a:ext>
                  </a:extLst>
                </a:gridCol>
                <a:gridCol w="1694750">
                  <a:extLst>
                    <a:ext uri="{9D8B030D-6E8A-4147-A177-3AD203B41FA5}">
                      <a16:colId xmlns:a16="http://schemas.microsoft.com/office/drawing/2014/main" val="20002"/>
                    </a:ext>
                  </a:extLst>
                </a:gridCol>
                <a:gridCol w="1694750">
                  <a:extLst>
                    <a:ext uri="{9D8B030D-6E8A-4147-A177-3AD203B41FA5}">
                      <a16:colId xmlns:a16="http://schemas.microsoft.com/office/drawing/2014/main" val="20003"/>
                    </a:ext>
                  </a:extLst>
                </a:gridCol>
                <a:gridCol w="1694750">
                  <a:extLst>
                    <a:ext uri="{9D8B030D-6E8A-4147-A177-3AD203B41FA5}">
                      <a16:colId xmlns:a16="http://schemas.microsoft.com/office/drawing/2014/main" val="20004"/>
                    </a:ext>
                  </a:extLst>
                </a:gridCol>
              </a:tblGrid>
              <a:tr h="39132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46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46.01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12.94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46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44.48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10.72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46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13.09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39" name="Google Shape;239;p27"/>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240" name="Google Shape;240;p27"/>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Foam:</a:t>
            </a:r>
            <a:endParaRPr sz="2000">
              <a:latin typeface="Raleway Thin"/>
              <a:ea typeface="Raleway Thin"/>
              <a:cs typeface="Raleway Thin"/>
              <a:sym typeface="Raleway Thin"/>
            </a:endParaRPr>
          </a:p>
        </p:txBody>
      </p:sp>
      <p:sp>
        <p:nvSpPr>
          <p:cNvPr id="241" name="Google Shape;241;p27"/>
          <p:cNvSpPr txBox="1"/>
          <p:nvPr/>
        </p:nvSpPr>
        <p:spPr>
          <a:xfrm>
            <a:off x="362875" y="93025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12 feet</a:t>
            </a:r>
            <a:endParaRPr sz="1800" b="1">
              <a:latin typeface="Raleway"/>
              <a:ea typeface="Raleway"/>
              <a:cs typeface="Raleway"/>
              <a:sym typeface="Raleway"/>
            </a:endParaRPr>
          </a:p>
        </p:txBody>
      </p:sp>
      <p:sp>
        <p:nvSpPr>
          <p:cNvPr id="242" name="Google Shape;242;p27"/>
          <p:cNvSpPr txBox="1"/>
          <p:nvPr/>
        </p:nvSpPr>
        <p:spPr>
          <a:xfrm>
            <a:off x="362875" y="228000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24 feet</a:t>
            </a:r>
            <a:endParaRPr sz="1800" b="1">
              <a:latin typeface="Raleway"/>
              <a:ea typeface="Raleway"/>
              <a:cs typeface="Raleway"/>
              <a:sym typeface="Raleway"/>
            </a:endParaRPr>
          </a:p>
        </p:txBody>
      </p:sp>
      <p:sp>
        <p:nvSpPr>
          <p:cNvPr id="243" name="Google Shape;243;p27"/>
          <p:cNvSpPr txBox="1"/>
          <p:nvPr/>
        </p:nvSpPr>
        <p:spPr>
          <a:xfrm>
            <a:off x="284400" y="3629750"/>
            <a:ext cx="1819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Raleway"/>
                <a:ea typeface="Raleway"/>
                <a:cs typeface="Raleway"/>
                <a:sym typeface="Raleway"/>
              </a:rPr>
              <a:t>12 feet across, 12 feet above</a:t>
            </a:r>
            <a:endParaRPr sz="1200" b="1">
              <a:latin typeface="Raleway"/>
              <a:ea typeface="Raleway"/>
              <a:cs typeface="Raleway"/>
              <a:sym typeface="Raleway"/>
            </a:endParaRPr>
          </a:p>
        </p:txBody>
      </p:sp>
      <p:graphicFrame>
        <p:nvGraphicFramePr>
          <p:cNvPr id="244" name="Google Shape;244;p27"/>
          <p:cNvGraphicFramePr/>
          <p:nvPr/>
        </p:nvGraphicFramePr>
        <p:xfrm>
          <a:off x="284400" y="930225"/>
          <a:ext cx="3000000" cy="3000000"/>
        </p:xfrm>
        <a:graphic>
          <a:graphicData uri="http://schemas.openxmlformats.org/drawingml/2006/table">
            <a:tbl>
              <a:tblPr>
                <a:noFill/>
                <a:tableStyleId>{766E235D-5425-4B84-9E33-A0E3D82930FB}</a:tableStyleId>
              </a:tblPr>
              <a:tblGrid>
                <a:gridCol w="1692600">
                  <a:extLst>
                    <a:ext uri="{9D8B030D-6E8A-4147-A177-3AD203B41FA5}">
                      <a16:colId xmlns:a16="http://schemas.microsoft.com/office/drawing/2014/main" val="20000"/>
                    </a:ext>
                  </a:extLst>
                </a:gridCol>
                <a:gridCol w="1692600">
                  <a:extLst>
                    <a:ext uri="{9D8B030D-6E8A-4147-A177-3AD203B41FA5}">
                      <a16:colId xmlns:a16="http://schemas.microsoft.com/office/drawing/2014/main" val="20001"/>
                    </a:ext>
                  </a:extLst>
                </a:gridCol>
                <a:gridCol w="1692600">
                  <a:extLst>
                    <a:ext uri="{9D8B030D-6E8A-4147-A177-3AD203B41FA5}">
                      <a16:colId xmlns:a16="http://schemas.microsoft.com/office/drawing/2014/main" val="20002"/>
                    </a:ext>
                  </a:extLst>
                </a:gridCol>
                <a:gridCol w="1692600">
                  <a:extLst>
                    <a:ext uri="{9D8B030D-6E8A-4147-A177-3AD203B41FA5}">
                      <a16:colId xmlns:a16="http://schemas.microsoft.com/office/drawing/2014/main" val="20003"/>
                    </a:ext>
                  </a:extLst>
                </a:gridCol>
                <a:gridCol w="1692600">
                  <a:extLst>
                    <a:ext uri="{9D8B030D-6E8A-4147-A177-3AD203B41FA5}">
                      <a16:colId xmlns:a16="http://schemas.microsoft.com/office/drawing/2014/main" val="20004"/>
                    </a:ext>
                  </a:extLst>
                </a:gridCol>
              </a:tblGrid>
              <a:tr h="36052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978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46.97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11.08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978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46.55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6.77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-48</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978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48.07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9.92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245" name="Google Shape;245;p27"/>
          <p:cNvGraphicFramePr/>
          <p:nvPr/>
        </p:nvGraphicFramePr>
        <p:xfrm>
          <a:off x="284400" y="2305575"/>
          <a:ext cx="3000000" cy="3000000"/>
        </p:xfrm>
        <a:graphic>
          <a:graphicData uri="http://schemas.openxmlformats.org/drawingml/2006/table">
            <a:tbl>
              <a:tblPr>
                <a:noFill/>
                <a:tableStyleId>{766E235D-5425-4B84-9E33-A0E3D82930FB}</a:tableStyleId>
              </a:tblPr>
              <a:tblGrid>
                <a:gridCol w="1692600">
                  <a:extLst>
                    <a:ext uri="{9D8B030D-6E8A-4147-A177-3AD203B41FA5}">
                      <a16:colId xmlns:a16="http://schemas.microsoft.com/office/drawing/2014/main" val="20000"/>
                    </a:ext>
                  </a:extLst>
                </a:gridCol>
                <a:gridCol w="1692600">
                  <a:extLst>
                    <a:ext uri="{9D8B030D-6E8A-4147-A177-3AD203B41FA5}">
                      <a16:colId xmlns:a16="http://schemas.microsoft.com/office/drawing/2014/main" val="20001"/>
                    </a:ext>
                  </a:extLst>
                </a:gridCol>
                <a:gridCol w="1692600">
                  <a:extLst>
                    <a:ext uri="{9D8B030D-6E8A-4147-A177-3AD203B41FA5}">
                      <a16:colId xmlns:a16="http://schemas.microsoft.com/office/drawing/2014/main" val="20002"/>
                    </a:ext>
                  </a:extLst>
                </a:gridCol>
                <a:gridCol w="1692600">
                  <a:extLst>
                    <a:ext uri="{9D8B030D-6E8A-4147-A177-3AD203B41FA5}">
                      <a16:colId xmlns:a16="http://schemas.microsoft.com/office/drawing/2014/main" val="20003"/>
                    </a:ext>
                  </a:extLst>
                </a:gridCol>
                <a:gridCol w="1692600">
                  <a:extLst>
                    <a:ext uri="{9D8B030D-6E8A-4147-A177-3AD203B41FA5}">
                      <a16:colId xmlns:a16="http://schemas.microsoft.com/office/drawing/2014/main" val="20004"/>
                    </a:ext>
                  </a:extLst>
                </a:gridCol>
              </a:tblGrid>
              <a:tr h="37282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348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36.71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348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49.49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348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25.87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8.71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246" name="Google Shape;246;p27"/>
          <p:cNvGraphicFramePr/>
          <p:nvPr/>
        </p:nvGraphicFramePr>
        <p:xfrm>
          <a:off x="284400" y="3693225"/>
          <a:ext cx="3000000" cy="3000000"/>
        </p:xfrm>
        <a:graphic>
          <a:graphicData uri="http://schemas.openxmlformats.org/drawingml/2006/table">
            <a:tbl>
              <a:tblPr>
                <a:noFill/>
                <a:tableStyleId>{766E235D-5425-4B84-9E33-A0E3D82930FB}</a:tableStyleId>
              </a:tblPr>
              <a:tblGrid>
                <a:gridCol w="1692600">
                  <a:extLst>
                    <a:ext uri="{9D8B030D-6E8A-4147-A177-3AD203B41FA5}">
                      <a16:colId xmlns:a16="http://schemas.microsoft.com/office/drawing/2014/main" val="20000"/>
                    </a:ext>
                  </a:extLst>
                </a:gridCol>
                <a:gridCol w="1692600">
                  <a:extLst>
                    <a:ext uri="{9D8B030D-6E8A-4147-A177-3AD203B41FA5}">
                      <a16:colId xmlns:a16="http://schemas.microsoft.com/office/drawing/2014/main" val="20001"/>
                    </a:ext>
                  </a:extLst>
                </a:gridCol>
                <a:gridCol w="1692600">
                  <a:extLst>
                    <a:ext uri="{9D8B030D-6E8A-4147-A177-3AD203B41FA5}">
                      <a16:colId xmlns:a16="http://schemas.microsoft.com/office/drawing/2014/main" val="20002"/>
                    </a:ext>
                  </a:extLst>
                </a:gridCol>
                <a:gridCol w="1692600">
                  <a:extLst>
                    <a:ext uri="{9D8B030D-6E8A-4147-A177-3AD203B41FA5}">
                      <a16:colId xmlns:a16="http://schemas.microsoft.com/office/drawing/2014/main" val="20003"/>
                    </a:ext>
                  </a:extLst>
                </a:gridCol>
                <a:gridCol w="1692600">
                  <a:extLst>
                    <a:ext uri="{9D8B030D-6E8A-4147-A177-3AD203B41FA5}">
                      <a16:colId xmlns:a16="http://schemas.microsoft.com/office/drawing/2014/main" val="20004"/>
                    </a:ext>
                  </a:extLst>
                </a:gridCol>
              </a:tblGrid>
              <a:tr h="38392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418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47.03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11.12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418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44.71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9.52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418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46.92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6.42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52" name="Google Shape;252;p28"/>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253" name="Google Shape;253;p28"/>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Fabric:</a:t>
            </a:r>
            <a:endParaRPr sz="2000">
              <a:latin typeface="Raleway Thin"/>
              <a:ea typeface="Raleway Thin"/>
              <a:cs typeface="Raleway Thin"/>
              <a:sym typeface="Raleway Thin"/>
            </a:endParaRPr>
          </a:p>
        </p:txBody>
      </p:sp>
      <p:sp>
        <p:nvSpPr>
          <p:cNvPr id="254" name="Google Shape;254;p28"/>
          <p:cNvSpPr txBox="1"/>
          <p:nvPr/>
        </p:nvSpPr>
        <p:spPr>
          <a:xfrm>
            <a:off x="362875" y="93025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12 feet</a:t>
            </a:r>
            <a:endParaRPr sz="1800" b="1">
              <a:latin typeface="Raleway"/>
              <a:ea typeface="Raleway"/>
              <a:cs typeface="Raleway"/>
              <a:sym typeface="Raleway"/>
            </a:endParaRPr>
          </a:p>
        </p:txBody>
      </p:sp>
      <p:sp>
        <p:nvSpPr>
          <p:cNvPr id="255" name="Google Shape;255;p28"/>
          <p:cNvSpPr txBox="1"/>
          <p:nvPr/>
        </p:nvSpPr>
        <p:spPr>
          <a:xfrm>
            <a:off x="362875" y="228000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24 feet</a:t>
            </a:r>
            <a:endParaRPr sz="1800" b="1">
              <a:latin typeface="Raleway"/>
              <a:ea typeface="Raleway"/>
              <a:cs typeface="Raleway"/>
              <a:sym typeface="Raleway"/>
            </a:endParaRPr>
          </a:p>
        </p:txBody>
      </p:sp>
      <p:sp>
        <p:nvSpPr>
          <p:cNvPr id="256" name="Google Shape;256;p28"/>
          <p:cNvSpPr txBox="1"/>
          <p:nvPr/>
        </p:nvSpPr>
        <p:spPr>
          <a:xfrm>
            <a:off x="284400" y="3629750"/>
            <a:ext cx="1819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Raleway"/>
                <a:ea typeface="Raleway"/>
                <a:cs typeface="Raleway"/>
                <a:sym typeface="Raleway"/>
              </a:rPr>
              <a:t>12 feet across, 12 feet above</a:t>
            </a:r>
            <a:endParaRPr sz="1200" b="1">
              <a:latin typeface="Raleway"/>
              <a:ea typeface="Raleway"/>
              <a:cs typeface="Raleway"/>
              <a:sym typeface="Raleway"/>
            </a:endParaRPr>
          </a:p>
        </p:txBody>
      </p:sp>
      <p:graphicFrame>
        <p:nvGraphicFramePr>
          <p:cNvPr id="257" name="Google Shape;257;p28"/>
          <p:cNvGraphicFramePr/>
          <p:nvPr/>
        </p:nvGraphicFramePr>
        <p:xfrm>
          <a:off x="284400" y="930250"/>
          <a:ext cx="3000000" cy="3000000"/>
        </p:xfrm>
        <a:graphic>
          <a:graphicData uri="http://schemas.openxmlformats.org/drawingml/2006/table">
            <a:tbl>
              <a:tblPr>
                <a:noFill/>
                <a:tableStyleId>{766E235D-5425-4B84-9E33-A0E3D82930FB}</a:tableStyleId>
              </a:tblPr>
              <a:tblGrid>
                <a:gridCol w="1686200">
                  <a:extLst>
                    <a:ext uri="{9D8B030D-6E8A-4147-A177-3AD203B41FA5}">
                      <a16:colId xmlns:a16="http://schemas.microsoft.com/office/drawing/2014/main" val="20000"/>
                    </a:ext>
                  </a:extLst>
                </a:gridCol>
                <a:gridCol w="1686200">
                  <a:extLst>
                    <a:ext uri="{9D8B030D-6E8A-4147-A177-3AD203B41FA5}">
                      <a16:colId xmlns:a16="http://schemas.microsoft.com/office/drawing/2014/main" val="20001"/>
                    </a:ext>
                  </a:extLst>
                </a:gridCol>
                <a:gridCol w="1686200">
                  <a:extLst>
                    <a:ext uri="{9D8B030D-6E8A-4147-A177-3AD203B41FA5}">
                      <a16:colId xmlns:a16="http://schemas.microsoft.com/office/drawing/2014/main" val="20002"/>
                    </a:ext>
                  </a:extLst>
                </a:gridCol>
                <a:gridCol w="1686200">
                  <a:extLst>
                    <a:ext uri="{9D8B030D-6E8A-4147-A177-3AD203B41FA5}">
                      <a16:colId xmlns:a16="http://schemas.microsoft.com/office/drawing/2014/main" val="20003"/>
                    </a:ext>
                  </a:extLst>
                </a:gridCol>
                <a:gridCol w="1686200">
                  <a:extLst>
                    <a:ext uri="{9D8B030D-6E8A-4147-A177-3AD203B41FA5}">
                      <a16:colId xmlns:a16="http://schemas.microsoft.com/office/drawing/2014/main" val="20004"/>
                    </a:ext>
                  </a:extLst>
                </a:gridCol>
              </a:tblGrid>
              <a:tr h="328400">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068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46.09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10.39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068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50.34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10.84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068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46.94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10.54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258" name="Google Shape;258;p28"/>
          <p:cNvGraphicFramePr/>
          <p:nvPr/>
        </p:nvGraphicFramePr>
        <p:xfrm>
          <a:off x="284400" y="2273500"/>
          <a:ext cx="3000000" cy="3000000"/>
        </p:xfrm>
        <a:graphic>
          <a:graphicData uri="http://schemas.openxmlformats.org/drawingml/2006/table">
            <a:tbl>
              <a:tblPr>
                <a:noFill/>
                <a:tableStyleId>{766E235D-5425-4B84-9E33-A0E3D82930FB}</a:tableStyleId>
              </a:tblPr>
              <a:tblGrid>
                <a:gridCol w="1686200">
                  <a:extLst>
                    <a:ext uri="{9D8B030D-6E8A-4147-A177-3AD203B41FA5}">
                      <a16:colId xmlns:a16="http://schemas.microsoft.com/office/drawing/2014/main" val="20000"/>
                    </a:ext>
                  </a:extLst>
                </a:gridCol>
                <a:gridCol w="1686200">
                  <a:extLst>
                    <a:ext uri="{9D8B030D-6E8A-4147-A177-3AD203B41FA5}">
                      <a16:colId xmlns:a16="http://schemas.microsoft.com/office/drawing/2014/main" val="20001"/>
                    </a:ext>
                  </a:extLst>
                </a:gridCol>
                <a:gridCol w="1686200">
                  <a:extLst>
                    <a:ext uri="{9D8B030D-6E8A-4147-A177-3AD203B41FA5}">
                      <a16:colId xmlns:a16="http://schemas.microsoft.com/office/drawing/2014/main" val="20002"/>
                    </a:ext>
                  </a:extLst>
                </a:gridCol>
                <a:gridCol w="1686200">
                  <a:extLst>
                    <a:ext uri="{9D8B030D-6E8A-4147-A177-3AD203B41FA5}">
                      <a16:colId xmlns:a16="http://schemas.microsoft.com/office/drawing/2014/main" val="20003"/>
                    </a:ext>
                  </a:extLst>
                </a:gridCol>
                <a:gridCol w="1686200">
                  <a:extLst>
                    <a:ext uri="{9D8B030D-6E8A-4147-A177-3AD203B41FA5}">
                      <a16:colId xmlns:a16="http://schemas.microsoft.com/office/drawing/2014/main" val="20004"/>
                    </a:ext>
                  </a:extLst>
                </a:gridCol>
              </a:tblGrid>
              <a:tr h="37982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392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44.4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10.73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-68</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392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47.48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11.93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392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46.15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14.26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259" name="Google Shape;259;p28"/>
          <p:cNvGraphicFramePr/>
          <p:nvPr/>
        </p:nvGraphicFramePr>
        <p:xfrm>
          <a:off x="284400" y="3730625"/>
          <a:ext cx="3000000" cy="3000000"/>
        </p:xfrm>
        <a:graphic>
          <a:graphicData uri="http://schemas.openxmlformats.org/drawingml/2006/table">
            <a:tbl>
              <a:tblPr>
                <a:noFill/>
                <a:tableStyleId>{766E235D-5425-4B84-9E33-A0E3D82930FB}</a:tableStyleId>
              </a:tblPr>
              <a:tblGrid>
                <a:gridCol w="1686200">
                  <a:extLst>
                    <a:ext uri="{9D8B030D-6E8A-4147-A177-3AD203B41FA5}">
                      <a16:colId xmlns:a16="http://schemas.microsoft.com/office/drawing/2014/main" val="20000"/>
                    </a:ext>
                  </a:extLst>
                </a:gridCol>
                <a:gridCol w="1686200">
                  <a:extLst>
                    <a:ext uri="{9D8B030D-6E8A-4147-A177-3AD203B41FA5}">
                      <a16:colId xmlns:a16="http://schemas.microsoft.com/office/drawing/2014/main" val="20001"/>
                    </a:ext>
                  </a:extLst>
                </a:gridCol>
                <a:gridCol w="1686200">
                  <a:extLst>
                    <a:ext uri="{9D8B030D-6E8A-4147-A177-3AD203B41FA5}">
                      <a16:colId xmlns:a16="http://schemas.microsoft.com/office/drawing/2014/main" val="20002"/>
                    </a:ext>
                  </a:extLst>
                </a:gridCol>
                <a:gridCol w="1686200">
                  <a:extLst>
                    <a:ext uri="{9D8B030D-6E8A-4147-A177-3AD203B41FA5}">
                      <a16:colId xmlns:a16="http://schemas.microsoft.com/office/drawing/2014/main" val="20003"/>
                    </a:ext>
                  </a:extLst>
                </a:gridCol>
                <a:gridCol w="1686200">
                  <a:extLst>
                    <a:ext uri="{9D8B030D-6E8A-4147-A177-3AD203B41FA5}">
                      <a16:colId xmlns:a16="http://schemas.microsoft.com/office/drawing/2014/main" val="20004"/>
                    </a:ext>
                  </a:extLst>
                </a:gridCol>
              </a:tblGrid>
              <a:tr h="354300">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231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37.66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9.11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231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30.031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12.86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231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5.33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11.16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65" name="Google Shape;265;p29"/>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266" name="Google Shape;266;p29"/>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Cardboard:</a:t>
            </a:r>
            <a:endParaRPr sz="2000">
              <a:latin typeface="Raleway Thin"/>
              <a:ea typeface="Raleway Thin"/>
              <a:cs typeface="Raleway Thin"/>
              <a:sym typeface="Raleway Thin"/>
            </a:endParaRPr>
          </a:p>
        </p:txBody>
      </p:sp>
      <p:sp>
        <p:nvSpPr>
          <p:cNvPr id="267" name="Google Shape;267;p29"/>
          <p:cNvSpPr txBox="1"/>
          <p:nvPr/>
        </p:nvSpPr>
        <p:spPr>
          <a:xfrm>
            <a:off x="362875" y="93025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12 feet</a:t>
            </a:r>
            <a:endParaRPr sz="1800" b="1">
              <a:latin typeface="Raleway"/>
              <a:ea typeface="Raleway"/>
              <a:cs typeface="Raleway"/>
              <a:sym typeface="Raleway"/>
            </a:endParaRPr>
          </a:p>
        </p:txBody>
      </p:sp>
      <p:sp>
        <p:nvSpPr>
          <p:cNvPr id="268" name="Google Shape;268;p29"/>
          <p:cNvSpPr txBox="1"/>
          <p:nvPr/>
        </p:nvSpPr>
        <p:spPr>
          <a:xfrm>
            <a:off x="362875" y="228000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24 feet</a:t>
            </a:r>
            <a:endParaRPr sz="1800" b="1">
              <a:latin typeface="Raleway"/>
              <a:ea typeface="Raleway"/>
              <a:cs typeface="Raleway"/>
              <a:sym typeface="Raleway"/>
            </a:endParaRPr>
          </a:p>
        </p:txBody>
      </p:sp>
      <p:sp>
        <p:nvSpPr>
          <p:cNvPr id="269" name="Google Shape;269;p29"/>
          <p:cNvSpPr txBox="1"/>
          <p:nvPr/>
        </p:nvSpPr>
        <p:spPr>
          <a:xfrm>
            <a:off x="284400" y="3629750"/>
            <a:ext cx="1819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Raleway"/>
                <a:ea typeface="Raleway"/>
                <a:cs typeface="Raleway"/>
                <a:sym typeface="Raleway"/>
              </a:rPr>
              <a:t>12 feet across, 12 feet above</a:t>
            </a:r>
            <a:endParaRPr sz="1200" b="1">
              <a:latin typeface="Raleway"/>
              <a:ea typeface="Raleway"/>
              <a:cs typeface="Raleway"/>
              <a:sym typeface="Raleway"/>
            </a:endParaRPr>
          </a:p>
        </p:txBody>
      </p:sp>
      <p:graphicFrame>
        <p:nvGraphicFramePr>
          <p:cNvPr id="270" name="Google Shape;270;p29"/>
          <p:cNvGraphicFramePr/>
          <p:nvPr/>
        </p:nvGraphicFramePr>
        <p:xfrm>
          <a:off x="284400" y="966838"/>
          <a:ext cx="3000000" cy="3000000"/>
        </p:xfrm>
        <a:graphic>
          <a:graphicData uri="http://schemas.openxmlformats.org/drawingml/2006/table">
            <a:tbl>
              <a:tblPr>
                <a:noFill/>
                <a:tableStyleId>{766E235D-5425-4B84-9E33-A0E3D82930FB}</a:tableStyleId>
              </a:tblPr>
              <a:tblGrid>
                <a:gridCol w="1688325">
                  <a:extLst>
                    <a:ext uri="{9D8B030D-6E8A-4147-A177-3AD203B41FA5}">
                      <a16:colId xmlns:a16="http://schemas.microsoft.com/office/drawing/2014/main" val="20000"/>
                    </a:ext>
                  </a:extLst>
                </a:gridCol>
                <a:gridCol w="1688325">
                  <a:extLst>
                    <a:ext uri="{9D8B030D-6E8A-4147-A177-3AD203B41FA5}">
                      <a16:colId xmlns:a16="http://schemas.microsoft.com/office/drawing/2014/main" val="20001"/>
                    </a:ext>
                  </a:extLst>
                </a:gridCol>
                <a:gridCol w="1688325">
                  <a:extLst>
                    <a:ext uri="{9D8B030D-6E8A-4147-A177-3AD203B41FA5}">
                      <a16:colId xmlns:a16="http://schemas.microsoft.com/office/drawing/2014/main" val="20002"/>
                    </a:ext>
                  </a:extLst>
                </a:gridCol>
                <a:gridCol w="1688325">
                  <a:extLst>
                    <a:ext uri="{9D8B030D-6E8A-4147-A177-3AD203B41FA5}">
                      <a16:colId xmlns:a16="http://schemas.microsoft.com/office/drawing/2014/main" val="20003"/>
                    </a:ext>
                  </a:extLst>
                </a:gridCol>
                <a:gridCol w="1688325">
                  <a:extLst>
                    <a:ext uri="{9D8B030D-6E8A-4147-A177-3AD203B41FA5}">
                      <a16:colId xmlns:a16="http://schemas.microsoft.com/office/drawing/2014/main" val="20004"/>
                    </a:ext>
                  </a:extLst>
                </a:gridCol>
              </a:tblGrid>
              <a:tr h="302500">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1905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43.98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13.08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1905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36.98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12.21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1905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48.5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11.61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271" name="Google Shape;271;p29"/>
          <p:cNvGraphicFramePr/>
          <p:nvPr/>
        </p:nvGraphicFramePr>
        <p:xfrm>
          <a:off x="284400" y="2280025"/>
          <a:ext cx="3000000" cy="3000000"/>
        </p:xfrm>
        <a:graphic>
          <a:graphicData uri="http://schemas.openxmlformats.org/drawingml/2006/table">
            <a:tbl>
              <a:tblPr>
                <a:noFill/>
                <a:tableStyleId>{766E235D-5425-4B84-9E33-A0E3D82930FB}</a:tableStyleId>
              </a:tblPr>
              <a:tblGrid>
                <a:gridCol w="1688325">
                  <a:extLst>
                    <a:ext uri="{9D8B030D-6E8A-4147-A177-3AD203B41FA5}">
                      <a16:colId xmlns:a16="http://schemas.microsoft.com/office/drawing/2014/main" val="20000"/>
                    </a:ext>
                  </a:extLst>
                </a:gridCol>
                <a:gridCol w="1688325">
                  <a:extLst>
                    <a:ext uri="{9D8B030D-6E8A-4147-A177-3AD203B41FA5}">
                      <a16:colId xmlns:a16="http://schemas.microsoft.com/office/drawing/2014/main" val="20001"/>
                    </a:ext>
                  </a:extLst>
                </a:gridCol>
                <a:gridCol w="1688325">
                  <a:extLst>
                    <a:ext uri="{9D8B030D-6E8A-4147-A177-3AD203B41FA5}">
                      <a16:colId xmlns:a16="http://schemas.microsoft.com/office/drawing/2014/main" val="20002"/>
                    </a:ext>
                  </a:extLst>
                </a:gridCol>
                <a:gridCol w="1688325">
                  <a:extLst>
                    <a:ext uri="{9D8B030D-6E8A-4147-A177-3AD203B41FA5}">
                      <a16:colId xmlns:a16="http://schemas.microsoft.com/office/drawing/2014/main" val="20003"/>
                    </a:ext>
                  </a:extLst>
                </a:gridCol>
                <a:gridCol w="1688325">
                  <a:extLst>
                    <a:ext uri="{9D8B030D-6E8A-4147-A177-3AD203B41FA5}">
                      <a16:colId xmlns:a16="http://schemas.microsoft.com/office/drawing/2014/main" val="20004"/>
                    </a:ext>
                  </a:extLst>
                </a:gridCol>
              </a:tblGrid>
              <a:tr h="42697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689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32.9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12.33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689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25.5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10.56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689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11.38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-58</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272" name="Google Shape;272;p29"/>
          <p:cNvGraphicFramePr/>
          <p:nvPr/>
        </p:nvGraphicFramePr>
        <p:xfrm>
          <a:off x="284400" y="3730625"/>
          <a:ext cx="3000000" cy="3000000"/>
        </p:xfrm>
        <a:graphic>
          <a:graphicData uri="http://schemas.openxmlformats.org/drawingml/2006/table">
            <a:tbl>
              <a:tblPr>
                <a:noFill/>
                <a:tableStyleId>{766E235D-5425-4B84-9E33-A0E3D82930FB}</a:tableStyleId>
              </a:tblPr>
              <a:tblGrid>
                <a:gridCol w="1688325">
                  <a:extLst>
                    <a:ext uri="{9D8B030D-6E8A-4147-A177-3AD203B41FA5}">
                      <a16:colId xmlns:a16="http://schemas.microsoft.com/office/drawing/2014/main" val="20000"/>
                    </a:ext>
                  </a:extLst>
                </a:gridCol>
                <a:gridCol w="1688325">
                  <a:extLst>
                    <a:ext uri="{9D8B030D-6E8A-4147-A177-3AD203B41FA5}">
                      <a16:colId xmlns:a16="http://schemas.microsoft.com/office/drawing/2014/main" val="20001"/>
                    </a:ext>
                  </a:extLst>
                </a:gridCol>
                <a:gridCol w="1688325">
                  <a:extLst>
                    <a:ext uri="{9D8B030D-6E8A-4147-A177-3AD203B41FA5}">
                      <a16:colId xmlns:a16="http://schemas.microsoft.com/office/drawing/2014/main" val="20002"/>
                    </a:ext>
                  </a:extLst>
                </a:gridCol>
                <a:gridCol w="1688325">
                  <a:extLst>
                    <a:ext uri="{9D8B030D-6E8A-4147-A177-3AD203B41FA5}">
                      <a16:colId xmlns:a16="http://schemas.microsoft.com/office/drawing/2014/main" val="20003"/>
                    </a:ext>
                  </a:extLst>
                </a:gridCol>
                <a:gridCol w="1688325">
                  <a:extLst>
                    <a:ext uri="{9D8B030D-6E8A-4147-A177-3AD203B41FA5}">
                      <a16:colId xmlns:a16="http://schemas.microsoft.com/office/drawing/2014/main" val="20004"/>
                    </a:ext>
                  </a:extLst>
                </a:gridCol>
              </a:tblGrid>
              <a:tr h="29347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1848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48.25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13.42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1848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45.79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9.71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1848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46.55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11.24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78" name="Google Shape;278;p30"/>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279" name="Google Shape;279;p30"/>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Plastic:</a:t>
            </a:r>
            <a:endParaRPr sz="2000">
              <a:latin typeface="Raleway Thin"/>
              <a:ea typeface="Raleway Thin"/>
              <a:cs typeface="Raleway Thin"/>
              <a:sym typeface="Raleway Thin"/>
            </a:endParaRPr>
          </a:p>
        </p:txBody>
      </p:sp>
      <p:sp>
        <p:nvSpPr>
          <p:cNvPr id="280" name="Google Shape;280;p30"/>
          <p:cNvSpPr txBox="1"/>
          <p:nvPr/>
        </p:nvSpPr>
        <p:spPr>
          <a:xfrm>
            <a:off x="362875" y="93025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12 feet</a:t>
            </a:r>
            <a:endParaRPr sz="1800" b="1">
              <a:latin typeface="Raleway"/>
              <a:ea typeface="Raleway"/>
              <a:cs typeface="Raleway"/>
              <a:sym typeface="Raleway"/>
            </a:endParaRPr>
          </a:p>
        </p:txBody>
      </p:sp>
      <p:sp>
        <p:nvSpPr>
          <p:cNvPr id="281" name="Google Shape;281;p30"/>
          <p:cNvSpPr txBox="1"/>
          <p:nvPr/>
        </p:nvSpPr>
        <p:spPr>
          <a:xfrm>
            <a:off x="362875" y="228000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24 feet</a:t>
            </a:r>
            <a:endParaRPr sz="1800" b="1">
              <a:latin typeface="Raleway"/>
              <a:ea typeface="Raleway"/>
              <a:cs typeface="Raleway"/>
              <a:sym typeface="Raleway"/>
            </a:endParaRPr>
          </a:p>
        </p:txBody>
      </p:sp>
      <p:sp>
        <p:nvSpPr>
          <p:cNvPr id="282" name="Google Shape;282;p30"/>
          <p:cNvSpPr txBox="1"/>
          <p:nvPr/>
        </p:nvSpPr>
        <p:spPr>
          <a:xfrm>
            <a:off x="284400" y="3629750"/>
            <a:ext cx="1819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Raleway"/>
                <a:ea typeface="Raleway"/>
                <a:cs typeface="Raleway"/>
                <a:sym typeface="Raleway"/>
              </a:rPr>
              <a:t>12 feet across, 12 feet above</a:t>
            </a:r>
            <a:endParaRPr sz="1200" b="1">
              <a:latin typeface="Raleway"/>
              <a:ea typeface="Raleway"/>
              <a:cs typeface="Raleway"/>
              <a:sym typeface="Raleway"/>
            </a:endParaRPr>
          </a:p>
        </p:txBody>
      </p:sp>
      <p:graphicFrame>
        <p:nvGraphicFramePr>
          <p:cNvPr id="283" name="Google Shape;283;p30"/>
          <p:cNvGraphicFramePr/>
          <p:nvPr/>
        </p:nvGraphicFramePr>
        <p:xfrm>
          <a:off x="362875" y="930250"/>
          <a:ext cx="3000000" cy="3000000"/>
        </p:xfrm>
        <a:graphic>
          <a:graphicData uri="http://schemas.openxmlformats.org/drawingml/2006/table">
            <a:tbl>
              <a:tblPr>
                <a:noFill/>
                <a:tableStyleId>{766E235D-5425-4B84-9E33-A0E3D82930FB}</a:tableStyleId>
              </a:tblPr>
              <a:tblGrid>
                <a:gridCol w="1696875">
                  <a:extLst>
                    <a:ext uri="{9D8B030D-6E8A-4147-A177-3AD203B41FA5}">
                      <a16:colId xmlns:a16="http://schemas.microsoft.com/office/drawing/2014/main" val="20000"/>
                    </a:ext>
                  </a:extLst>
                </a:gridCol>
                <a:gridCol w="1696875">
                  <a:extLst>
                    <a:ext uri="{9D8B030D-6E8A-4147-A177-3AD203B41FA5}">
                      <a16:colId xmlns:a16="http://schemas.microsoft.com/office/drawing/2014/main" val="20001"/>
                    </a:ext>
                  </a:extLst>
                </a:gridCol>
                <a:gridCol w="1696875">
                  <a:extLst>
                    <a:ext uri="{9D8B030D-6E8A-4147-A177-3AD203B41FA5}">
                      <a16:colId xmlns:a16="http://schemas.microsoft.com/office/drawing/2014/main" val="20002"/>
                    </a:ext>
                  </a:extLst>
                </a:gridCol>
                <a:gridCol w="1696875">
                  <a:extLst>
                    <a:ext uri="{9D8B030D-6E8A-4147-A177-3AD203B41FA5}">
                      <a16:colId xmlns:a16="http://schemas.microsoft.com/office/drawing/2014/main" val="20003"/>
                    </a:ext>
                  </a:extLst>
                </a:gridCol>
                <a:gridCol w="1696875">
                  <a:extLst>
                    <a:ext uri="{9D8B030D-6E8A-4147-A177-3AD203B41FA5}">
                      <a16:colId xmlns:a16="http://schemas.microsoft.com/office/drawing/2014/main" val="20004"/>
                    </a:ext>
                  </a:extLst>
                </a:gridCol>
              </a:tblGrid>
              <a:tr h="335800">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115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48.67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10.34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115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48.7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11.65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-48</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115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49.21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11.91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-48</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284" name="Google Shape;284;p30"/>
          <p:cNvGraphicFramePr/>
          <p:nvPr/>
        </p:nvGraphicFramePr>
        <p:xfrm>
          <a:off x="362875" y="2280900"/>
          <a:ext cx="3000000" cy="3000000"/>
        </p:xfrm>
        <a:graphic>
          <a:graphicData uri="http://schemas.openxmlformats.org/drawingml/2006/table">
            <a:tbl>
              <a:tblPr>
                <a:noFill/>
                <a:tableStyleId>{766E235D-5425-4B84-9E33-A0E3D82930FB}</a:tableStyleId>
              </a:tblPr>
              <a:tblGrid>
                <a:gridCol w="1696875">
                  <a:extLst>
                    <a:ext uri="{9D8B030D-6E8A-4147-A177-3AD203B41FA5}">
                      <a16:colId xmlns:a16="http://schemas.microsoft.com/office/drawing/2014/main" val="20000"/>
                    </a:ext>
                  </a:extLst>
                </a:gridCol>
                <a:gridCol w="1696875">
                  <a:extLst>
                    <a:ext uri="{9D8B030D-6E8A-4147-A177-3AD203B41FA5}">
                      <a16:colId xmlns:a16="http://schemas.microsoft.com/office/drawing/2014/main" val="20001"/>
                    </a:ext>
                  </a:extLst>
                </a:gridCol>
                <a:gridCol w="1696875">
                  <a:extLst>
                    <a:ext uri="{9D8B030D-6E8A-4147-A177-3AD203B41FA5}">
                      <a16:colId xmlns:a16="http://schemas.microsoft.com/office/drawing/2014/main" val="20002"/>
                    </a:ext>
                  </a:extLst>
                </a:gridCol>
                <a:gridCol w="1696875">
                  <a:extLst>
                    <a:ext uri="{9D8B030D-6E8A-4147-A177-3AD203B41FA5}">
                      <a16:colId xmlns:a16="http://schemas.microsoft.com/office/drawing/2014/main" val="20003"/>
                    </a:ext>
                  </a:extLst>
                </a:gridCol>
                <a:gridCol w="1696875">
                  <a:extLst>
                    <a:ext uri="{9D8B030D-6E8A-4147-A177-3AD203B41FA5}">
                      <a16:colId xmlns:a16="http://schemas.microsoft.com/office/drawing/2014/main" val="20004"/>
                    </a:ext>
                  </a:extLst>
                </a:gridCol>
              </a:tblGrid>
              <a:tr h="435950">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46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40.22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11.03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-68</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746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44.43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12.52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746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45.56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285" name="Google Shape;285;p30"/>
          <p:cNvGraphicFramePr/>
          <p:nvPr/>
        </p:nvGraphicFramePr>
        <p:xfrm>
          <a:off x="362875" y="3731700"/>
          <a:ext cx="3000000" cy="3000000"/>
        </p:xfrm>
        <a:graphic>
          <a:graphicData uri="http://schemas.openxmlformats.org/drawingml/2006/table">
            <a:tbl>
              <a:tblPr>
                <a:noFill/>
                <a:tableStyleId>{766E235D-5425-4B84-9E33-A0E3D82930FB}</a:tableStyleId>
              </a:tblPr>
              <a:tblGrid>
                <a:gridCol w="1696875">
                  <a:extLst>
                    <a:ext uri="{9D8B030D-6E8A-4147-A177-3AD203B41FA5}">
                      <a16:colId xmlns:a16="http://schemas.microsoft.com/office/drawing/2014/main" val="20000"/>
                    </a:ext>
                  </a:extLst>
                </a:gridCol>
                <a:gridCol w="1696875">
                  <a:extLst>
                    <a:ext uri="{9D8B030D-6E8A-4147-A177-3AD203B41FA5}">
                      <a16:colId xmlns:a16="http://schemas.microsoft.com/office/drawing/2014/main" val="20001"/>
                    </a:ext>
                  </a:extLst>
                </a:gridCol>
                <a:gridCol w="1696875">
                  <a:extLst>
                    <a:ext uri="{9D8B030D-6E8A-4147-A177-3AD203B41FA5}">
                      <a16:colId xmlns:a16="http://schemas.microsoft.com/office/drawing/2014/main" val="20002"/>
                    </a:ext>
                  </a:extLst>
                </a:gridCol>
                <a:gridCol w="1696875">
                  <a:extLst>
                    <a:ext uri="{9D8B030D-6E8A-4147-A177-3AD203B41FA5}">
                      <a16:colId xmlns:a16="http://schemas.microsoft.com/office/drawing/2014/main" val="20003"/>
                    </a:ext>
                  </a:extLst>
                </a:gridCol>
                <a:gridCol w="1696875">
                  <a:extLst>
                    <a:ext uri="{9D8B030D-6E8A-4147-A177-3AD203B41FA5}">
                      <a16:colId xmlns:a16="http://schemas.microsoft.com/office/drawing/2014/main" val="20004"/>
                    </a:ext>
                  </a:extLst>
                </a:gridCol>
              </a:tblGrid>
              <a:tr h="32597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053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36.14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6.61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-48</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053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42.04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11.47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053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47.81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12.29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291" name="Google Shape;291;p31"/>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292" name="Google Shape;292;p31"/>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Averages: 12 feet away</a:t>
            </a:r>
            <a:endParaRPr sz="2000">
              <a:latin typeface="Raleway Thin"/>
              <a:ea typeface="Raleway Thin"/>
              <a:cs typeface="Raleway Thin"/>
              <a:sym typeface="Raleway Thin"/>
            </a:endParaRPr>
          </a:p>
        </p:txBody>
      </p:sp>
      <p:graphicFrame>
        <p:nvGraphicFramePr>
          <p:cNvPr id="293" name="Google Shape;293;p31"/>
          <p:cNvGraphicFramePr/>
          <p:nvPr/>
        </p:nvGraphicFramePr>
        <p:xfrm>
          <a:off x="334000" y="887475"/>
          <a:ext cx="3000000" cy="3000000"/>
        </p:xfrm>
        <a:graphic>
          <a:graphicData uri="http://schemas.openxmlformats.org/drawingml/2006/table">
            <a:tbl>
              <a:tblPr>
                <a:noFill/>
                <a:tableStyleId>{766E235D-5425-4B84-9E33-A0E3D82930FB}</a:tableStyleId>
              </a:tblPr>
              <a:tblGrid>
                <a:gridCol w="1711075">
                  <a:extLst>
                    <a:ext uri="{9D8B030D-6E8A-4147-A177-3AD203B41FA5}">
                      <a16:colId xmlns:a16="http://schemas.microsoft.com/office/drawing/2014/main" val="20000"/>
                    </a:ext>
                  </a:extLst>
                </a:gridCol>
                <a:gridCol w="1634600">
                  <a:extLst>
                    <a:ext uri="{9D8B030D-6E8A-4147-A177-3AD203B41FA5}">
                      <a16:colId xmlns:a16="http://schemas.microsoft.com/office/drawing/2014/main" val="20001"/>
                    </a:ext>
                  </a:extLst>
                </a:gridCol>
                <a:gridCol w="1634600">
                  <a:extLst>
                    <a:ext uri="{9D8B030D-6E8A-4147-A177-3AD203B41FA5}">
                      <a16:colId xmlns:a16="http://schemas.microsoft.com/office/drawing/2014/main" val="20002"/>
                    </a:ext>
                  </a:extLst>
                </a:gridCol>
                <a:gridCol w="1634600">
                  <a:extLst>
                    <a:ext uri="{9D8B030D-6E8A-4147-A177-3AD203B41FA5}">
                      <a16:colId xmlns:a16="http://schemas.microsoft.com/office/drawing/2014/main" val="20003"/>
                    </a:ext>
                  </a:extLst>
                </a:gridCol>
                <a:gridCol w="1634600">
                  <a:extLst>
                    <a:ext uri="{9D8B030D-6E8A-4147-A177-3AD203B41FA5}">
                      <a16:colId xmlns:a16="http://schemas.microsoft.com/office/drawing/2014/main" val="20004"/>
                    </a:ext>
                  </a:extLst>
                </a:gridCol>
              </a:tblGrid>
              <a:tr h="8412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Material</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Average ping (ms) (rounded to the nearest whole number)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Average download speed (mbps) (rounded to the nearest hundredth)</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Average upload speed (mbps) (rounded to the nearest hundredth)</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Average strength (dbm) (rounded to the nearest negative whole number)</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304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Nothing</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45.85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10.44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304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Wood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44.58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9.88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304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Metal (thinner)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32.95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7.48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304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Metal (thicker)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32.05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304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Glass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40.66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5.62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r h="304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Porcelain</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41.92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10.17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6"/>
                  </a:ext>
                </a:extLst>
              </a:tr>
              <a:tr h="304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Drywall</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46.75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10.47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7"/>
                  </a:ext>
                </a:extLst>
              </a:tr>
              <a:tr h="304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Foam</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9.26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8"/>
                  </a:ext>
                </a:extLst>
              </a:tr>
              <a:tr h="304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Fabric</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47.79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10.59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9"/>
                  </a:ext>
                </a:extLst>
              </a:tr>
              <a:tr h="304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Cardboard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43.15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0"/>
                  </a:ext>
                </a:extLst>
              </a:tr>
              <a:tr h="304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Plastic</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48.86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223625" y="2172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Background Information:</a:t>
            </a:r>
            <a:endParaRPr u="sng"/>
          </a:p>
        </p:txBody>
      </p:sp>
      <p:sp>
        <p:nvSpPr>
          <p:cNvPr id="73" name="Google Shape;73;p14"/>
          <p:cNvSpPr txBox="1">
            <a:spLocks noGrp="1"/>
          </p:cNvSpPr>
          <p:nvPr>
            <p:ph type="body" idx="1"/>
          </p:nvPr>
        </p:nvSpPr>
        <p:spPr>
          <a:xfrm>
            <a:off x="159150" y="913350"/>
            <a:ext cx="2854800" cy="3113400"/>
          </a:xfrm>
          <a:prstGeom prst="rect">
            <a:avLst/>
          </a:prstGeom>
        </p:spPr>
        <p:txBody>
          <a:bodyPr spcFirstLastPara="1" wrap="square" lIns="0" tIns="0" rIns="0" bIns="0" anchor="t" anchorCtr="0">
            <a:noAutofit/>
          </a:bodyPr>
          <a:lstStyle/>
          <a:p>
            <a:pPr marL="0" lvl="0" indent="0" algn="l" rtl="0">
              <a:spcBef>
                <a:spcPts val="0"/>
              </a:spcBef>
              <a:spcAft>
                <a:spcPts val="600"/>
              </a:spcAft>
              <a:buClr>
                <a:schemeClr val="dk1"/>
              </a:buClr>
              <a:buSzPts val="1100"/>
              <a:buFont typeface="Arial"/>
              <a:buNone/>
            </a:pPr>
            <a:endParaRPr/>
          </a:p>
        </p:txBody>
      </p:sp>
      <p:sp>
        <p:nvSpPr>
          <p:cNvPr id="74" name="Google Shape;74;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75" name="Google Shape;75;p14"/>
          <p:cNvPicPr preferRelativeResize="0"/>
          <p:nvPr/>
        </p:nvPicPr>
        <p:blipFill rotWithShape="1">
          <a:blip r:embed="rId3">
            <a:alphaModFix/>
          </a:blip>
          <a:srcRect l="3403" t="1839" r="35498" b="33376"/>
          <a:stretch/>
        </p:blipFill>
        <p:spPr>
          <a:xfrm>
            <a:off x="159150" y="913350"/>
            <a:ext cx="2854800" cy="3969625"/>
          </a:xfrm>
          <a:prstGeom prst="rect">
            <a:avLst/>
          </a:prstGeom>
          <a:noFill/>
          <a:ln>
            <a:noFill/>
          </a:ln>
        </p:spPr>
      </p:pic>
      <p:sp>
        <p:nvSpPr>
          <p:cNvPr id="76" name="Google Shape;76;p14"/>
          <p:cNvSpPr txBox="1"/>
          <p:nvPr/>
        </p:nvSpPr>
        <p:spPr>
          <a:xfrm>
            <a:off x="159150" y="913350"/>
            <a:ext cx="2854800" cy="467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latin typeface="Raleway Thin"/>
                <a:ea typeface="Raleway Thin"/>
                <a:cs typeface="Raleway Thin"/>
                <a:sym typeface="Raleway Thin"/>
              </a:rPr>
              <a:t>What exactly is WiFi and how does it work?</a:t>
            </a:r>
            <a:endParaRPr sz="1800" u="sng">
              <a:latin typeface="Raleway Thin"/>
              <a:ea typeface="Raleway Thin"/>
              <a:cs typeface="Raleway Thin"/>
              <a:sym typeface="Raleway Thin"/>
            </a:endParaRPr>
          </a:p>
          <a:p>
            <a:pPr marL="0" lvl="0" indent="0" algn="l" rtl="0">
              <a:spcBef>
                <a:spcPts val="0"/>
              </a:spcBef>
              <a:spcAft>
                <a:spcPts val="0"/>
              </a:spcAft>
              <a:buNone/>
            </a:pPr>
            <a:endParaRPr sz="850" u="sng">
              <a:latin typeface="Raleway Thin"/>
              <a:ea typeface="Raleway Thin"/>
              <a:cs typeface="Raleway Thin"/>
              <a:sym typeface="Raleway Thin"/>
            </a:endParaRPr>
          </a:p>
          <a:p>
            <a:pPr marL="0" lvl="0" indent="457200" algn="l" rtl="0">
              <a:spcBef>
                <a:spcPts val="0"/>
              </a:spcBef>
              <a:spcAft>
                <a:spcPts val="0"/>
              </a:spcAft>
              <a:buNone/>
            </a:pPr>
            <a:r>
              <a:rPr lang="en" sz="1300">
                <a:latin typeface="Raleway Thin"/>
                <a:ea typeface="Raleway Thin"/>
                <a:cs typeface="Raleway Thin"/>
                <a:sym typeface="Raleway Thin"/>
              </a:rPr>
              <a:t>WiFi, which stands for Wireless Fidelity, functions using the same mechanic as other wireless devices, using radio frequencies to send signals between devices. For wifi to function, a computer's wireless adapter translates data into a radio signal and sends the signal with the use of an antenna. A wireless router then receives the signal and decodes it. The router transmits the information to the Internet using a physical, wired Ethernet connection.</a:t>
            </a:r>
            <a:endParaRPr sz="1300">
              <a:latin typeface="Raleway Thin"/>
              <a:ea typeface="Raleway Thin"/>
              <a:cs typeface="Raleway Thin"/>
              <a:sym typeface="Raleway Thin"/>
            </a:endParaRPr>
          </a:p>
          <a:p>
            <a:pPr marL="0" lvl="0" indent="0" algn="l" rtl="0">
              <a:spcBef>
                <a:spcPts val="0"/>
              </a:spcBef>
              <a:spcAft>
                <a:spcPts val="0"/>
              </a:spcAft>
              <a:buNone/>
            </a:pPr>
            <a:endParaRPr sz="1900" u="sng">
              <a:latin typeface="Raleway Thin"/>
              <a:ea typeface="Raleway Thin"/>
              <a:cs typeface="Raleway Thin"/>
              <a:sym typeface="Raleway Thin"/>
            </a:endParaRPr>
          </a:p>
          <a:p>
            <a:pPr marL="0" lvl="0" indent="0" algn="l" rtl="0">
              <a:spcBef>
                <a:spcPts val="0"/>
              </a:spcBef>
              <a:spcAft>
                <a:spcPts val="0"/>
              </a:spcAft>
              <a:buNone/>
            </a:pPr>
            <a:endParaRPr sz="1900" u="sng">
              <a:latin typeface="Raleway Thin"/>
              <a:ea typeface="Raleway Thin"/>
              <a:cs typeface="Raleway Thin"/>
              <a:sym typeface="Raleway Thin"/>
            </a:endParaRPr>
          </a:p>
          <a:p>
            <a:pPr marL="0" lvl="0" indent="0" algn="l" rtl="0">
              <a:spcBef>
                <a:spcPts val="0"/>
              </a:spcBef>
              <a:spcAft>
                <a:spcPts val="0"/>
              </a:spcAft>
              <a:buNone/>
            </a:pPr>
            <a:endParaRPr>
              <a:latin typeface="Raleway Thin"/>
              <a:ea typeface="Raleway Thin"/>
              <a:cs typeface="Raleway Thin"/>
              <a:sym typeface="Raleway Thin"/>
            </a:endParaRPr>
          </a:p>
        </p:txBody>
      </p:sp>
      <p:pic>
        <p:nvPicPr>
          <p:cNvPr id="77" name="Google Shape;77;p14"/>
          <p:cNvPicPr preferRelativeResize="0"/>
          <p:nvPr/>
        </p:nvPicPr>
        <p:blipFill rotWithShape="1">
          <a:blip r:embed="rId4">
            <a:alphaModFix/>
          </a:blip>
          <a:srcRect l="66847" t="14231" r="22743" b="21110"/>
          <a:stretch/>
        </p:blipFill>
        <p:spPr>
          <a:xfrm>
            <a:off x="6102150" y="913350"/>
            <a:ext cx="2854800" cy="3969625"/>
          </a:xfrm>
          <a:prstGeom prst="rect">
            <a:avLst/>
          </a:prstGeom>
          <a:noFill/>
          <a:ln>
            <a:noFill/>
          </a:ln>
        </p:spPr>
      </p:pic>
      <p:pic>
        <p:nvPicPr>
          <p:cNvPr id="78" name="Google Shape;78;p14"/>
          <p:cNvPicPr preferRelativeResize="0"/>
          <p:nvPr/>
        </p:nvPicPr>
        <p:blipFill rotWithShape="1">
          <a:blip r:embed="rId4">
            <a:alphaModFix/>
          </a:blip>
          <a:srcRect l="-99840" r="170839"/>
          <a:stretch/>
        </p:blipFill>
        <p:spPr>
          <a:xfrm>
            <a:off x="2481264" y="1743075"/>
            <a:ext cx="739525" cy="2571750"/>
          </a:xfrm>
          <a:prstGeom prst="rect">
            <a:avLst/>
          </a:prstGeom>
          <a:noFill/>
          <a:ln>
            <a:noFill/>
          </a:ln>
        </p:spPr>
      </p:pic>
      <p:pic>
        <p:nvPicPr>
          <p:cNvPr id="79" name="Google Shape;79;p14"/>
          <p:cNvPicPr preferRelativeResize="0"/>
          <p:nvPr/>
        </p:nvPicPr>
        <p:blipFill rotWithShape="1">
          <a:blip r:embed="rId4">
            <a:alphaModFix/>
          </a:blip>
          <a:srcRect l="50857" t="16856" r="36408" b="23495"/>
          <a:stretch/>
        </p:blipFill>
        <p:spPr>
          <a:xfrm>
            <a:off x="3130650" y="913350"/>
            <a:ext cx="2854800" cy="3969625"/>
          </a:xfrm>
          <a:prstGeom prst="rect">
            <a:avLst/>
          </a:prstGeom>
          <a:noFill/>
          <a:ln>
            <a:noFill/>
          </a:ln>
        </p:spPr>
      </p:pic>
      <p:sp>
        <p:nvSpPr>
          <p:cNvPr id="80" name="Google Shape;80;p14"/>
          <p:cNvSpPr txBox="1"/>
          <p:nvPr/>
        </p:nvSpPr>
        <p:spPr>
          <a:xfrm>
            <a:off x="3130650" y="913350"/>
            <a:ext cx="2854800" cy="409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latin typeface="Raleway Thin"/>
                <a:ea typeface="Raleway Thin"/>
                <a:cs typeface="Raleway Thin"/>
                <a:sym typeface="Raleway Thin"/>
              </a:rPr>
              <a:t>How is WiFi speed and strength measured?</a:t>
            </a:r>
            <a:endParaRPr sz="1800" u="sng">
              <a:latin typeface="Raleway Thin"/>
              <a:ea typeface="Raleway Thin"/>
              <a:cs typeface="Raleway Thin"/>
              <a:sym typeface="Raleway Thin"/>
            </a:endParaRPr>
          </a:p>
          <a:p>
            <a:pPr marL="0" lvl="0" indent="0" algn="l" rtl="0">
              <a:spcBef>
                <a:spcPts val="0"/>
              </a:spcBef>
              <a:spcAft>
                <a:spcPts val="0"/>
              </a:spcAft>
              <a:buNone/>
            </a:pPr>
            <a:endParaRPr sz="850" u="sng">
              <a:latin typeface="Raleway Thin"/>
              <a:ea typeface="Raleway Thin"/>
              <a:cs typeface="Raleway Thin"/>
              <a:sym typeface="Raleway Thin"/>
            </a:endParaRPr>
          </a:p>
          <a:p>
            <a:pPr marL="0" lvl="0" indent="457200" algn="l" rtl="0">
              <a:spcBef>
                <a:spcPts val="0"/>
              </a:spcBef>
              <a:spcAft>
                <a:spcPts val="0"/>
              </a:spcAft>
              <a:buNone/>
            </a:pPr>
            <a:r>
              <a:rPr lang="en" sz="1150">
                <a:latin typeface="Raleway Thin"/>
                <a:ea typeface="Raleway Thin"/>
                <a:cs typeface="Raleway Thin"/>
                <a:sym typeface="Raleway Thin"/>
              </a:rPr>
              <a:t>WiFi speed in downloading and uploading is measured in mbps, or megabits per second. The time it takes between sending a request and receiving a response, is called ping, which is measured in ms (milliseconds). The speed refers to the rate at which the data or content travels from the Web to your device. The desirable internet speed is at 25 mbps or above this number. Any speeds ranging in this area will be able to support most online activity, such as HD streaming, playing games online, or browsing on the web. Since ping is measured in milliseconds, a measure of time, a very low ping is most advantageous. </a:t>
            </a:r>
            <a:endParaRPr sz="1900" u="sng">
              <a:latin typeface="Raleway Thin"/>
              <a:ea typeface="Raleway Thin"/>
              <a:cs typeface="Raleway Thin"/>
              <a:sym typeface="Raleway Thin"/>
            </a:endParaRPr>
          </a:p>
          <a:p>
            <a:pPr marL="0" lvl="0" indent="0" algn="l" rtl="0">
              <a:spcBef>
                <a:spcPts val="0"/>
              </a:spcBef>
              <a:spcAft>
                <a:spcPts val="0"/>
              </a:spcAft>
              <a:buNone/>
            </a:pPr>
            <a:endParaRPr>
              <a:latin typeface="Raleway Thin"/>
              <a:ea typeface="Raleway Thin"/>
              <a:cs typeface="Raleway Thin"/>
              <a:sym typeface="Raleway Thin"/>
            </a:endParaRPr>
          </a:p>
        </p:txBody>
      </p:sp>
      <p:sp>
        <p:nvSpPr>
          <p:cNvPr id="81" name="Google Shape;81;p14"/>
          <p:cNvSpPr txBox="1"/>
          <p:nvPr/>
        </p:nvSpPr>
        <p:spPr>
          <a:xfrm>
            <a:off x="6102300" y="913350"/>
            <a:ext cx="2854800" cy="585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latin typeface="Raleway Thin"/>
                <a:ea typeface="Raleway Thin"/>
                <a:cs typeface="Raleway Thin"/>
                <a:sym typeface="Raleway Thin"/>
              </a:rPr>
              <a:t>How is WiFi speed and strength measured?</a:t>
            </a:r>
            <a:endParaRPr sz="1800" u="sng">
              <a:latin typeface="Raleway Thin"/>
              <a:ea typeface="Raleway Thin"/>
              <a:cs typeface="Raleway Thin"/>
              <a:sym typeface="Raleway Thin"/>
            </a:endParaRPr>
          </a:p>
          <a:p>
            <a:pPr marL="0" lvl="0" indent="0" algn="l" rtl="0">
              <a:spcBef>
                <a:spcPts val="0"/>
              </a:spcBef>
              <a:spcAft>
                <a:spcPts val="0"/>
              </a:spcAft>
              <a:buNone/>
            </a:pPr>
            <a:r>
              <a:rPr lang="en" sz="1200">
                <a:latin typeface="Raleway Thin"/>
                <a:ea typeface="Raleway Thin"/>
                <a:cs typeface="Raleway Thin"/>
                <a:sym typeface="Raleway Thin"/>
              </a:rPr>
              <a:t>(continued)</a:t>
            </a:r>
            <a:endParaRPr sz="1200">
              <a:latin typeface="Raleway Thin"/>
              <a:ea typeface="Raleway Thin"/>
              <a:cs typeface="Raleway Thin"/>
              <a:sym typeface="Raleway Thin"/>
            </a:endParaRPr>
          </a:p>
          <a:p>
            <a:pPr marL="0" lvl="0" indent="0" algn="l" rtl="0">
              <a:spcBef>
                <a:spcPts val="0"/>
              </a:spcBef>
              <a:spcAft>
                <a:spcPts val="0"/>
              </a:spcAft>
              <a:buNone/>
            </a:pPr>
            <a:endParaRPr sz="850">
              <a:latin typeface="Raleway Thin"/>
              <a:ea typeface="Raleway Thin"/>
              <a:cs typeface="Raleway Thin"/>
              <a:sym typeface="Raleway Thin"/>
            </a:endParaRPr>
          </a:p>
          <a:p>
            <a:pPr marL="0" lvl="0" indent="0" algn="l" rtl="0">
              <a:spcBef>
                <a:spcPts val="0"/>
              </a:spcBef>
              <a:spcAft>
                <a:spcPts val="0"/>
              </a:spcAft>
              <a:buNone/>
            </a:pPr>
            <a:r>
              <a:rPr lang="en" sz="1150">
                <a:latin typeface="Raleway Thin"/>
                <a:ea typeface="Raleway Thin"/>
                <a:cs typeface="Raleway Thin"/>
                <a:sym typeface="Raleway Thin"/>
              </a:rPr>
              <a:t>Anything from 50 to 100 is deemed as average, below 20 as exceptional, and anything at or above 150 as high or undesirable. WiFi strength is most commonly measured as dbm, or decibel milliwatts. An easy way to define dbm is the amount of power an amplifier or antenna is capable of producing. Decibel milliwatts are expressed in negative numbers, and the closer the number to zero, the more desirable the strength. For example, a -30 dbm represents one of the best possible WiFi signal strengths, while a -90 dbm will be practically impossible to experience a wireless connection. </a:t>
            </a:r>
            <a:endParaRPr sz="1150">
              <a:latin typeface="Raleway Thin"/>
              <a:ea typeface="Raleway Thin"/>
              <a:cs typeface="Raleway Thin"/>
              <a:sym typeface="Raleway Thin"/>
            </a:endParaRPr>
          </a:p>
          <a:p>
            <a:pPr marL="0" lvl="0" indent="0" algn="l" rtl="0">
              <a:spcBef>
                <a:spcPts val="0"/>
              </a:spcBef>
              <a:spcAft>
                <a:spcPts val="0"/>
              </a:spcAft>
              <a:buNone/>
            </a:pPr>
            <a:endParaRPr sz="1900" u="sng">
              <a:latin typeface="Raleway Thin"/>
              <a:ea typeface="Raleway Thin"/>
              <a:cs typeface="Raleway Thin"/>
              <a:sym typeface="Raleway Thin"/>
            </a:endParaRPr>
          </a:p>
          <a:p>
            <a:pPr marL="0" lvl="0" indent="0" algn="l" rtl="0">
              <a:spcBef>
                <a:spcPts val="0"/>
              </a:spcBef>
              <a:spcAft>
                <a:spcPts val="0"/>
              </a:spcAft>
              <a:buNone/>
            </a:pPr>
            <a:endParaRPr sz="1900" u="sng">
              <a:latin typeface="Raleway Thin"/>
              <a:ea typeface="Raleway Thin"/>
              <a:cs typeface="Raleway Thin"/>
              <a:sym typeface="Raleway Thin"/>
            </a:endParaRPr>
          </a:p>
          <a:p>
            <a:pPr marL="0" lvl="0" indent="0" algn="l" rtl="0">
              <a:spcBef>
                <a:spcPts val="0"/>
              </a:spcBef>
              <a:spcAft>
                <a:spcPts val="0"/>
              </a:spcAft>
              <a:buNone/>
            </a:pPr>
            <a:endParaRPr>
              <a:latin typeface="Raleway Thin"/>
              <a:ea typeface="Raleway Thin"/>
              <a:cs typeface="Raleway Thin"/>
              <a:sym typeface="Raleway Thin"/>
            </a:endParaRPr>
          </a:p>
          <a:p>
            <a:pPr marL="0" lvl="0" indent="0" algn="l" rtl="0">
              <a:spcBef>
                <a:spcPts val="0"/>
              </a:spcBef>
              <a:spcAft>
                <a:spcPts val="0"/>
              </a:spcAft>
              <a:buNone/>
            </a:pPr>
            <a:endParaRPr sz="1200">
              <a:latin typeface="Raleway Thin"/>
              <a:ea typeface="Raleway Thin"/>
              <a:cs typeface="Raleway Thin"/>
              <a:sym typeface="Raleway Thin"/>
            </a:endParaRPr>
          </a:p>
          <a:p>
            <a:pPr marL="0" lvl="0" indent="0" algn="l" rtl="0">
              <a:spcBef>
                <a:spcPts val="0"/>
              </a:spcBef>
              <a:spcAft>
                <a:spcPts val="0"/>
              </a:spcAft>
              <a:buNone/>
            </a:pPr>
            <a:endParaRPr sz="1900" u="sng">
              <a:latin typeface="Raleway Thin"/>
              <a:ea typeface="Raleway Thin"/>
              <a:cs typeface="Raleway Thin"/>
              <a:sym typeface="Raleway Thin"/>
            </a:endParaRPr>
          </a:p>
          <a:p>
            <a:pPr marL="0" lvl="0" indent="0" algn="l" rtl="0">
              <a:spcBef>
                <a:spcPts val="0"/>
              </a:spcBef>
              <a:spcAft>
                <a:spcPts val="0"/>
              </a:spcAft>
              <a:buNone/>
            </a:pPr>
            <a:endParaRPr sz="1900" u="sng">
              <a:latin typeface="Raleway Thin"/>
              <a:ea typeface="Raleway Thin"/>
              <a:cs typeface="Raleway Thin"/>
              <a:sym typeface="Raleway Thin"/>
            </a:endParaRPr>
          </a:p>
          <a:p>
            <a:pPr marL="0" lvl="0" indent="0" algn="l" rtl="0">
              <a:spcBef>
                <a:spcPts val="0"/>
              </a:spcBef>
              <a:spcAft>
                <a:spcPts val="0"/>
              </a:spcAft>
              <a:buNone/>
            </a:pPr>
            <a:endParaRPr>
              <a:latin typeface="Raleway Thin"/>
              <a:ea typeface="Raleway Thin"/>
              <a:cs typeface="Raleway Thin"/>
              <a:sym typeface="Raleway Thin"/>
            </a:endParaRPr>
          </a:p>
          <a:p>
            <a:pPr marL="0" lvl="0" indent="0" algn="l" rtl="0">
              <a:spcBef>
                <a:spcPts val="0"/>
              </a:spcBef>
              <a:spcAft>
                <a:spcPts val="0"/>
              </a:spcAft>
              <a:buNone/>
            </a:pPr>
            <a:endParaRPr sz="1200">
              <a:latin typeface="Raleway Thin"/>
              <a:ea typeface="Raleway Thin"/>
              <a:cs typeface="Raleway Thin"/>
              <a:sym typeface="Raleway Th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99" name="Google Shape;299;p32"/>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300" name="Google Shape;300;p32"/>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Averages: 12 feet away</a:t>
            </a:r>
            <a:endParaRPr sz="2000">
              <a:latin typeface="Raleway Thin"/>
              <a:ea typeface="Raleway Thin"/>
              <a:cs typeface="Raleway Thin"/>
              <a:sym typeface="Raleway Thin"/>
            </a:endParaRPr>
          </a:p>
        </p:txBody>
      </p:sp>
      <p:pic>
        <p:nvPicPr>
          <p:cNvPr id="301" name="Google Shape;301;p32" title="Chart"/>
          <p:cNvPicPr preferRelativeResize="0"/>
          <p:nvPr/>
        </p:nvPicPr>
        <p:blipFill>
          <a:blip r:embed="rId3">
            <a:alphaModFix/>
          </a:blip>
          <a:stretch>
            <a:fillRect/>
          </a:stretch>
        </p:blipFill>
        <p:spPr>
          <a:xfrm>
            <a:off x="1522550" y="887475"/>
            <a:ext cx="6758499" cy="4179775"/>
          </a:xfrm>
          <a:prstGeom prst="rect">
            <a:avLst/>
          </a:prstGeom>
          <a:noFill/>
          <a:ln>
            <a:noFill/>
          </a:ln>
        </p:spPr>
      </p:pic>
      <p:pic>
        <p:nvPicPr>
          <p:cNvPr id="302" name="Google Shape;302;p32"/>
          <p:cNvPicPr preferRelativeResize="0"/>
          <p:nvPr/>
        </p:nvPicPr>
        <p:blipFill>
          <a:blip r:embed="rId4">
            <a:alphaModFix/>
          </a:blip>
          <a:stretch>
            <a:fillRect/>
          </a:stretch>
        </p:blipFill>
        <p:spPr>
          <a:xfrm>
            <a:off x="0" y="2896985"/>
            <a:ext cx="2447276" cy="224651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308" name="Google Shape;308;p33"/>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309" name="Google Shape;309;p33"/>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Averages: 12 feet away</a:t>
            </a:r>
            <a:endParaRPr sz="2000">
              <a:latin typeface="Raleway Thin"/>
              <a:ea typeface="Raleway Thin"/>
              <a:cs typeface="Raleway Thin"/>
              <a:sym typeface="Raleway Thin"/>
            </a:endParaRPr>
          </a:p>
        </p:txBody>
      </p:sp>
      <p:pic>
        <p:nvPicPr>
          <p:cNvPr id="310" name="Google Shape;310;p33" title="Chart"/>
          <p:cNvPicPr preferRelativeResize="0"/>
          <p:nvPr/>
        </p:nvPicPr>
        <p:blipFill>
          <a:blip r:embed="rId3">
            <a:alphaModFix/>
          </a:blip>
          <a:stretch>
            <a:fillRect/>
          </a:stretch>
        </p:blipFill>
        <p:spPr>
          <a:xfrm>
            <a:off x="1449975" y="930067"/>
            <a:ext cx="6954400" cy="4137182"/>
          </a:xfrm>
          <a:prstGeom prst="rect">
            <a:avLst/>
          </a:prstGeom>
          <a:noFill/>
          <a:ln>
            <a:noFill/>
          </a:ln>
        </p:spPr>
      </p:pic>
      <p:pic>
        <p:nvPicPr>
          <p:cNvPr id="311" name="Google Shape;311;p33"/>
          <p:cNvPicPr preferRelativeResize="0"/>
          <p:nvPr/>
        </p:nvPicPr>
        <p:blipFill>
          <a:blip r:embed="rId4">
            <a:alphaModFix/>
          </a:blip>
          <a:stretch>
            <a:fillRect/>
          </a:stretch>
        </p:blipFill>
        <p:spPr>
          <a:xfrm>
            <a:off x="0" y="2896985"/>
            <a:ext cx="2447276" cy="22465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317" name="Google Shape;317;p34"/>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318" name="Google Shape;318;p34"/>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Averages: 12 feet away</a:t>
            </a:r>
            <a:endParaRPr sz="2000">
              <a:latin typeface="Raleway Thin"/>
              <a:ea typeface="Raleway Thin"/>
              <a:cs typeface="Raleway Thin"/>
              <a:sym typeface="Raleway Thin"/>
            </a:endParaRPr>
          </a:p>
        </p:txBody>
      </p:sp>
      <p:pic>
        <p:nvPicPr>
          <p:cNvPr id="319" name="Google Shape;319;p34" title="Chart"/>
          <p:cNvPicPr preferRelativeResize="0"/>
          <p:nvPr/>
        </p:nvPicPr>
        <p:blipFill>
          <a:blip r:embed="rId3">
            <a:alphaModFix/>
          </a:blip>
          <a:stretch>
            <a:fillRect/>
          </a:stretch>
        </p:blipFill>
        <p:spPr>
          <a:xfrm>
            <a:off x="1545000" y="887475"/>
            <a:ext cx="6516733" cy="4179775"/>
          </a:xfrm>
          <a:prstGeom prst="rect">
            <a:avLst/>
          </a:prstGeom>
          <a:noFill/>
          <a:ln>
            <a:noFill/>
          </a:ln>
        </p:spPr>
      </p:pic>
      <p:pic>
        <p:nvPicPr>
          <p:cNvPr id="320" name="Google Shape;320;p34"/>
          <p:cNvPicPr preferRelativeResize="0"/>
          <p:nvPr/>
        </p:nvPicPr>
        <p:blipFill>
          <a:blip r:embed="rId4">
            <a:alphaModFix/>
          </a:blip>
          <a:stretch>
            <a:fillRect/>
          </a:stretch>
        </p:blipFill>
        <p:spPr>
          <a:xfrm>
            <a:off x="0" y="2896985"/>
            <a:ext cx="2447276" cy="224651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326" name="Google Shape;326;p35"/>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327" name="Google Shape;327;p35"/>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Averages: 24 feet away</a:t>
            </a:r>
            <a:endParaRPr sz="2000">
              <a:latin typeface="Raleway Thin"/>
              <a:ea typeface="Raleway Thin"/>
              <a:cs typeface="Raleway Thin"/>
              <a:sym typeface="Raleway Thin"/>
            </a:endParaRPr>
          </a:p>
        </p:txBody>
      </p:sp>
      <p:graphicFrame>
        <p:nvGraphicFramePr>
          <p:cNvPr id="328" name="Google Shape;328;p35"/>
          <p:cNvGraphicFramePr/>
          <p:nvPr/>
        </p:nvGraphicFramePr>
        <p:xfrm>
          <a:off x="312800" y="887475"/>
          <a:ext cx="3000000" cy="3000000"/>
        </p:xfrm>
        <a:graphic>
          <a:graphicData uri="http://schemas.openxmlformats.org/drawingml/2006/table">
            <a:tbl>
              <a:tblPr>
                <a:noFill/>
                <a:tableStyleId>{766E235D-5425-4B84-9E33-A0E3D82930FB}</a:tableStyleId>
              </a:tblPr>
              <a:tblGrid>
                <a:gridCol w="1641275">
                  <a:extLst>
                    <a:ext uri="{9D8B030D-6E8A-4147-A177-3AD203B41FA5}">
                      <a16:colId xmlns:a16="http://schemas.microsoft.com/office/drawing/2014/main" val="20000"/>
                    </a:ext>
                  </a:extLst>
                </a:gridCol>
                <a:gridCol w="1641275">
                  <a:extLst>
                    <a:ext uri="{9D8B030D-6E8A-4147-A177-3AD203B41FA5}">
                      <a16:colId xmlns:a16="http://schemas.microsoft.com/office/drawing/2014/main" val="20001"/>
                    </a:ext>
                  </a:extLst>
                </a:gridCol>
                <a:gridCol w="1641275">
                  <a:extLst>
                    <a:ext uri="{9D8B030D-6E8A-4147-A177-3AD203B41FA5}">
                      <a16:colId xmlns:a16="http://schemas.microsoft.com/office/drawing/2014/main" val="20002"/>
                    </a:ext>
                  </a:extLst>
                </a:gridCol>
                <a:gridCol w="1641275">
                  <a:extLst>
                    <a:ext uri="{9D8B030D-6E8A-4147-A177-3AD203B41FA5}">
                      <a16:colId xmlns:a16="http://schemas.microsoft.com/office/drawing/2014/main" val="20003"/>
                    </a:ext>
                  </a:extLst>
                </a:gridCol>
                <a:gridCol w="1641275">
                  <a:extLst>
                    <a:ext uri="{9D8B030D-6E8A-4147-A177-3AD203B41FA5}">
                      <a16:colId xmlns:a16="http://schemas.microsoft.com/office/drawing/2014/main" val="20004"/>
                    </a:ext>
                  </a:extLst>
                </a:gridCol>
              </a:tblGrid>
              <a:tr h="8152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Material</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Average ping (ms) (rounded to the nearest whole number)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Average download speed (mbps) (rounded to the nearest hundredth)</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Average upload speed (mbps) (rounded to the nearest hundredth)</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Average strength (dbm) (rounded to the nearest negative whole number)</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95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Nothing</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42.89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8.62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95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Wood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41.74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8.91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95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Metal (thinner)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13.44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295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Metal (thicker)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20.67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4.52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-68</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295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Glass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37.51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10.99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r h="295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Porcelain</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33.95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-68</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6"/>
                  </a:ext>
                </a:extLst>
              </a:tr>
              <a:tr h="295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Drywall</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41.26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9.97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7"/>
                  </a:ext>
                </a:extLst>
              </a:tr>
              <a:tr h="295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Foam</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37.36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8"/>
                  </a:ext>
                </a:extLst>
              </a:tr>
              <a:tr h="295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Fabric</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46.11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12.31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9"/>
                  </a:ext>
                </a:extLst>
              </a:tr>
              <a:tr h="295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Cardboard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23.26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0"/>
                  </a:ext>
                </a:extLst>
              </a:tr>
              <a:tr h="295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Plastic</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43.40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11.78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334" name="Google Shape;334;p36"/>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335" name="Google Shape;335;p36"/>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Averages: 24 feet away</a:t>
            </a:r>
            <a:endParaRPr sz="2000">
              <a:latin typeface="Raleway Thin"/>
              <a:ea typeface="Raleway Thin"/>
              <a:cs typeface="Raleway Thin"/>
              <a:sym typeface="Raleway Thin"/>
            </a:endParaRPr>
          </a:p>
        </p:txBody>
      </p:sp>
      <p:pic>
        <p:nvPicPr>
          <p:cNvPr id="336" name="Google Shape;336;p36" title="Chart"/>
          <p:cNvPicPr preferRelativeResize="0"/>
          <p:nvPr/>
        </p:nvPicPr>
        <p:blipFill>
          <a:blip r:embed="rId3">
            <a:alphaModFix/>
          </a:blip>
          <a:stretch>
            <a:fillRect/>
          </a:stretch>
        </p:blipFill>
        <p:spPr>
          <a:xfrm>
            <a:off x="1528275" y="963725"/>
            <a:ext cx="6992757" cy="4179775"/>
          </a:xfrm>
          <a:prstGeom prst="rect">
            <a:avLst/>
          </a:prstGeom>
          <a:noFill/>
          <a:ln>
            <a:noFill/>
          </a:ln>
        </p:spPr>
      </p:pic>
      <p:pic>
        <p:nvPicPr>
          <p:cNvPr id="337" name="Google Shape;337;p36"/>
          <p:cNvPicPr preferRelativeResize="0"/>
          <p:nvPr/>
        </p:nvPicPr>
        <p:blipFill>
          <a:blip r:embed="rId4">
            <a:alphaModFix/>
          </a:blip>
          <a:stretch>
            <a:fillRect/>
          </a:stretch>
        </p:blipFill>
        <p:spPr>
          <a:xfrm>
            <a:off x="0" y="2896985"/>
            <a:ext cx="2447276" cy="224651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343" name="Google Shape;343;p37"/>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344" name="Google Shape;344;p37"/>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Averages: 24 feet away</a:t>
            </a:r>
            <a:endParaRPr sz="2000">
              <a:latin typeface="Raleway Thin"/>
              <a:ea typeface="Raleway Thin"/>
              <a:cs typeface="Raleway Thin"/>
              <a:sym typeface="Raleway Thin"/>
            </a:endParaRPr>
          </a:p>
        </p:txBody>
      </p:sp>
      <p:pic>
        <p:nvPicPr>
          <p:cNvPr id="345" name="Google Shape;345;p37" title="Chart"/>
          <p:cNvPicPr preferRelativeResize="0"/>
          <p:nvPr/>
        </p:nvPicPr>
        <p:blipFill>
          <a:blip r:embed="rId3">
            <a:alphaModFix/>
          </a:blip>
          <a:stretch>
            <a:fillRect/>
          </a:stretch>
        </p:blipFill>
        <p:spPr>
          <a:xfrm>
            <a:off x="1781475" y="887475"/>
            <a:ext cx="6702842" cy="4108325"/>
          </a:xfrm>
          <a:prstGeom prst="rect">
            <a:avLst/>
          </a:prstGeom>
          <a:noFill/>
          <a:ln>
            <a:noFill/>
          </a:ln>
        </p:spPr>
      </p:pic>
      <p:pic>
        <p:nvPicPr>
          <p:cNvPr id="346" name="Google Shape;346;p37"/>
          <p:cNvPicPr preferRelativeResize="0"/>
          <p:nvPr/>
        </p:nvPicPr>
        <p:blipFill>
          <a:blip r:embed="rId4">
            <a:alphaModFix/>
          </a:blip>
          <a:stretch>
            <a:fillRect/>
          </a:stretch>
        </p:blipFill>
        <p:spPr>
          <a:xfrm>
            <a:off x="0" y="2896985"/>
            <a:ext cx="2447276" cy="224651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352" name="Google Shape;352;p38"/>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353" name="Google Shape;353;p38"/>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Averages: 24 feet away</a:t>
            </a:r>
            <a:endParaRPr sz="2000">
              <a:latin typeface="Raleway Thin"/>
              <a:ea typeface="Raleway Thin"/>
              <a:cs typeface="Raleway Thin"/>
              <a:sym typeface="Raleway Thin"/>
            </a:endParaRPr>
          </a:p>
        </p:txBody>
      </p:sp>
      <p:pic>
        <p:nvPicPr>
          <p:cNvPr id="354" name="Google Shape;354;p38" title="Chart"/>
          <p:cNvPicPr preferRelativeResize="0"/>
          <p:nvPr/>
        </p:nvPicPr>
        <p:blipFill>
          <a:blip r:embed="rId3">
            <a:alphaModFix/>
          </a:blip>
          <a:stretch>
            <a:fillRect/>
          </a:stretch>
        </p:blipFill>
        <p:spPr>
          <a:xfrm>
            <a:off x="1490960" y="985250"/>
            <a:ext cx="6803690" cy="4082000"/>
          </a:xfrm>
          <a:prstGeom prst="rect">
            <a:avLst/>
          </a:prstGeom>
          <a:noFill/>
          <a:ln>
            <a:noFill/>
          </a:ln>
        </p:spPr>
      </p:pic>
      <p:pic>
        <p:nvPicPr>
          <p:cNvPr id="355" name="Google Shape;355;p38"/>
          <p:cNvPicPr preferRelativeResize="0"/>
          <p:nvPr/>
        </p:nvPicPr>
        <p:blipFill>
          <a:blip r:embed="rId4">
            <a:alphaModFix/>
          </a:blip>
          <a:stretch>
            <a:fillRect/>
          </a:stretch>
        </p:blipFill>
        <p:spPr>
          <a:xfrm>
            <a:off x="0" y="2896985"/>
            <a:ext cx="2447276" cy="224651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361" name="Google Shape;361;p39"/>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362" name="Google Shape;362;p39"/>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Averages: 12 feet away, 12 feet above</a:t>
            </a:r>
            <a:endParaRPr sz="2000">
              <a:latin typeface="Raleway Thin"/>
              <a:ea typeface="Raleway Thin"/>
              <a:cs typeface="Raleway Thin"/>
              <a:sym typeface="Raleway Thin"/>
            </a:endParaRPr>
          </a:p>
        </p:txBody>
      </p:sp>
      <p:graphicFrame>
        <p:nvGraphicFramePr>
          <p:cNvPr id="363" name="Google Shape;363;p39"/>
          <p:cNvGraphicFramePr/>
          <p:nvPr/>
        </p:nvGraphicFramePr>
        <p:xfrm>
          <a:off x="280725" y="887475"/>
          <a:ext cx="3000000" cy="3000000"/>
        </p:xfrm>
        <a:graphic>
          <a:graphicData uri="http://schemas.openxmlformats.org/drawingml/2006/table">
            <a:tbl>
              <a:tblPr>
                <a:noFill/>
                <a:tableStyleId>{766E235D-5425-4B84-9E33-A0E3D82930FB}</a:tableStyleId>
              </a:tblPr>
              <a:tblGrid>
                <a:gridCol w="1637000">
                  <a:extLst>
                    <a:ext uri="{9D8B030D-6E8A-4147-A177-3AD203B41FA5}">
                      <a16:colId xmlns:a16="http://schemas.microsoft.com/office/drawing/2014/main" val="20000"/>
                    </a:ext>
                  </a:extLst>
                </a:gridCol>
                <a:gridCol w="1637000">
                  <a:extLst>
                    <a:ext uri="{9D8B030D-6E8A-4147-A177-3AD203B41FA5}">
                      <a16:colId xmlns:a16="http://schemas.microsoft.com/office/drawing/2014/main" val="20001"/>
                    </a:ext>
                  </a:extLst>
                </a:gridCol>
                <a:gridCol w="1637000">
                  <a:extLst>
                    <a:ext uri="{9D8B030D-6E8A-4147-A177-3AD203B41FA5}">
                      <a16:colId xmlns:a16="http://schemas.microsoft.com/office/drawing/2014/main" val="20002"/>
                    </a:ext>
                  </a:extLst>
                </a:gridCol>
                <a:gridCol w="1637000">
                  <a:extLst>
                    <a:ext uri="{9D8B030D-6E8A-4147-A177-3AD203B41FA5}">
                      <a16:colId xmlns:a16="http://schemas.microsoft.com/office/drawing/2014/main" val="20003"/>
                    </a:ext>
                  </a:extLst>
                </a:gridCol>
                <a:gridCol w="1679775">
                  <a:extLst>
                    <a:ext uri="{9D8B030D-6E8A-4147-A177-3AD203B41FA5}">
                      <a16:colId xmlns:a16="http://schemas.microsoft.com/office/drawing/2014/main" val="20004"/>
                    </a:ext>
                  </a:extLst>
                </a:gridCol>
              </a:tblGrid>
              <a:tr h="7959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Material</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Average ping (ms) (rounded to the nearest whole number)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Average download speed (mbps) (rounded to the nearest hundredth)</a:t>
                      </a:r>
                      <a:endParaRPr sz="1100"/>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Average upload speed (mbps) (rounded to the nearest hundredth)</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Average strength (dbm)(rounded to the nearest negative whole number)</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88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Nothing</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44.94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8.72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88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Wood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43.13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12.95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88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Metal (thinner)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11.86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288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Metal (thicker)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31.22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11.02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288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Glass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44.59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10.66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r h="288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Porcelain</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39.76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6"/>
                  </a:ext>
                </a:extLst>
              </a:tr>
              <a:tr h="288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Drywall</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46.13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12.25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7"/>
                  </a:ext>
                </a:extLst>
              </a:tr>
              <a:tr h="288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Foam</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46.22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9.02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8"/>
                  </a:ext>
                </a:extLst>
              </a:tr>
              <a:tr h="288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Fabric</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24.34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11.04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9"/>
                  </a:ext>
                </a:extLst>
              </a:tr>
              <a:tr h="2880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Cardboard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46.86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11.45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0"/>
                  </a:ext>
                </a:extLst>
              </a:tr>
              <a:tr h="1903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Plastic</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10.12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369" name="Google Shape;369;p40"/>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370" name="Google Shape;370;p40"/>
          <p:cNvSpPr txBox="1"/>
          <p:nvPr/>
        </p:nvSpPr>
        <p:spPr>
          <a:xfrm>
            <a:off x="1310925" y="394875"/>
            <a:ext cx="3625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Averages: 12 feet away, 12 feet above</a:t>
            </a:r>
            <a:endParaRPr sz="2000">
              <a:latin typeface="Raleway Thin"/>
              <a:ea typeface="Raleway Thin"/>
              <a:cs typeface="Raleway Thin"/>
              <a:sym typeface="Raleway Thin"/>
            </a:endParaRPr>
          </a:p>
        </p:txBody>
      </p:sp>
      <p:pic>
        <p:nvPicPr>
          <p:cNvPr id="371" name="Google Shape;371;p40" title="Chart"/>
          <p:cNvPicPr preferRelativeResize="0"/>
          <p:nvPr/>
        </p:nvPicPr>
        <p:blipFill>
          <a:blip r:embed="rId3">
            <a:alphaModFix/>
          </a:blip>
          <a:stretch>
            <a:fillRect/>
          </a:stretch>
        </p:blipFill>
        <p:spPr>
          <a:xfrm>
            <a:off x="1667750" y="1281650"/>
            <a:ext cx="6593875" cy="3861850"/>
          </a:xfrm>
          <a:prstGeom prst="rect">
            <a:avLst/>
          </a:prstGeom>
          <a:noFill/>
          <a:ln>
            <a:noFill/>
          </a:ln>
        </p:spPr>
      </p:pic>
      <p:pic>
        <p:nvPicPr>
          <p:cNvPr id="372" name="Google Shape;372;p40"/>
          <p:cNvPicPr preferRelativeResize="0"/>
          <p:nvPr/>
        </p:nvPicPr>
        <p:blipFill>
          <a:blip r:embed="rId4">
            <a:alphaModFix/>
          </a:blip>
          <a:stretch>
            <a:fillRect/>
          </a:stretch>
        </p:blipFill>
        <p:spPr>
          <a:xfrm>
            <a:off x="0" y="2896985"/>
            <a:ext cx="2447276" cy="224651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378" name="Google Shape;378;p41"/>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379" name="Google Shape;379;p41"/>
          <p:cNvSpPr txBox="1"/>
          <p:nvPr/>
        </p:nvSpPr>
        <p:spPr>
          <a:xfrm>
            <a:off x="1310925" y="394875"/>
            <a:ext cx="3625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Averages: 12 feet away, 12 feet above</a:t>
            </a:r>
            <a:endParaRPr sz="2000">
              <a:latin typeface="Raleway Thin"/>
              <a:ea typeface="Raleway Thin"/>
              <a:cs typeface="Raleway Thin"/>
              <a:sym typeface="Raleway Thin"/>
            </a:endParaRPr>
          </a:p>
        </p:txBody>
      </p:sp>
      <p:pic>
        <p:nvPicPr>
          <p:cNvPr id="380" name="Google Shape;380;p41" title="Chart"/>
          <p:cNvPicPr preferRelativeResize="0"/>
          <p:nvPr/>
        </p:nvPicPr>
        <p:blipFill>
          <a:blip r:embed="rId3">
            <a:alphaModFix/>
          </a:blip>
          <a:stretch>
            <a:fillRect/>
          </a:stretch>
        </p:blipFill>
        <p:spPr>
          <a:xfrm>
            <a:off x="1845675" y="1112150"/>
            <a:ext cx="6646101" cy="3955100"/>
          </a:xfrm>
          <a:prstGeom prst="rect">
            <a:avLst/>
          </a:prstGeom>
          <a:noFill/>
          <a:ln>
            <a:noFill/>
          </a:ln>
        </p:spPr>
      </p:pic>
      <p:pic>
        <p:nvPicPr>
          <p:cNvPr id="381" name="Google Shape;381;p41"/>
          <p:cNvPicPr preferRelativeResize="0"/>
          <p:nvPr/>
        </p:nvPicPr>
        <p:blipFill>
          <a:blip r:embed="rId4">
            <a:alphaModFix/>
          </a:blip>
          <a:stretch>
            <a:fillRect/>
          </a:stretch>
        </p:blipFill>
        <p:spPr>
          <a:xfrm>
            <a:off x="0" y="2896985"/>
            <a:ext cx="2447276" cy="22465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223625" y="2172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Background Information:</a:t>
            </a:r>
            <a:r>
              <a:rPr lang="en"/>
              <a:t> (continued)</a:t>
            </a:r>
            <a:endParaRPr/>
          </a:p>
        </p:txBody>
      </p:sp>
      <p:sp>
        <p:nvSpPr>
          <p:cNvPr id="87" name="Google Shape;87;p15"/>
          <p:cNvSpPr txBox="1">
            <a:spLocks noGrp="1"/>
          </p:cNvSpPr>
          <p:nvPr>
            <p:ph type="body" idx="1"/>
          </p:nvPr>
        </p:nvSpPr>
        <p:spPr>
          <a:xfrm>
            <a:off x="159150" y="913350"/>
            <a:ext cx="2854800" cy="3113400"/>
          </a:xfrm>
          <a:prstGeom prst="rect">
            <a:avLst/>
          </a:prstGeom>
        </p:spPr>
        <p:txBody>
          <a:bodyPr spcFirstLastPara="1" wrap="square" lIns="0" tIns="0" rIns="0" bIns="0" anchor="t" anchorCtr="0">
            <a:noAutofit/>
          </a:bodyPr>
          <a:lstStyle/>
          <a:p>
            <a:pPr marL="0" lvl="0" indent="0" algn="l" rtl="0">
              <a:spcBef>
                <a:spcPts val="0"/>
              </a:spcBef>
              <a:spcAft>
                <a:spcPts val="600"/>
              </a:spcAft>
              <a:buClr>
                <a:schemeClr val="dk1"/>
              </a:buClr>
              <a:buSzPts val="1100"/>
              <a:buFont typeface="Arial"/>
              <a:buNone/>
            </a:pPr>
            <a:endParaRPr/>
          </a:p>
        </p:txBody>
      </p:sp>
      <p:sp>
        <p:nvSpPr>
          <p:cNvPr id="88" name="Google Shape;88;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89" name="Google Shape;89;p15"/>
          <p:cNvPicPr preferRelativeResize="0"/>
          <p:nvPr/>
        </p:nvPicPr>
        <p:blipFill rotWithShape="1">
          <a:blip r:embed="rId3">
            <a:alphaModFix/>
          </a:blip>
          <a:srcRect l="3403" t="1839" r="35498" b="33376"/>
          <a:stretch/>
        </p:blipFill>
        <p:spPr>
          <a:xfrm>
            <a:off x="159150" y="913350"/>
            <a:ext cx="2854800" cy="3969625"/>
          </a:xfrm>
          <a:prstGeom prst="rect">
            <a:avLst/>
          </a:prstGeom>
          <a:noFill/>
          <a:ln>
            <a:noFill/>
          </a:ln>
        </p:spPr>
      </p:pic>
      <p:sp>
        <p:nvSpPr>
          <p:cNvPr id="90" name="Google Shape;90;p15"/>
          <p:cNvSpPr txBox="1"/>
          <p:nvPr/>
        </p:nvSpPr>
        <p:spPr>
          <a:xfrm>
            <a:off x="159150" y="848900"/>
            <a:ext cx="2854800" cy="552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latin typeface="Raleway Thin"/>
                <a:ea typeface="Raleway Thin"/>
                <a:cs typeface="Raleway Thin"/>
                <a:sym typeface="Raleway Thin"/>
              </a:rPr>
              <a:t>What will be used to measure the WiFi strength and speed in this experiment?</a:t>
            </a:r>
            <a:endParaRPr sz="1800" u="sng">
              <a:latin typeface="Raleway Thin"/>
              <a:ea typeface="Raleway Thin"/>
              <a:cs typeface="Raleway Thin"/>
              <a:sym typeface="Raleway Thin"/>
            </a:endParaRPr>
          </a:p>
          <a:p>
            <a:pPr marL="0" lvl="0" indent="0" algn="l" rtl="0">
              <a:spcBef>
                <a:spcPts val="0"/>
              </a:spcBef>
              <a:spcAft>
                <a:spcPts val="0"/>
              </a:spcAft>
              <a:buNone/>
            </a:pPr>
            <a:endParaRPr sz="850" u="sng">
              <a:latin typeface="Raleway Thin"/>
              <a:ea typeface="Raleway Thin"/>
              <a:cs typeface="Raleway Thin"/>
              <a:sym typeface="Raleway Thin"/>
            </a:endParaRPr>
          </a:p>
          <a:p>
            <a:pPr marL="0" lvl="0" indent="457200" algn="l" rtl="0">
              <a:spcBef>
                <a:spcPts val="0"/>
              </a:spcBef>
              <a:spcAft>
                <a:spcPts val="0"/>
              </a:spcAft>
              <a:buNone/>
            </a:pPr>
            <a:r>
              <a:rPr lang="en" sz="1200">
                <a:latin typeface="Raleway Thin"/>
                <a:ea typeface="Raleway Thin"/>
                <a:cs typeface="Raleway Thin"/>
                <a:sym typeface="Raleway Thin"/>
              </a:rPr>
              <a:t>While the most common way to easily find WiFi strength is to look at the number of bars displayed on the WiFi image commonly displayed on the home screen of many devices, it is not a very effective method since it does not directly say the strength or speed. While it is a good system to quickly and generally check the WiFi, on this experiment apps that measure the speed and strength will be used. The apps being used to measure the strength, speed, and the ping will be iWifi and Airport Utility on an iPhone X. </a:t>
            </a:r>
            <a:endParaRPr sz="1200">
              <a:latin typeface="Raleway Thin"/>
              <a:ea typeface="Raleway Thin"/>
              <a:cs typeface="Raleway Thin"/>
              <a:sym typeface="Raleway Thin"/>
            </a:endParaRPr>
          </a:p>
          <a:p>
            <a:pPr marL="0" lvl="0" indent="0" algn="l" rtl="0">
              <a:spcBef>
                <a:spcPts val="0"/>
              </a:spcBef>
              <a:spcAft>
                <a:spcPts val="0"/>
              </a:spcAft>
              <a:buNone/>
            </a:pPr>
            <a:endParaRPr sz="1900" u="sng">
              <a:latin typeface="Raleway Thin"/>
              <a:ea typeface="Raleway Thin"/>
              <a:cs typeface="Raleway Thin"/>
              <a:sym typeface="Raleway Thin"/>
            </a:endParaRPr>
          </a:p>
          <a:p>
            <a:pPr marL="0" lvl="0" indent="0" algn="l" rtl="0">
              <a:spcBef>
                <a:spcPts val="0"/>
              </a:spcBef>
              <a:spcAft>
                <a:spcPts val="0"/>
              </a:spcAft>
              <a:buNone/>
            </a:pPr>
            <a:endParaRPr sz="1900" u="sng">
              <a:latin typeface="Raleway Thin"/>
              <a:ea typeface="Raleway Thin"/>
              <a:cs typeface="Raleway Thin"/>
              <a:sym typeface="Raleway Thin"/>
            </a:endParaRPr>
          </a:p>
          <a:p>
            <a:pPr marL="0" lvl="0" indent="0" algn="l" rtl="0">
              <a:spcBef>
                <a:spcPts val="0"/>
              </a:spcBef>
              <a:spcAft>
                <a:spcPts val="0"/>
              </a:spcAft>
              <a:buNone/>
            </a:pPr>
            <a:endParaRPr sz="850" u="sng">
              <a:latin typeface="Raleway Thin"/>
              <a:ea typeface="Raleway Thin"/>
              <a:cs typeface="Raleway Thin"/>
              <a:sym typeface="Raleway Thin"/>
            </a:endParaRPr>
          </a:p>
          <a:p>
            <a:pPr marL="0" lvl="0" indent="0" algn="l" rtl="0">
              <a:spcBef>
                <a:spcPts val="0"/>
              </a:spcBef>
              <a:spcAft>
                <a:spcPts val="0"/>
              </a:spcAft>
              <a:buNone/>
            </a:pPr>
            <a:endParaRPr sz="1900" u="sng">
              <a:latin typeface="Raleway Thin"/>
              <a:ea typeface="Raleway Thin"/>
              <a:cs typeface="Raleway Thin"/>
              <a:sym typeface="Raleway Thin"/>
            </a:endParaRPr>
          </a:p>
          <a:p>
            <a:pPr marL="0" lvl="0" indent="0" algn="l" rtl="0">
              <a:spcBef>
                <a:spcPts val="0"/>
              </a:spcBef>
              <a:spcAft>
                <a:spcPts val="0"/>
              </a:spcAft>
              <a:buNone/>
            </a:pPr>
            <a:endParaRPr sz="1900" u="sng">
              <a:latin typeface="Raleway Thin"/>
              <a:ea typeface="Raleway Thin"/>
              <a:cs typeface="Raleway Thin"/>
              <a:sym typeface="Raleway Thin"/>
            </a:endParaRPr>
          </a:p>
          <a:p>
            <a:pPr marL="0" lvl="0" indent="0" algn="l" rtl="0">
              <a:spcBef>
                <a:spcPts val="0"/>
              </a:spcBef>
              <a:spcAft>
                <a:spcPts val="0"/>
              </a:spcAft>
              <a:buNone/>
            </a:pPr>
            <a:endParaRPr>
              <a:latin typeface="Raleway Thin"/>
              <a:ea typeface="Raleway Thin"/>
              <a:cs typeface="Raleway Thin"/>
              <a:sym typeface="Raleway Thin"/>
            </a:endParaRPr>
          </a:p>
        </p:txBody>
      </p:sp>
      <p:pic>
        <p:nvPicPr>
          <p:cNvPr id="91" name="Google Shape;91;p15"/>
          <p:cNvPicPr preferRelativeResize="0"/>
          <p:nvPr/>
        </p:nvPicPr>
        <p:blipFill rotWithShape="1">
          <a:blip r:embed="rId4">
            <a:alphaModFix/>
          </a:blip>
          <a:srcRect l="66847" t="14231" r="22743" b="21110"/>
          <a:stretch/>
        </p:blipFill>
        <p:spPr>
          <a:xfrm>
            <a:off x="6102150" y="913350"/>
            <a:ext cx="2854800" cy="3969625"/>
          </a:xfrm>
          <a:prstGeom prst="rect">
            <a:avLst/>
          </a:prstGeom>
          <a:noFill/>
          <a:ln>
            <a:noFill/>
          </a:ln>
        </p:spPr>
      </p:pic>
      <p:pic>
        <p:nvPicPr>
          <p:cNvPr id="92" name="Google Shape;92;p15"/>
          <p:cNvPicPr preferRelativeResize="0"/>
          <p:nvPr/>
        </p:nvPicPr>
        <p:blipFill rotWithShape="1">
          <a:blip r:embed="rId4">
            <a:alphaModFix/>
          </a:blip>
          <a:srcRect l="-99840" r="170839"/>
          <a:stretch/>
        </p:blipFill>
        <p:spPr>
          <a:xfrm>
            <a:off x="2481264" y="1743075"/>
            <a:ext cx="739525" cy="2571750"/>
          </a:xfrm>
          <a:prstGeom prst="rect">
            <a:avLst/>
          </a:prstGeom>
          <a:noFill/>
          <a:ln>
            <a:noFill/>
          </a:ln>
        </p:spPr>
      </p:pic>
      <p:pic>
        <p:nvPicPr>
          <p:cNvPr id="93" name="Google Shape;93;p15"/>
          <p:cNvPicPr preferRelativeResize="0"/>
          <p:nvPr/>
        </p:nvPicPr>
        <p:blipFill rotWithShape="1">
          <a:blip r:embed="rId4">
            <a:alphaModFix/>
          </a:blip>
          <a:srcRect l="50857" t="16856" r="36408" b="23495"/>
          <a:stretch/>
        </p:blipFill>
        <p:spPr>
          <a:xfrm>
            <a:off x="3130650" y="913350"/>
            <a:ext cx="2854800" cy="3969625"/>
          </a:xfrm>
          <a:prstGeom prst="rect">
            <a:avLst/>
          </a:prstGeom>
          <a:noFill/>
          <a:ln>
            <a:noFill/>
          </a:ln>
        </p:spPr>
      </p:pic>
      <p:sp>
        <p:nvSpPr>
          <p:cNvPr id="94" name="Google Shape;94;p15"/>
          <p:cNvSpPr txBox="1"/>
          <p:nvPr/>
        </p:nvSpPr>
        <p:spPr>
          <a:xfrm>
            <a:off x="3130650" y="913350"/>
            <a:ext cx="2854800" cy="454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latin typeface="Raleway Thin"/>
                <a:ea typeface="Raleway Thin"/>
                <a:cs typeface="Raleway Thin"/>
                <a:sym typeface="Raleway Thin"/>
              </a:rPr>
              <a:t>What things/materials can affect WiFi? </a:t>
            </a:r>
            <a:endParaRPr sz="1800" u="sng">
              <a:latin typeface="Raleway Thin"/>
              <a:ea typeface="Raleway Thin"/>
              <a:cs typeface="Raleway Thin"/>
              <a:sym typeface="Raleway Thin"/>
            </a:endParaRPr>
          </a:p>
          <a:p>
            <a:pPr marL="0" lvl="0" indent="0" algn="l" rtl="0">
              <a:spcBef>
                <a:spcPts val="0"/>
              </a:spcBef>
              <a:spcAft>
                <a:spcPts val="0"/>
              </a:spcAft>
              <a:buNone/>
            </a:pPr>
            <a:endParaRPr sz="850" u="sng">
              <a:latin typeface="Raleway Thin"/>
              <a:ea typeface="Raleway Thin"/>
              <a:cs typeface="Raleway Thin"/>
              <a:sym typeface="Raleway Thin"/>
            </a:endParaRPr>
          </a:p>
          <a:p>
            <a:pPr marL="0" lvl="0" indent="457200" algn="l" rtl="0">
              <a:spcBef>
                <a:spcPts val="0"/>
              </a:spcBef>
              <a:spcAft>
                <a:spcPts val="0"/>
              </a:spcAft>
              <a:buNone/>
            </a:pPr>
            <a:r>
              <a:rPr lang="en" sz="1550">
                <a:latin typeface="Raleway Thin"/>
                <a:ea typeface="Raleway Thin"/>
                <a:cs typeface="Raleway Thin"/>
                <a:sym typeface="Raleway Thin"/>
              </a:rPr>
              <a:t>WiFi is not always perfectly received, and many different materials can affect the travel of the signal. Metal, concrete walls, plaster and metal lath, ceramic tiles, windows/glass, mirrors, drywall, other devices, neighboring WiFi networks, water, appliances, and furniture are the top twelve things that can block or slow down WiFi signals. </a:t>
            </a:r>
            <a:endParaRPr sz="1550">
              <a:latin typeface="Raleway Thin"/>
              <a:ea typeface="Raleway Thin"/>
              <a:cs typeface="Raleway Thin"/>
              <a:sym typeface="Raleway Thin"/>
            </a:endParaRPr>
          </a:p>
          <a:p>
            <a:pPr marL="0" lvl="0" indent="0" algn="l" rtl="0">
              <a:spcBef>
                <a:spcPts val="0"/>
              </a:spcBef>
              <a:spcAft>
                <a:spcPts val="0"/>
              </a:spcAft>
              <a:buNone/>
            </a:pPr>
            <a:endParaRPr sz="1150">
              <a:latin typeface="Raleway Thin"/>
              <a:ea typeface="Raleway Thin"/>
              <a:cs typeface="Raleway Thin"/>
              <a:sym typeface="Raleway Thin"/>
            </a:endParaRPr>
          </a:p>
          <a:p>
            <a:pPr marL="0" lvl="0" indent="0" algn="l" rtl="0">
              <a:spcBef>
                <a:spcPts val="0"/>
              </a:spcBef>
              <a:spcAft>
                <a:spcPts val="0"/>
              </a:spcAft>
              <a:buNone/>
            </a:pPr>
            <a:endParaRPr sz="1150">
              <a:latin typeface="Raleway Thin"/>
              <a:ea typeface="Raleway Thin"/>
              <a:cs typeface="Raleway Thin"/>
              <a:sym typeface="Raleway Thin"/>
            </a:endParaRPr>
          </a:p>
          <a:p>
            <a:pPr marL="0" lvl="0" indent="0" algn="l" rtl="0">
              <a:spcBef>
                <a:spcPts val="0"/>
              </a:spcBef>
              <a:spcAft>
                <a:spcPts val="0"/>
              </a:spcAft>
              <a:buNone/>
            </a:pPr>
            <a:endParaRPr>
              <a:latin typeface="Raleway Thin"/>
              <a:ea typeface="Raleway Thin"/>
              <a:cs typeface="Raleway Thin"/>
              <a:sym typeface="Raleway Thin"/>
            </a:endParaRPr>
          </a:p>
        </p:txBody>
      </p:sp>
      <p:sp>
        <p:nvSpPr>
          <p:cNvPr id="95" name="Google Shape;95;p15"/>
          <p:cNvSpPr txBox="1"/>
          <p:nvPr/>
        </p:nvSpPr>
        <p:spPr>
          <a:xfrm>
            <a:off x="6102150" y="848900"/>
            <a:ext cx="2854800" cy="632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latin typeface="Raleway Thin"/>
                <a:ea typeface="Raleway Thin"/>
                <a:cs typeface="Raleway Thin"/>
                <a:sym typeface="Raleway Thin"/>
              </a:rPr>
              <a:t>What is the purpose of this experiment?</a:t>
            </a:r>
            <a:endParaRPr sz="1800" u="sng">
              <a:latin typeface="Raleway Thin"/>
              <a:ea typeface="Raleway Thin"/>
              <a:cs typeface="Raleway Thin"/>
              <a:sym typeface="Raleway Thin"/>
            </a:endParaRPr>
          </a:p>
          <a:p>
            <a:pPr marL="0" lvl="0" indent="0" algn="l" rtl="0">
              <a:spcBef>
                <a:spcPts val="0"/>
              </a:spcBef>
              <a:spcAft>
                <a:spcPts val="0"/>
              </a:spcAft>
              <a:buNone/>
            </a:pPr>
            <a:endParaRPr sz="850">
              <a:latin typeface="Raleway Thin"/>
              <a:ea typeface="Raleway Thin"/>
              <a:cs typeface="Raleway Thin"/>
              <a:sym typeface="Raleway Thin"/>
            </a:endParaRPr>
          </a:p>
          <a:p>
            <a:pPr marL="0" lvl="0" indent="457200" algn="l" rtl="0">
              <a:spcBef>
                <a:spcPts val="0"/>
              </a:spcBef>
              <a:spcAft>
                <a:spcPts val="0"/>
              </a:spcAft>
              <a:buNone/>
            </a:pPr>
            <a:r>
              <a:rPr lang="en">
                <a:latin typeface="Raleway Thin"/>
                <a:ea typeface="Raleway Thin"/>
                <a:cs typeface="Raleway Thin"/>
                <a:sym typeface="Raleway Thin"/>
              </a:rPr>
              <a:t>The purpose of this experiment is to determine what affects the transportation of WiFi signals the most and/or least. This knowledge of what can affect the signal strength and speed can be extremely practical, especially now since many schools and activities operate via meets online. With this experiment, people can figure out how to increase the strength and speed of their WiFi without excessive research of their own. </a:t>
            </a:r>
            <a:endParaRPr>
              <a:latin typeface="Raleway Thin"/>
              <a:ea typeface="Raleway Thin"/>
              <a:cs typeface="Raleway Thin"/>
              <a:sym typeface="Raleway Thin"/>
            </a:endParaRPr>
          </a:p>
          <a:p>
            <a:pPr marL="0" lvl="0" indent="0" algn="l" rtl="0">
              <a:spcBef>
                <a:spcPts val="0"/>
              </a:spcBef>
              <a:spcAft>
                <a:spcPts val="0"/>
              </a:spcAft>
              <a:buNone/>
            </a:pPr>
            <a:endParaRPr sz="950">
              <a:latin typeface="Raleway Thin"/>
              <a:ea typeface="Raleway Thin"/>
              <a:cs typeface="Raleway Thin"/>
              <a:sym typeface="Raleway Thin"/>
            </a:endParaRPr>
          </a:p>
          <a:p>
            <a:pPr marL="0" lvl="0" indent="0" algn="l" rtl="0">
              <a:spcBef>
                <a:spcPts val="0"/>
              </a:spcBef>
              <a:spcAft>
                <a:spcPts val="0"/>
              </a:spcAft>
              <a:buNone/>
            </a:pPr>
            <a:endParaRPr sz="950">
              <a:latin typeface="Raleway Thin"/>
              <a:ea typeface="Raleway Thin"/>
              <a:cs typeface="Raleway Thin"/>
              <a:sym typeface="Raleway Thin"/>
            </a:endParaRPr>
          </a:p>
          <a:p>
            <a:pPr marL="0" lvl="0" indent="0" algn="l" rtl="0">
              <a:spcBef>
                <a:spcPts val="0"/>
              </a:spcBef>
              <a:spcAft>
                <a:spcPts val="0"/>
              </a:spcAft>
              <a:buNone/>
            </a:pPr>
            <a:endParaRPr sz="950">
              <a:latin typeface="Raleway Thin"/>
              <a:ea typeface="Raleway Thin"/>
              <a:cs typeface="Raleway Thin"/>
              <a:sym typeface="Raleway Thin"/>
            </a:endParaRPr>
          </a:p>
          <a:p>
            <a:pPr marL="0" lvl="0" indent="0" algn="l" rtl="0">
              <a:spcBef>
                <a:spcPts val="0"/>
              </a:spcBef>
              <a:spcAft>
                <a:spcPts val="0"/>
              </a:spcAft>
              <a:buNone/>
            </a:pPr>
            <a:endParaRPr sz="1700" u="sng">
              <a:latin typeface="Raleway Thin"/>
              <a:ea typeface="Raleway Thin"/>
              <a:cs typeface="Raleway Thin"/>
              <a:sym typeface="Raleway Thin"/>
            </a:endParaRPr>
          </a:p>
          <a:p>
            <a:pPr marL="0" lvl="0" indent="0" algn="l" rtl="0">
              <a:spcBef>
                <a:spcPts val="0"/>
              </a:spcBef>
              <a:spcAft>
                <a:spcPts val="0"/>
              </a:spcAft>
              <a:buNone/>
            </a:pPr>
            <a:endParaRPr sz="1700" u="sng">
              <a:latin typeface="Raleway Thin"/>
              <a:ea typeface="Raleway Thin"/>
              <a:cs typeface="Raleway Thin"/>
              <a:sym typeface="Raleway Thin"/>
            </a:endParaRPr>
          </a:p>
          <a:p>
            <a:pPr marL="0" lvl="0" indent="0" algn="l" rtl="0">
              <a:spcBef>
                <a:spcPts val="0"/>
              </a:spcBef>
              <a:spcAft>
                <a:spcPts val="0"/>
              </a:spcAft>
              <a:buNone/>
            </a:pPr>
            <a:endParaRPr sz="1200">
              <a:latin typeface="Raleway Thin"/>
              <a:ea typeface="Raleway Thin"/>
              <a:cs typeface="Raleway Thin"/>
              <a:sym typeface="Raleway Thin"/>
            </a:endParaRPr>
          </a:p>
          <a:p>
            <a:pPr marL="0" lvl="0" indent="0" algn="l" rtl="0">
              <a:spcBef>
                <a:spcPts val="0"/>
              </a:spcBef>
              <a:spcAft>
                <a:spcPts val="0"/>
              </a:spcAft>
              <a:buNone/>
            </a:pPr>
            <a:endParaRPr sz="1000">
              <a:latin typeface="Raleway Thin"/>
              <a:ea typeface="Raleway Thin"/>
              <a:cs typeface="Raleway Thin"/>
              <a:sym typeface="Raleway Thin"/>
            </a:endParaRPr>
          </a:p>
          <a:p>
            <a:pPr marL="0" lvl="0" indent="0" algn="l" rtl="0">
              <a:spcBef>
                <a:spcPts val="0"/>
              </a:spcBef>
              <a:spcAft>
                <a:spcPts val="0"/>
              </a:spcAft>
              <a:buNone/>
            </a:pPr>
            <a:endParaRPr sz="1700" u="sng">
              <a:latin typeface="Raleway Thin"/>
              <a:ea typeface="Raleway Thin"/>
              <a:cs typeface="Raleway Thin"/>
              <a:sym typeface="Raleway Thin"/>
            </a:endParaRPr>
          </a:p>
          <a:p>
            <a:pPr marL="0" lvl="0" indent="0" algn="l" rtl="0">
              <a:spcBef>
                <a:spcPts val="0"/>
              </a:spcBef>
              <a:spcAft>
                <a:spcPts val="0"/>
              </a:spcAft>
              <a:buNone/>
            </a:pPr>
            <a:endParaRPr sz="1700" u="sng">
              <a:latin typeface="Raleway Thin"/>
              <a:ea typeface="Raleway Thin"/>
              <a:cs typeface="Raleway Thin"/>
              <a:sym typeface="Raleway Thin"/>
            </a:endParaRPr>
          </a:p>
          <a:p>
            <a:pPr marL="0" lvl="0" indent="0" algn="l" rtl="0">
              <a:spcBef>
                <a:spcPts val="0"/>
              </a:spcBef>
              <a:spcAft>
                <a:spcPts val="0"/>
              </a:spcAft>
              <a:buNone/>
            </a:pPr>
            <a:endParaRPr>
              <a:latin typeface="Raleway Thin"/>
              <a:ea typeface="Raleway Thin"/>
              <a:cs typeface="Raleway Thin"/>
              <a:sym typeface="Raleway Thin"/>
            </a:endParaRPr>
          </a:p>
          <a:p>
            <a:pPr marL="0" lvl="0" indent="0" algn="l" rtl="0">
              <a:spcBef>
                <a:spcPts val="0"/>
              </a:spcBef>
              <a:spcAft>
                <a:spcPts val="0"/>
              </a:spcAft>
              <a:buNone/>
            </a:pPr>
            <a:endParaRPr sz="1200">
              <a:latin typeface="Raleway Thin"/>
              <a:ea typeface="Raleway Thin"/>
              <a:cs typeface="Raleway Thin"/>
              <a:sym typeface="Raleway Th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387" name="Google Shape;387;p42"/>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388" name="Google Shape;388;p42"/>
          <p:cNvSpPr txBox="1"/>
          <p:nvPr/>
        </p:nvSpPr>
        <p:spPr>
          <a:xfrm>
            <a:off x="1310925" y="394875"/>
            <a:ext cx="3625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Averages: 12 feet away, 12 feet above</a:t>
            </a:r>
            <a:endParaRPr sz="2000">
              <a:latin typeface="Raleway Thin"/>
              <a:ea typeface="Raleway Thin"/>
              <a:cs typeface="Raleway Thin"/>
              <a:sym typeface="Raleway Thin"/>
            </a:endParaRPr>
          </a:p>
        </p:txBody>
      </p:sp>
      <p:pic>
        <p:nvPicPr>
          <p:cNvPr id="389" name="Google Shape;389;p42" title="Chart"/>
          <p:cNvPicPr preferRelativeResize="0"/>
          <p:nvPr/>
        </p:nvPicPr>
        <p:blipFill>
          <a:blip r:embed="rId3">
            <a:alphaModFix/>
          </a:blip>
          <a:stretch>
            <a:fillRect/>
          </a:stretch>
        </p:blipFill>
        <p:spPr>
          <a:xfrm>
            <a:off x="1709975" y="1195275"/>
            <a:ext cx="6519575" cy="3767700"/>
          </a:xfrm>
          <a:prstGeom prst="rect">
            <a:avLst/>
          </a:prstGeom>
          <a:noFill/>
          <a:ln>
            <a:noFill/>
          </a:ln>
        </p:spPr>
      </p:pic>
      <p:pic>
        <p:nvPicPr>
          <p:cNvPr id="390" name="Google Shape;390;p42"/>
          <p:cNvPicPr preferRelativeResize="0"/>
          <p:nvPr/>
        </p:nvPicPr>
        <p:blipFill>
          <a:blip r:embed="rId4">
            <a:alphaModFix/>
          </a:blip>
          <a:stretch>
            <a:fillRect/>
          </a:stretch>
        </p:blipFill>
        <p:spPr>
          <a:xfrm>
            <a:off x="0" y="2896985"/>
            <a:ext cx="2447276" cy="224651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396" name="Google Shape;396;p43"/>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397" name="Google Shape;397;p43"/>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Comparison Charts: 12 feet away to 24 feet away</a:t>
            </a:r>
            <a:endParaRPr sz="2000">
              <a:latin typeface="Raleway Thin"/>
              <a:ea typeface="Raleway Thin"/>
              <a:cs typeface="Raleway Thin"/>
              <a:sym typeface="Raleway Thin"/>
            </a:endParaRPr>
          </a:p>
        </p:txBody>
      </p:sp>
      <p:graphicFrame>
        <p:nvGraphicFramePr>
          <p:cNvPr id="398" name="Google Shape;398;p43"/>
          <p:cNvGraphicFramePr/>
          <p:nvPr/>
        </p:nvGraphicFramePr>
        <p:xfrm>
          <a:off x="387475" y="887475"/>
          <a:ext cx="3000000" cy="3000000"/>
        </p:xfrm>
        <a:graphic>
          <a:graphicData uri="http://schemas.openxmlformats.org/drawingml/2006/table">
            <a:tbl>
              <a:tblPr>
                <a:noFill/>
                <a:tableStyleId>{766E235D-5425-4B84-9E33-A0E3D82930FB}</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Material</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Percent of change in ping</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Percent of change in download speed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Percent of change in upload speed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Percent of change in strength</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Nothing</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6.46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17.43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15.56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Wood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 (no change)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6.37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9.82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17.31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972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Metal (thinner)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20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59.21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5.75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10.94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Metal (thicker)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20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35.51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42.78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13.33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Glass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16.67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7.75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95.55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19.23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Porcelain</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 (no change)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19.01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2.65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30.77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Drywall</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11.74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4.92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14.29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Foam</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14.29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20.85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12.31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18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Fabric</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28.57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3.52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16.24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32.08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Cardboard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 (no change)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46.1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12.2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15.38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Plastic</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 (no change)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11.17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4.25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38.3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1"/>
                  </a:ext>
                </a:extLst>
              </a:tr>
            </a:tbl>
          </a:graphicData>
        </a:graphic>
      </p:graphicFrame>
      <p:pic>
        <p:nvPicPr>
          <p:cNvPr id="399" name="Google Shape;399;p43"/>
          <p:cNvPicPr preferRelativeResize="0"/>
          <p:nvPr/>
        </p:nvPicPr>
        <p:blipFill rotWithShape="1">
          <a:blip r:embed="rId3">
            <a:alphaModFix/>
          </a:blip>
          <a:srcRect l="23913" t="19911" r="26750" b="20472"/>
          <a:stretch/>
        </p:blipFill>
        <p:spPr>
          <a:xfrm>
            <a:off x="7488100" y="887475"/>
            <a:ext cx="1464974" cy="3485299"/>
          </a:xfrm>
          <a:prstGeom prst="rect">
            <a:avLst/>
          </a:prstGeom>
          <a:noFill/>
          <a:ln>
            <a:noFill/>
          </a:ln>
        </p:spPr>
      </p:pic>
      <p:sp>
        <p:nvSpPr>
          <p:cNvPr id="400" name="Google Shape;400;p43"/>
          <p:cNvSpPr txBox="1"/>
          <p:nvPr/>
        </p:nvSpPr>
        <p:spPr>
          <a:xfrm>
            <a:off x="7488100" y="875425"/>
            <a:ext cx="1586400" cy="390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Note: </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Remember, a </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Decrease (ping) = positive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Increase (ping) = negative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Decrease (upload and download speed) = negative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Increase (upload and download speed) = positive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Decrease (strength) = negative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Increase (strength) = positive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endParaRPr sz="1150">
              <a:solidFill>
                <a:srgbClr val="655A87"/>
              </a:solidFill>
              <a:latin typeface="Raleway Thin"/>
              <a:ea typeface="Raleway Thin"/>
              <a:cs typeface="Raleway Thin"/>
              <a:sym typeface="Raleway Thi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32</a:t>
            </a:fld>
            <a:endParaRPr/>
          </a:p>
        </p:txBody>
      </p:sp>
      <p:sp>
        <p:nvSpPr>
          <p:cNvPr id="406" name="Google Shape;406;p44"/>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407" name="Google Shape;407;p44"/>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Comparison Charts: 12 feet away to 12 feet away and above</a:t>
            </a:r>
            <a:endParaRPr sz="2000">
              <a:latin typeface="Raleway Thin"/>
              <a:ea typeface="Raleway Thin"/>
              <a:cs typeface="Raleway Thin"/>
              <a:sym typeface="Raleway Thin"/>
            </a:endParaRPr>
          </a:p>
        </p:txBody>
      </p:sp>
      <p:pic>
        <p:nvPicPr>
          <p:cNvPr id="408" name="Google Shape;408;p44"/>
          <p:cNvPicPr preferRelativeResize="0"/>
          <p:nvPr/>
        </p:nvPicPr>
        <p:blipFill rotWithShape="1">
          <a:blip r:embed="rId3">
            <a:alphaModFix/>
          </a:blip>
          <a:srcRect l="23913" t="19911" r="26750" b="20472"/>
          <a:stretch/>
        </p:blipFill>
        <p:spPr>
          <a:xfrm>
            <a:off x="7488100" y="887475"/>
            <a:ext cx="1464974" cy="3485299"/>
          </a:xfrm>
          <a:prstGeom prst="rect">
            <a:avLst/>
          </a:prstGeom>
          <a:noFill/>
          <a:ln>
            <a:noFill/>
          </a:ln>
        </p:spPr>
      </p:pic>
      <p:sp>
        <p:nvSpPr>
          <p:cNvPr id="409" name="Google Shape;409;p44"/>
          <p:cNvSpPr txBox="1"/>
          <p:nvPr/>
        </p:nvSpPr>
        <p:spPr>
          <a:xfrm>
            <a:off x="7488100" y="875425"/>
            <a:ext cx="1586400" cy="390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Note: </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Remember, a </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Decrease (ping) = positive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Increase (ping) = negative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Decrease (upload and download speed) = negative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Increase (upload and download speed) = positive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Decrease (strength) = negative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Increase (strength) = positive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endParaRPr sz="1150">
              <a:solidFill>
                <a:srgbClr val="655A87"/>
              </a:solidFill>
              <a:latin typeface="Raleway Thin"/>
              <a:ea typeface="Raleway Thin"/>
              <a:cs typeface="Raleway Thin"/>
              <a:sym typeface="Raleway Thin"/>
            </a:endParaRPr>
          </a:p>
        </p:txBody>
      </p:sp>
      <p:graphicFrame>
        <p:nvGraphicFramePr>
          <p:cNvPr id="410" name="Google Shape;410;p44"/>
          <p:cNvGraphicFramePr/>
          <p:nvPr/>
        </p:nvGraphicFramePr>
        <p:xfrm>
          <a:off x="387475" y="887988"/>
          <a:ext cx="3000000" cy="3000000"/>
        </p:xfrm>
        <a:graphic>
          <a:graphicData uri="http://schemas.openxmlformats.org/drawingml/2006/table">
            <a:tbl>
              <a:tblPr>
                <a:noFill/>
                <a:tableStyleId>{766E235D-5425-4B84-9E33-A0E3D82930FB}</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Material</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Percent of change in ping</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Percent of change in download speed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Percent of change in upload speed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Percent of change in strength</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Nothing</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33.33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1.98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16.48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13.33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Wood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33.33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3.25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31.07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11.54 (increase)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Metal (thinner)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20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44.76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58.56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10.94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Metal (thicker)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 (no change)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2.59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39.49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 (no change)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Glass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16.67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9.67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89.68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13.46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Porcelain</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20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4.91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63.62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5.36 (increase)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Drywall</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25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1.33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17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10.71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Foam</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28.57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2.08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2.59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14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Fabric</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14.29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49.07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4.25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Cardboard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16.67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7.9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6.91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5.77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Plastic</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20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14.04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10.44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17.02 (decrease)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416" name="Google Shape;416;p45"/>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417" name="Google Shape;417;p45"/>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Comparison Charts: 24 feet away to 12 feet away and above</a:t>
            </a:r>
            <a:endParaRPr sz="2000">
              <a:latin typeface="Raleway Thin"/>
              <a:ea typeface="Raleway Thin"/>
              <a:cs typeface="Raleway Thin"/>
              <a:sym typeface="Raleway Thin"/>
            </a:endParaRPr>
          </a:p>
        </p:txBody>
      </p:sp>
      <p:pic>
        <p:nvPicPr>
          <p:cNvPr id="418" name="Google Shape;418;p45"/>
          <p:cNvPicPr preferRelativeResize="0"/>
          <p:nvPr/>
        </p:nvPicPr>
        <p:blipFill rotWithShape="1">
          <a:blip r:embed="rId3">
            <a:alphaModFix/>
          </a:blip>
          <a:srcRect l="23913" t="19911" r="26750" b="20472"/>
          <a:stretch/>
        </p:blipFill>
        <p:spPr>
          <a:xfrm>
            <a:off x="7488100" y="887475"/>
            <a:ext cx="1464974" cy="3485299"/>
          </a:xfrm>
          <a:prstGeom prst="rect">
            <a:avLst/>
          </a:prstGeom>
          <a:noFill/>
          <a:ln>
            <a:noFill/>
          </a:ln>
        </p:spPr>
      </p:pic>
      <p:sp>
        <p:nvSpPr>
          <p:cNvPr id="419" name="Google Shape;419;p45"/>
          <p:cNvSpPr txBox="1"/>
          <p:nvPr/>
        </p:nvSpPr>
        <p:spPr>
          <a:xfrm>
            <a:off x="7488100" y="875425"/>
            <a:ext cx="1586400" cy="390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Note: </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Remember, a </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Decrease (ping) = positive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Increase (ping) = negative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Decrease (upload and download speed) = negative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Increase (upload and download speed) = positive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Decrease (strength) = negative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sz="1150">
                <a:solidFill>
                  <a:srgbClr val="655A87"/>
                </a:solidFill>
                <a:latin typeface="Raleway Thin"/>
                <a:ea typeface="Raleway Thin"/>
                <a:cs typeface="Raleway Thin"/>
                <a:sym typeface="Raleway Thin"/>
              </a:rPr>
              <a:t>Increase (strength) = positive effect</a:t>
            </a: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endParaRPr sz="1150">
              <a:solidFill>
                <a:srgbClr val="655A87"/>
              </a:solidFill>
              <a:latin typeface="Raleway Thin"/>
              <a:ea typeface="Raleway Thin"/>
              <a:cs typeface="Raleway Thin"/>
              <a:sym typeface="Raleway Thin"/>
            </a:endParaRPr>
          </a:p>
          <a:p>
            <a:pPr marL="0" lvl="0" indent="0" algn="l" rtl="0">
              <a:spcBef>
                <a:spcPts val="0"/>
              </a:spcBef>
              <a:spcAft>
                <a:spcPts val="0"/>
              </a:spcAft>
              <a:buNone/>
            </a:pPr>
            <a:endParaRPr sz="1150">
              <a:solidFill>
                <a:srgbClr val="655A87"/>
              </a:solidFill>
              <a:latin typeface="Raleway Thin"/>
              <a:ea typeface="Raleway Thin"/>
              <a:cs typeface="Raleway Thin"/>
              <a:sym typeface="Raleway Thin"/>
            </a:endParaRPr>
          </a:p>
        </p:txBody>
      </p:sp>
      <p:graphicFrame>
        <p:nvGraphicFramePr>
          <p:cNvPr id="420" name="Google Shape;420;p45"/>
          <p:cNvGraphicFramePr/>
          <p:nvPr/>
        </p:nvGraphicFramePr>
        <p:xfrm>
          <a:off x="387475" y="887988"/>
          <a:ext cx="3000000" cy="3000000"/>
        </p:xfrm>
        <a:graphic>
          <a:graphicData uri="http://schemas.openxmlformats.org/drawingml/2006/table">
            <a:tbl>
              <a:tblPr>
                <a:noFill/>
                <a:tableStyleId>{766E235D-5425-4B84-9E33-A0E3D82930FB}</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Material</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Percent of change in ping</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Percent of change in download speed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Percent of change in upload speed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Percent of change in strength</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Nothing</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33.33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4.78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1.16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1.92 (increase)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Wood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33.33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3.33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45.34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23.33 (increase)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Metal (thinner)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 (no change)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254.91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68.23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 (no change)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Metal (thicker)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20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51.04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143.81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11.76 (increase)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Glass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 (no change)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18.87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4.84 (increase)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Porcelain</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20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17.11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62.63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22.06 (increase)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Drywall</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16.67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11.8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22.87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3.13 (increase)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Foam</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16.67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23.72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13.27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3.4 (increase)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Fabric</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20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47.21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10.32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21.43 (increase)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Cardboard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16.67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101.46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6.02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8.33 (increase)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Plastic</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20 (increase)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3.23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14.09 (decrease)</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15.38 (increase)</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6"/>
          <p:cNvSpPr txBox="1">
            <a:spLocks noGrp="1"/>
          </p:cNvSpPr>
          <p:nvPr>
            <p:ph type="title" idx="4294967295"/>
          </p:nvPr>
        </p:nvSpPr>
        <p:spPr>
          <a:xfrm>
            <a:off x="160250" y="24787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solidFill>
                  <a:srgbClr val="FFFFFF"/>
                </a:solidFill>
              </a:rPr>
              <a:t>Analysis:</a:t>
            </a:r>
            <a:endParaRPr u="sng">
              <a:solidFill>
                <a:srgbClr val="FFFFFF"/>
              </a:solidFill>
            </a:endParaRPr>
          </a:p>
        </p:txBody>
      </p:sp>
      <p:sp>
        <p:nvSpPr>
          <p:cNvPr id="426" name="Google Shape;426;p4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1"/>
                </a:solidFill>
              </a:rPr>
              <a:t>34</a:t>
            </a:fld>
            <a:endParaRPr>
              <a:solidFill>
                <a:schemeClr val="accent1"/>
              </a:solidFill>
            </a:endParaRPr>
          </a:p>
        </p:txBody>
      </p:sp>
      <p:pic>
        <p:nvPicPr>
          <p:cNvPr id="427" name="Google Shape;427;p46"/>
          <p:cNvPicPr preferRelativeResize="0"/>
          <p:nvPr/>
        </p:nvPicPr>
        <p:blipFill rotWithShape="1">
          <a:blip r:embed="rId3">
            <a:alphaModFix/>
          </a:blip>
          <a:srcRect l="23913" t="19911" r="26750" b="20472"/>
          <a:stretch/>
        </p:blipFill>
        <p:spPr>
          <a:xfrm>
            <a:off x="222950" y="750000"/>
            <a:ext cx="8437201" cy="4255951"/>
          </a:xfrm>
          <a:prstGeom prst="rect">
            <a:avLst/>
          </a:prstGeom>
          <a:noFill/>
          <a:ln>
            <a:noFill/>
          </a:ln>
        </p:spPr>
      </p:pic>
      <p:sp>
        <p:nvSpPr>
          <p:cNvPr id="428" name="Google Shape;428;p46"/>
          <p:cNvSpPr txBox="1"/>
          <p:nvPr/>
        </p:nvSpPr>
        <p:spPr>
          <a:xfrm>
            <a:off x="222950" y="707225"/>
            <a:ext cx="8437200" cy="468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Raleway"/>
                <a:ea typeface="Raleway"/>
                <a:cs typeface="Raleway"/>
                <a:sym typeface="Raleway"/>
              </a:rPr>
              <a:t>Materials and distance effects:</a:t>
            </a:r>
            <a:endParaRPr sz="1200" b="1">
              <a:latin typeface="Raleway"/>
              <a:ea typeface="Raleway"/>
              <a:cs typeface="Raleway"/>
              <a:sym typeface="Raleway"/>
            </a:endParaRPr>
          </a:p>
          <a:p>
            <a:pPr marL="457200" lvl="0" indent="0" algn="l" rtl="0">
              <a:spcBef>
                <a:spcPts val="0"/>
              </a:spcBef>
              <a:spcAft>
                <a:spcPts val="0"/>
              </a:spcAft>
              <a:buNone/>
            </a:pPr>
            <a:endParaRPr sz="85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a:latin typeface="Raleway Thin"/>
                <a:ea typeface="Raleway Thin"/>
                <a:cs typeface="Raleway Thin"/>
                <a:sym typeface="Raleway Thin"/>
              </a:rPr>
              <a:t>The thin and thick metals affected the overall signal the most. The strength and speed decreased consistently and the thin metal achieved the lowest download rate of 1.44 mbps. </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a:latin typeface="Raleway Thin"/>
                <a:ea typeface="Raleway Thin"/>
                <a:cs typeface="Raleway Thin"/>
                <a:sym typeface="Raleway Thin"/>
              </a:rPr>
              <a:t>The glass and porcelain affected the upload speed the most. Both achieved the lowest upload speed of 0.0 mbps. The fabric and thin metal resulted in the lowest signal strength, with fabric reaching -74 dbm and the thin metal reaching -71 dbm. </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a:latin typeface="Raleway Thin"/>
                <a:ea typeface="Raleway Thin"/>
                <a:cs typeface="Raleway Thin"/>
                <a:sym typeface="Raleway Thin"/>
              </a:rPr>
              <a:t>With the router covered by nothing, it achieved the most desirable average ping among the bunch as well as the most desirable dbm of -44 at a 12 feet distance. </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a:latin typeface="Raleway Thin"/>
                <a:ea typeface="Raleway Thin"/>
                <a:cs typeface="Raleway Thin"/>
                <a:sym typeface="Raleway Thin"/>
              </a:rPr>
              <a:t>The wood and plastic were two of the obstructions that also did not change the signal speed and strength much. </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a:latin typeface="Raleway Thin"/>
                <a:ea typeface="Raleway Thin"/>
                <a:cs typeface="Raleway Thin"/>
                <a:sym typeface="Raleway Thin"/>
              </a:rPr>
              <a:t>When the distance increased, the speed and strength for all the materials seemed to constantly decrease, however the ping stayed relatively the same. The vast majority of the lowest scores were recorded at 24 feet away or 12 feet across and 12 feet above. </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a:latin typeface="Raleway Thin"/>
                <a:ea typeface="Raleway Thin"/>
                <a:cs typeface="Raleway Thin"/>
                <a:sym typeface="Raleway Thin"/>
              </a:rPr>
              <a:t>The reason for metal affecting the signal is since metal is a conductor of electricity and magnetism, therefore it will absorb and interfere with the radio waves the WiFi emits. The reason for glass being able to affect the WiFi drastically is due to the fact glass is able to block and reflect the WiFi signal. Porcelain is a material that can weaken the WiFi as it travels through as well as block it from reaching the device. The WiFi was the most desirable with nothing blocking the router since there was no extra interference restricting the signal from easily reaching the device.</a:t>
            </a:r>
            <a:r>
              <a:rPr lang="en" sz="1200">
                <a:latin typeface="Raleway Thin"/>
                <a:ea typeface="Raleway Thin"/>
                <a:cs typeface="Raleway Thin"/>
                <a:sym typeface="Raleway Thin"/>
              </a:rPr>
              <a:t> </a:t>
            </a:r>
            <a:endParaRPr sz="1200">
              <a:latin typeface="Raleway Thin"/>
              <a:ea typeface="Raleway Thin"/>
              <a:cs typeface="Raleway Thin"/>
              <a:sym typeface="Raleway Thin"/>
            </a:endParaRPr>
          </a:p>
          <a:p>
            <a:pPr marL="0" lvl="0" indent="0" algn="l" rtl="0">
              <a:spcBef>
                <a:spcPts val="0"/>
              </a:spcBef>
              <a:spcAft>
                <a:spcPts val="0"/>
              </a:spcAft>
              <a:buNone/>
            </a:pPr>
            <a:endParaRPr sz="850">
              <a:latin typeface="Raleway Thin"/>
              <a:ea typeface="Raleway Thin"/>
              <a:cs typeface="Raleway Thin"/>
              <a:sym typeface="Raleway Thin"/>
            </a:endParaRPr>
          </a:p>
          <a:p>
            <a:pPr marL="0" lvl="0" indent="0" algn="l" rtl="0">
              <a:spcBef>
                <a:spcPts val="0"/>
              </a:spcBef>
              <a:spcAft>
                <a:spcPts val="0"/>
              </a:spcAft>
              <a:buNone/>
            </a:pPr>
            <a:r>
              <a:rPr lang="en" sz="1200" b="1">
                <a:latin typeface="Raleway"/>
                <a:ea typeface="Raleway"/>
                <a:cs typeface="Raleway"/>
                <a:sym typeface="Raleway"/>
              </a:rPr>
              <a:t>Comparison of trends for same materials:</a:t>
            </a:r>
            <a:endParaRPr sz="1200" b="1">
              <a:latin typeface="Raleway"/>
              <a:ea typeface="Raleway"/>
              <a:cs typeface="Raleway"/>
              <a:sym typeface="Raleway"/>
            </a:endParaRPr>
          </a:p>
          <a:p>
            <a:pPr marL="0" lvl="0" indent="0" algn="l" rtl="0">
              <a:spcBef>
                <a:spcPts val="0"/>
              </a:spcBef>
              <a:spcAft>
                <a:spcPts val="0"/>
              </a:spcAft>
              <a:buNone/>
            </a:pPr>
            <a:endParaRPr sz="85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a:latin typeface="Raleway Thin"/>
                <a:ea typeface="Raleway Thin"/>
                <a:cs typeface="Raleway Thin"/>
                <a:sym typeface="Raleway Thin"/>
              </a:rPr>
              <a:t>The comparison charts were made to compare the speed and strength changes for the same blocking materials with different distances. The purpose was to see if the signal attenuates with distance for different materials. </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a:latin typeface="Raleway Thin"/>
                <a:ea typeface="Raleway Thin"/>
                <a:cs typeface="Raleway Thin"/>
                <a:sym typeface="Raleway Thin"/>
              </a:rPr>
              <a:t>While the signal decreased with more distance, unfortunately there is no clear trend for different blocking materials. One possible reason is that the stability of the signal itself is questionable.</a:t>
            </a:r>
            <a:endParaRPr sz="1100">
              <a:latin typeface="Raleway Thin"/>
              <a:ea typeface="Raleway Thin"/>
              <a:cs typeface="Raleway Thin"/>
              <a:sym typeface="Raleway Thin"/>
            </a:endParaRPr>
          </a:p>
          <a:p>
            <a:pPr marL="0" lvl="0" indent="0" algn="l" rtl="0">
              <a:spcBef>
                <a:spcPts val="0"/>
              </a:spcBef>
              <a:spcAft>
                <a:spcPts val="0"/>
              </a:spcAft>
              <a:buNone/>
            </a:pPr>
            <a:endParaRPr sz="1100">
              <a:latin typeface="Raleway Thin"/>
              <a:ea typeface="Raleway Thin"/>
              <a:cs typeface="Raleway Thin"/>
              <a:sym typeface="Raleway Thin"/>
            </a:endParaRPr>
          </a:p>
          <a:p>
            <a:pPr marL="0" lvl="0" indent="0" algn="l" rtl="0">
              <a:spcBef>
                <a:spcPts val="0"/>
              </a:spcBef>
              <a:spcAft>
                <a:spcPts val="0"/>
              </a:spcAft>
              <a:buNone/>
            </a:pPr>
            <a:endParaRPr sz="1100">
              <a:latin typeface="Raleway Thin"/>
              <a:ea typeface="Raleway Thin"/>
              <a:cs typeface="Raleway Thin"/>
              <a:sym typeface="Raleway Thi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7"/>
          <p:cNvSpPr txBox="1">
            <a:spLocks noGrp="1"/>
          </p:cNvSpPr>
          <p:nvPr>
            <p:ph type="title" idx="4294967295"/>
          </p:nvPr>
        </p:nvSpPr>
        <p:spPr>
          <a:xfrm>
            <a:off x="160250" y="24787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solidFill>
                  <a:srgbClr val="FFFFFF"/>
                </a:solidFill>
              </a:rPr>
              <a:t>Analysis:</a:t>
            </a:r>
            <a:r>
              <a:rPr lang="en">
                <a:solidFill>
                  <a:srgbClr val="FFFFFF"/>
                </a:solidFill>
              </a:rPr>
              <a:t> (continued)</a:t>
            </a:r>
            <a:endParaRPr>
              <a:solidFill>
                <a:srgbClr val="FFFFFF"/>
              </a:solidFill>
            </a:endParaRPr>
          </a:p>
        </p:txBody>
      </p:sp>
      <p:sp>
        <p:nvSpPr>
          <p:cNvPr id="434" name="Google Shape;434;p4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1"/>
                </a:solidFill>
              </a:rPr>
              <a:t>35</a:t>
            </a:fld>
            <a:endParaRPr>
              <a:solidFill>
                <a:schemeClr val="accent1"/>
              </a:solidFill>
            </a:endParaRPr>
          </a:p>
        </p:txBody>
      </p:sp>
      <p:pic>
        <p:nvPicPr>
          <p:cNvPr id="435" name="Google Shape;435;p47"/>
          <p:cNvPicPr preferRelativeResize="0"/>
          <p:nvPr/>
        </p:nvPicPr>
        <p:blipFill rotWithShape="1">
          <a:blip r:embed="rId3">
            <a:alphaModFix/>
          </a:blip>
          <a:srcRect l="23913" t="19911" r="26750" b="20472"/>
          <a:stretch/>
        </p:blipFill>
        <p:spPr>
          <a:xfrm>
            <a:off x="222950" y="803275"/>
            <a:ext cx="8437201" cy="4074150"/>
          </a:xfrm>
          <a:prstGeom prst="rect">
            <a:avLst/>
          </a:prstGeom>
          <a:noFill/>
          <a:ln>
            <a:noFill/>
          </a:ln>
        </p:spPr>
      </p:pic>
      <p:sp>
        <p:nvSpPr>
          <p:cNvPr id="436" name="Google Shape;436;p47"/>
          <p:cNvSpPr txBox="1"/>
          <p:nvPr/>
        </p:nvSpPr>
        <p:spPr>
          <a:xfrm>
            <a:off x="222950" y="803275"/>
            <a:ext cx="8437200" cy="45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Raleway"/>
                <a:ea typeface="Raleway"/>
                <a:cs typeface="Raleway"/>
                <a:sym typeface="Raleway"/>
              </a:rPr>
              <a:t>Additional variables:</a:t>
            </a:r>
            <a:endParaRPr sz="1200" b="1">
              <a:latin typeface="Raleway"/>
              <a:ea typeface="Raleway"/>
              <a:cs typeface="Raleway"/>
              <a:sym typeface="Raleway"/>
            </a:endParaRPr>
          </a:p>
          <a:p>
            <a:pPr marL="0" lvl="0" indent="0" algn="l" rtl="0">
              <a:spcBef>
                <a:spcPts val="0"/>
              </a:spcBef>
              <a:spcAft>
                <a:spcPts val="0"/>
              </a:spcAft>
              <a:buNone/>
            </a:pPr>
            <a:endParaRPr sz="85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a:latin typeface="Raleway Thin"/>
                <a:ea typeface="Raleway Thin"/>
                <a:cs typeface="Raleway Thin"/>
                <a:sym typeface="Raleway Thin"/>
              </a:rPr>
              <a:t>Something that may have affected the signal was the extra furniture in the vicinity of the 12 and 24 feet areas. I was not able to remove the furniture from the rooms for the experiment, however the furniture was present for all of the tests. Since they were there for all the tests no material would have any extra furniture in the area than the other, but there would still most likely be a difference between the tests if the furniture was not present. </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a:latin typeface="Raleway Thin"/>
                <a:ea typeface="Raleway Thin"/>
                <a:cs typeface="Raleway Thin"/>
                <a:sym typeface="Raleway Thin"/>
              </a:rPr>
              <a:t>Another very important observation is that there were some data outliers within the same set of experiments. Although the average was taken for three trials, the outliers significantly affected the results and made them inconsistent. The possible reason for the fluctuation of the WiFi signal itself. Due to the data traffic differences, the numbers recorded at different times can be very different. </a:t>
            </a:r>
            <a:endParaRPr sz="1100">
              <a:latin typeface="Raleway Thin"/>
              <a:ea typeface="Raleway Thin"/>
              <a:cs typeface="Raleway Thin"/>
              <a:sym typeface="Raleway Thin"/>
            </a:endParaRPr>
          </a:p>
          <a:p>
            <a:pPr marL="457200" lvl="0" indent="0" algn="l" rtl="0">
              <a:spcBef>
                <a:spcPts val="0"/>
              </a:spcBef>
              <a:spcAft>
                <a:spcPts val="0"/>
              </a:spcAft>
              <a:buNone/>
            </a:pPr>
            <a:endParaRPr sz="850">
              <a:latin typeface="Raleway Thin"/>
              <a:ea typeface="Raleway Thin"/>
              <a:cs typeface="Raleway Thin"/>
              <a:sym typeface="Raleway Thin"/>
            </a:endParaRPr>
          </a:p>
          <a:p>
            <a:pPr marL="0" lvl="0" indent="0" algn="l" rtl="0">
              <a:spcBef>
                <a:spcPts val="0"/>
              </a:spcBef>
              <a:spcAft>
                <a:spcPts val="0"/>
              </a:spcAft>
              <a:buNone/>
            </a:pPr>
            <a:r>
              <a:rPr lang="en" sz="1200" b="1">
                <a:latin typeface="Raleway"/>
                <a:ea typeface="Raleway"/>
                <a:cs typeface="Raleway"/>
                <a:sym typeface="Raleway"/>
              </a:rPr>
              <a:t>Ways to improve the experiment:</a:t>
            </a:r>
            <a:endParaRPr sz="1200" b="1">
              <a:latin typeface="Raleway"/>
              <a:ea typeface="Raleway"/>
              <a:cs typeface="Raleway"/>
              <a:sym typeface="Raleway"/>
            </a:endParaRPr>
          </a:p>
          <a:p>
            <a:pPr marL="457200" lvl="0" indent="0" algn="l" rtl="0">
              <a:spcBef>
                <a:spcPts val="0"/>
              </a:spcBef>
              <a:spcAft>
                <a:spcPts val="0"/>
              </a:spcAft>
              <a:buNone/>
            </a:pPr>
            <a:endParaRPr sz="85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a:latin typeface="Raleway Thin"/>
                <a:ea typeface="Raleway Thin"/>
                <a:cs typeface="Raleway Thin"/>
                <a:sym typeface="Raleway Thin"/>
              </a:rPr>
              <a:t>If I were to redesign this experiment I would either make sure to run even more tests to guarantee more accurate results and minimize the influence by the data outliers to find more exact results. </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a:latin typeface="Raleway Thin"/>
                <a:ea typeface="Raleway Thin"/>
                <a:cs typeface="Raleway Thin"/>
                <a:sym typeface="Raleway Thin"/>
              </a:rPr>
              <a:t>Another thing that may have made a small difference is that when measuring the speed and strength is that I was not always perfectly and consistently positioned in the exact spot of the measurements. When the rough area of where the spots were indicated, I estimated the rough position to run the tests.</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a:latin typeface="Raleway Thin"/>
                <a:ea typeface="Raleway Thin"/>
                <a:cs typeface="Raleway Thin"/>
                <a:sym typeface="Raleway Thin"/>
              </a:rPr>
              <a:t>The final outlier that would have affected the signal of the WiFi was if other devices were currently using the WiFi. This may have caused the signal to be weaker or slower due to the fact that the signal could’ve been busy transmitting waves to other devices operating on the same network. </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a:latin typeface="Raleway Thin"/>
                <a:ea typeface="Raleway Thin"/>
                <a:cs typeface="Raleway Thin"/>
                <a:sym typeface="Raleway Thin"/>
              </a:rPr>
              <a:t>A mistake that was possible is that when testing I occasionally wrote the strength (dbm) from memory subsequent to the testing and did not write it down during the actual test. This may have affected the accuracy of the strength by a small amount. </a:t>
            </a:r>
            <a:endParaRPr sz="1100">
              <a:latin typeface="Raleway Thin"/>
              <a:ea typeface="Raleway Thin"/>
              <a:cs typeface="Raleway Thin"/>
              <a:sym typeface="Raleway Thin"/>
            </a:endParaRPr>
          </a:p>
          <a:p>
            <a:pPr marL="0" lvl="0" indent="0" algn="l" rtl="0">
              <a:spcBef>
                <a:spcPts val="0"/>
              </a:spcBef>
              <a:spcAft>
                <a:spcPts val="0"/>
              </a:spcAft>
              <a:buNone/>
            </a:pPr>
            <a:endParaRPr sz="1200">
              <a:latin typeface="Raleway Thin"/>
              <a:ea typeface="Raleway Thin"/>
              <a:cs typeface="Raleway Thin"/>
              <a:sym typeface="Raleway Thin"/>
            </a:endParaRPr>
          </a:p>
          <a:p>
            <a:pPr marL="0" lvl="0" indent="0" algn="l" rtl="0">
              <a:spcBef>
                <a:spcPts val="0"/>
              </a:spcBef>
              <a:spcAft>
                <a:spcPts val="0"/>
              </a:spcAft>
              <a:buNone/>
            </a:pPr>
            <a:endParaRPr sz="1300">
              <a:latin typeface="Raleway Thin"/>
              <a:ea typeface="Raleway Thin"/>
              <a:cs typeface="Raleway Thin"/>
              <a:sym typeface="Raleway Thi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48"/>
          <p:cNvPicPr preferRelativeResize="0"/>
          <p:nvPr/>
        </p:nvPicPr>
        <p:blipFill rotWithShape="1">
          <a:blip r:embed="rId3">
            <a:alphaModFix/>
          </a:blip>
          <a:srcRect l="23913" t="19911" r="26750" b="20472"/>
          <a:stretch/>
        </p:blipFill>
        <p:spPr>
          <a:xfrm>
            <a:off x="498250" y="771225"/>
            <a:ext cx="7570901" cy="3496875"/>
          </a:xfrm>
          <a:prstGeom prst="rect">
            <a:avLst/>
          </a:prstGeom>
          <a:noFill/>
          <a:ln>
            <a:noFill/>
          </a:ln>
        </p:spPr>
      </p:pic>
      <p:sp>
        <p:nvSpPr>
          <p:cNvPr id="442" name="Google Shape;442;p48"/>
          <p:cNvSpPr txBox="1">
            <a:spLocks noGrp="1"/>
          </p:cNvSpPr>
          <p:nvPr>
            <p:ph type="title" idx="4294967295"/>
          </p:nvPr>
        </p:nvSpPr>
        <p:spPr>
          <a:xfrm>
            <a:off x="267200" y="267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u="sng">
                <a:solidFill>
                  <a:srgbClr val="9283C0"/>
                </a:solidFill>
              </a:rPr>
              <a:t>Conclusion:</a:t>
            </a:r>
            <a:endParaRPr sz="3600">
              <a:solidFill>
                <a:srgbClr val="9283C0"/>
              </a:solidFill>
            </a:endParaRPr>
          </a:p>
        </p:txBody>
      </p:sp>
      <p:sp>
        <p:nvSpPr>
          <p:cNvPr id="443" name="Google Shape;443;p48"/>
          <p:cNvSpPr txBox="1"/>
          <p:nvPr/>
        </p:nvSpPr>
        <p:spPr>
          <a:xfrm>
            <a:off x="567750" y="703313"/>
            <a:ext cx="7431900" cy="3632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aleway Thin"/>
              <a:buChar char="❏"/>
            </a:pPr>
            <a:r>
              <a:rPr lang="en">
                <a:latin typeface="Raleway Thin"/>
                <a:ea typeface="Raleway Thin"/>
                <a:cs typeface="Raleway Thin"/>
                <a:sym typeface="Raleway Thin"/>
              </a:rPr>
              <a:t>The metals affected the WiFi signal speed and strength the most and the router covered with nothing, wood, or plastic affected the WiFi signal the least. </a:t>
            </a:r>
            <a:endParaRPr>
              <a:latin typeface="Raleway Thin"/>
              <a:ea typeface="Raleway Thin"/>
              <a:cs typeface="Raleway Thin"/>
              <a:sym typeface="Raleway Thin"/>
            </a:endParaRPr>
          </a:p>
          <a:p>
            <a:pPr marL="457200" lvl="0" indent="-317500" algn="l" rtl="0">
              <a:spcBef>
                <a:spcPts val="0"/>
              </a:spcBef>
              <a:spcAft>
                <a:spcPts val="0"/>
              </a:spcAft>
              <a:buSzPts val="1400"/>
              <a:buFont typeface="Raleway Thin"/>
              <a:buChar char="❏"/>
            </a:pPr>
            <a:r>
              <a:rPr lang="en">
                <a:latin typeface="Raleway Thin"/>
                <a:ea typeface="Raleway Thin"/>
                <a:cs typeface="Raleway Thin"/>
                <a:sym typeface="Raleway Thin"/>
              </a:rPr>
              <a:t>The distance from the router also affected the speed and strength. With a longer distance from the router, the signal decreases. </a:t>
            </a:r>
            <a:endParaRPr>
              <a:latin typeface="Raleway Thin"/>
              <a:ea typeface="Raleway Thin"/>
              <a:cs typeface="Raleway Thin"/>
              <a:sym typeface="Raleway Thin"/>
            </a:endParaRPr>
          </a:p>
          <a:p>
            <a:pPr marL="457200" lvl="0" indent="-317500" algn="l" rtl="0">
              <a:spcBef>
                <a:spcPts val="0"/>
              </a:spcBef>
              <a:spcAft>
                <a:spcPts val="0"/>
              </a:spcAft>
              <a:buSzPts val="1400"/>
              <a:buFont typeface="Raleway Thin"/>
              <a:buChar char="❏"/>
            </a:pPr>
            <a:r>
              <a:rPr lang="en">
                <a:latin typeface="Raleway Thin"/>
                <a:ea typeface="Raleway Thin"/>
                <a:cs typeface="Raleway Thin"/>
                <a:sym typeface="Raleway Thin"/>
              </a:rPr>
              <a:t>No clear trend of the signal strength change was observed for the same blocking material with different distances. </a:t>
            </a:r>
            <a:endParaRPr>
              <a:latin typeface="Raleway Thin"/>
              <a:ea typeface="Raleway Thin"/>
              <a:cs typeface="Raleway Thin"/>
              <a:sym typeface="Raleway Thin"/>
            </a:endParaRPr>
          </a:p>
          <a:p>
            <a:pPr marL="457200" lvl="0" indent="-317500" algn="l" rtl="0">
              <a:spcBef>
                <a:spcPts val="0"/>
              </a:spcBef>
              <a:spcAft>
                <a:spcPts val="0"/>
              </a:spcAft>
              <a:buSzPts val="1400"/>
              <a:buFont typeface="Raleway Thin"/>
              <a:buChar char="❏"/>
            </a:pPr>
            <a:r>
              <a:rPr lang="en">
                <a:latin typeface="Raleway Thin"/>
                <a:ea typeface="Raleway Thin"/>
                <a:cs typeface="Raleway Thin"/>
                <a:sym typeface="Raleway Thin"/>
              </a:rPr>
              <a:t>These experiments offer a useful guideline for where to place the wireless router at your home to achieve a better signal.</a:t>
            </a:r>
            <a:endParaRPr>
              <a:latin typeface="Raleway Thin"/>
              <a:ea typeface="Raleway Thin"/>
              <a:cs typeface="Raleway Thin"/>
              <a:sym typeface="Raleway Thin"/>
            </a:endParaRPr>
          </a:p>
          <a:p>
            <a:pPr marL="0" lvl="0" indent="0" algn="l" rtl="0">
              <a:spcBef>
                <a:spcPts val="0"/>
              </a:spcBef>
              <a:spcAft>
                <a:spcPts val="0"/>
              </a:spcAft>
              <a:buNone/>
            </a:pPr>
            <a:endParaRPr>
              <a:latin typeface="Raleway Thin"/>
              <a:ea typeface="Raleway Thin"/>
              <a:cs typeface="Raleway Thin"/>
              <a:sym typeface="Raleway Thin"/>
            </a:endParaRPr>
          </a:p>
          <a:p>
            <a:pPr marL="457200" lvl="0" indent="-317500" algn="l" rtl="0">
              <a:spcBef>
                <a:spcPts val="0"/>
              </a:spcBef>
              <a:spcAft>
                <a:spcPts val="0"/>
              </a:spcAft>
              <a:buSzPts val="1400"/>
              <a:buFont typeface="Raleway Thin"/>
              <a:buChar char="❏"/>
            </a:pPr>
            <a:r>
              <a:rPr lang="en">
                <a:latin typeface="Raleway Thin"/>
                <a:ea typeface="Raleway Thin"/>
                <a:cs typeface="Raleway Thin"/>
                <a:sym typeface="Raleway Thin"/>
              </a:rPr>
              <a:t>Next time, I would like to attempt this experiment with a larger variety of items/materials and find a place with less interfering furniture items present to get the most accurate results. I would also want to play around more with distances and the paths of the signal to additionally enhance the practicality of the experiment. I would like to try using more/different apps to measure the WiFi for further accuracy. If I were to attempt this experiment again in the future, I would definitely make sure to act more precisely and meticulously to guarantee the most exact outcome.</a:t>
            </a:r>
            <a:endParaRPr>
              <a:latin typeface="Raleway Thin"/>
              <a:ea typeface="Raleway Thin"/>
              <a:cs typeface="Raleway Thin"/>
              <a:sym typeface="Raleway Thin"/>
            </a:endParaRPr>
          </a:p>
        </p:txBody>
      </p:sp>
      <p:pic>
        <p:nvPicPr>
          <p:cNvPr id="444" name="Google Shape;444;p48"/>
          <p:cNvPicPr preferRelativeResize="0"/>
          <p:nvPr/>
        </p:nvPicPr>
        <p:blipFill>
          <a:blip r:embed="rId4">
            <a:alphaModFix/>
          </a:blip>
          <a:stretch>
            <a:fillRect/>
          </a:stretch>
        </p:blipFill>
        <p:spPr>
          <a:xfrm rot="-2358245">
            <a:off x="7869325" y="3915225"/>
            <a:ext cx="1228275" cy="12282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9"/>
          <p:cNvSpPr txBox="1">
            <a:spLocks noGrp="1"/>
          </p:cNvSpPr>
          <p:nvPr>
            <p:ph type="title"/>
          </p:nvPr>
        </p:nvSpPr>
        <p:spPr>
          <a:xfrm>
            <a:off x="235075" y="365500"/>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All Citations Used in this Presentation:</a:t>
            </a:r>
            <a:endParaRPr u="sng"/>
          </a:p>
        </p:txBody>
      </p:sp>
      <p:sp>
        <p:nvSpPr>
          <p:cNvPr id="450" name="Google Shape;450;p4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451" name="Google Shape;451;p49"/>
          <p:cNvSpPr txBox="1"/>
          <p:nvPr/>
        </p:nvSpPr>
        <p:spPr>
          <a:xfrm>
            <a:off x="235075" y="858050"/>
            <a:ext cx="7681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Raleway Thin"/>
                <a:ea typeface="Raleway Thin"/>
                <a:cs typeface="Raleway Thin"/>
                <a:sym typeface="Raleway Thin"/>
              </a:rPr>
              <a:t>Images used (for colored/white boxes (in </a:t>
            </a:r>
            <a:r>
              <a:rPr lang="en" sz="1100" b="1">
                <a:latin typeface="Raleway"/>
                <a:ea typeface="Raleway"/>
                <a:cs typeface="Raleway"/>
                <a:sym typeface="Raleway"/>
              </a:rPr>
              <a:t>Background Information</a:t>
            </a:r>
            <a:r>
              <a:rPr lang="en" sz="1100">
                <a:latin typeface="Raleway Thin"/>
                <a:ea typeface="Raleway Thin"/>
                <a:cs typeface="Raleway Thin"/>
                <a:sym typeface="Raleway Thin"/>
              </a:rPr>
              <a:t>, </a:t>
            </a:r>
            <a:r>
              <a:rPr lang="en" sz="1100" b="1">
                <a:latin typeface="Raleway"/>
                <a:ea typeface="Raleway"/>
                <a:cs typeface="Raleway"/>
                <a:sym typeface="Raleway"/>
              </a:rPr>
              <a:t>Procedure</a:t>
            </a:r>
            <a:r>
              <a:rPr lang="en" sz="1100">
                <a:latin typeface="Raleway Thin"/>
                <a:ea typeface="Raleway Thin"/>
                <a:cs typeface="Raleway Thin"/>
                <a:sym typeface="Raleway Thin"/>
              </a:rPr>
              <a:t>, </a:t>
            </a:r>
            <a:r>
              <a:rPr lang="en" sz="1100" b="1">
                <a:latin typeface="Raleway"/>
                <a:ea typeface="Raleway"/>
                <a:cs typeface="Raleway"/>
                <a:sym typeface="Raleway"/>
              </a:rPr>
              <a:t>Analysis</a:t>
            </a:r>
            <a:r>
              <a:rPr lang="en" sz="1100">
                <a:latin typeface="Raleway Thin"/>
                <a:ea typeface="Raleway Thin"/>
                <a:cs typeface="Raleway Thin"/>
                <a:sym typeface="Raleway Thin"/>
              </a:rPr>
              <a:t>, and </a:t>
            </a:r>
            <a:r>
              <a:rPr lang="en" sz="1100" b="1">
                <a:latin typeface="Raleway"/>
                <a:ea typeface="Raleway"/>
                <a:cs typeface="Raleway"/>
                <a:sym typeface="Raleway"/>
              </a:rPr>
              <a:t>Conclusion</a:t>
            </a:r>
            <a:r>
              <a:rPr lang="en" sz="1100">
                <a:latin typeface="Raleway Thin"/>
                <a:ea typeface="Raleway Thin"/>
                <a:cs typeface="Raleway Thin"/>
                <a:sym typeface="Raleway Thin"/>
              </a:rPr>
              <a:t>) &amp; (other images in </a:t>
            </a:r>
            <a:r>
              <a:rPr lang="en" sz="1100" b="1">
                <a:latin typeface="Raleway"/>
                <a:ea typeface="Raleway"/>
                <a:cs typeface="Raleway"/>
                <a:sym typeface="Raleway"/>
              </a:rPr>
              <a:t>Slide 5 </a:t>
            </a:r>
            <a:r>
              <a:rPr lang="en" sz="1100">
                <a:latin typeface="Raleway Thin"/>
                <a:ea typeface="Raleway Thin"/>
                <a:cs typeface="Raleway Thin"/>
                <a:sym typeface="Raleway Thin"/>
              </a:rPr>
              <a:t>(</a:t>
            </a:r>
            <a:r>
              <a:rPr lang="en" sz="1100" b="1">
                <a:latin typeface="Raleway"/>
                <a:ea typeface="Raleway"/>
                <a:cs typeface="Raleway"/>
                <a:sym typeface="Raleway"/>
              </a:rPr>
              <a:t>Testable Question </a:t>
            </a:r>
            <a:r>
              <a:rPr lang="en" sz="1100">
                <a:latin typeface="Raleway Thin"/>
                <a:ea typeface="Raleway Thin"/>
                <a:cs typeface="Raleway Thin"/>
                <a:sym typeface="Raleway Thin"/>
              </a:rPr>
              <a:t>&amp; </a:t>
            </a:r>
            <a:r>
              <a:rPr lang="en" sz="1100" b="1">
                <a:latin typeface="Raleway"/>
                <a:ea typeface="Raleway"/>
                <a:cs typeface="Raleway"/>
                <a:sym typeface="Raleway"/>
              </a:rPr>
              <a:t>Hypothesis</a:t>
            </a:r>
            <a:r>
              <a:rPr lang="en" sz="1100">
                <a:latin typeface="Raleway Thin"/>
                <a:ea typeface="Raleway Thin"/>
                <a:cs typeface="Raleway Thin"/>
                <a:sym typeface="Raleway Thin"/>
              </a:rPr>
              <a:t>), </a:t>
            </a:r>
            <a:r>
              <a:rPr lang="en" sz="1100" b="1">
                <a:latin typeface="Raleway"/>
                <a:ea typeface="Raleway"/>
                <a:cs typeface="Raleway"/>
                <a:sym typeface="Raleway"/>
              </a:rPr>
              <a:t>Materials</a:t>
            </a:r>
            <a:r>
              <a:rPr lang="en" sz="1100">
                <a:latin typeface="Raleway Thin"/>
                <a:ea typeface="Raleway Thin"/>
                <a:cs typeface="Raleway Thin"/>
                <a:sym typeface="Raleway Thin"/>
              </a:rPr>
              <a:t>, </a:t>
            </a:r>
            <a:r>
              <a:rPr lang="en" sz="1100" b="1">
                <a:latin typeface="Raleway"/>
                <a:ea typeface="Raleway"/>
                <a:cs typeface="Raleway"/>
                <a:sym typeface="Raleway"/>
              </a:rPr>
              <a:t>Data</a:t>
            </a:r>
            <a:r>
              <a:rPr lang="en" sz="1100">
                <a:latin typeface="Raleway Thin"/>
                <a:ea typeface="Raleway Thin"/>
                <a:cs typeface="Raleway Thin"/>
                <a:sym typeface="Raleway Thin"/>
              </a:rPr>
              <a:t>): </a:t>
            </a:r>
            <a:endParaRPr sz="1100" baseline="-25000">
              <a:latin typeface="Raleway Thin"/>
              <a:ea typeface="Raleway Thin"/>
              <a:cs typeface="Raleway Thin"/>
              <a:sym typeface="Raleway Thin"/>
            </a:endParaRPr>
          </a:p>
        </p:txBody>
      </p:sp>
      <p:sp>
        <p:nvSpPr>
          <p:cNvPr id="452" name="Google Shape;452;p49"/>
          <p:cNvSpPr txBox="1"/>
          <p:nvPr/>
        </p:nvSpPr>
        <p:spPr>
          <a:xfrm>
            <a:off x="284875" y="1336263"/>
            <a:ext cx="9056700" cy="1539300"/>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SzPts val="1100"/>
              <a:buFont typeface="Raleway Thin"/>
              <a:buChar char="❏"/>
            </a:pPr>
            <a:r>
              <a:rPr lang="en" sz="1100" u="sng">
                <a:solidFill>
                  <a:schemeClr val="hlink"/>
                </a:solidFill>
                <a:latin typeface="Raleway Thin"/>
                <a:ea typeface="Raleway Thin"/>
                <a:cs typeface="Raleway Thin"/>
                <a:sym typeface="Raleway Thin"/>
                <a:hlinkClick r:id="rId3"/>
              </a:rPr>
              <a:t>LAVENDER: #EFDDFF 7443 C | Pantone colour palettes, Lavender aesthetic, Pantone</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u="sng">
                <a:solidFill>
                  <a:schemeClr val="hlink"/>
                </a:solidFill>
                <a:latin typeface="Raleway Thin"/>
                <a:ea typeface="Raleway Thin"/>
                <a:cs typeface="Raleway Thin"/>
                <a:sym typeface="Raleway Thin"/>
                <a:hlinkClick r:id="rId4"/>
              </a:rPr>
              <a:t>Pastels Of Lavender Color Scheme » Blue » SchemeColor.com</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u="sng">
                <a:solidFill>
                  <a:schemeClr val="hlink"/>
                </a:solidFill>
                <a:latin typeface="Raleway Thin"/>
                <a:ea typeface="Raleway Thin"/>
                <a:cs typeface="Raleway Thin"/>
                <a:sym typeface="Raleway Thin"/>
                <a:hlinkClick r:id="rId5"/>
              </a:rPr>
              <a:t>Buy 4.5" x 4.5" x 6" Premier Gloss White Box Base-100/Pack</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u="sng">
                <a:solidFill>
                  <a:schemeClr val="hlink"/>
                </a:solidFill>
                <a:latin typeface="Raleway Thin"/>
                <a:ea typeface="Raleway Thin"/>
                <a:cs typeface="Raleway Thin"/>
                <a:sym typeface="Raleway Thin"/>
                <a:hlinkClick r:id="rId6"/>
              </a:rPr>
              <a:t>Motorola mg7550 vs mb8600- Best for your cable plan?</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u="sng">
                <a:solidFill>
                  <a:schemeClr val="hlink"/>
                </a:solidFill>
                <a:latin typeface="Raleway Thin"/>
                <a:ea typeface="Raleway Thin"/>
                <a:cs typeface="Raleway Thin"/>
                <a:sym typeface="Raleway Thin"/>
                <a:hlinkClick r:id="rId7"/>
              </a:rPr>
              <a:t>Hotel, internet, restaurant, signal, wifi, wireless icon - Download on Iconfinder</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u="sng">
                <a:solidFill>
                  <a:schemeClr val="hlink"/>
                </a:solidFill>
                <a:latin typeface="Raleway Thin"/>
                <a:ea typeface="Raleway Thin"/>
                <a:cs typeface="Raleway Thin"/>
                <a:sym typeface="Raleway Thin"/>
                <a:hlinkClick r:id="rId8"/>
              </a:rPr>
              <a:t>Ireland</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u="sng">
                <a:solidFill>
                  <a:schemeClr val="hlink"/>
                </a:solidFill>
                <a:latin typeface="Raleway Thin"/>
                <a:ea typeface="Raleway Thin"/>
                <a:cs typeface="Raleway Thin"/>
                <a:sym typeface="Raleway Thin"/>
                <a:hlinkClick r:id="rId9"/>
              </a:rPr>
              <a:t>Transparent background purple flower clipart</a:t>
            </a:r>
            <a:endParaRPr sz="1100">
              <a:latin typeface="Raleway Thin"/>
              <a:ea typeface="Raleway Thin"/>
              <a:cs typeface="Raleway Thin"/>
              <a:sym typeface="Raleway Thin"/>
            </a:endParaRPr>
          </a:p>
          <a:p>
            <a:pPr marL="0" lvl="0" indent="0" algn="l" rtl="0">
              <a:spcBef>
                <a:spcPts val="0"/>
              </a:spcBef>
              <a:spcAft>
                <a:spcPts val="0"/>
              </a:spcAft>
              <a:buNone/>
            </a:pPr>
            <a:endParaRPr sz="1100">
              <a:latin typeface="Raleway Thin"/>
              <a:ea typeface="Raleway Thin"/>
              <a:cs typeface="Raleway Thin"/>
              <a:sym typeface="Raleway Thin"/>
            </a:endParaRPr>
          </a:p>
        </p:txBody>
      </p:sp>
      <p:sp>
        <p:nvSpPr>
          <p:cNvPr id="453" name="Google Shape;453;p49"/>
          <p:cNvSpPr txBox="1"/>
          <p:nvPr/>
        </p:nvSpPr>
        <p:spPr>
          <a:xfrm>
            <a:off x="284875" y="2613813"/>
            <a:ext cx="6308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Raleway Thin"/>
                <a:ea typeface="Raleway Thin"/>
                <a:cs typeface="Raleway Thin"/>
                <a:sym typeface="Raleway Thin"/>
              </a:rPr>
              <a:t>All websites used in </a:t>
            </a:r>
            <a:r>
              <a:rPr lang="en" sz="1100" b="1">
                <a:latin typeface="Raleway"/>
                <a:ea typeface="Raleway"/>
                <a:cs typeface="Raleway"/>
                <a:sym typeface="Raleway"/>
              </a:rPr>
              <a:t>Background Information</a:t>
            </a:r>
            <a:r>
              <a:rPr lang="en" sz="1100">
                <a:latin typeface="Raleway Thin"/>
                <a:ea typeface="Raleway Thin"/>
                <a:cs typeface="Raleway Thin"/>
                <a:sym typeface="Raleway Thin"/>
              </a:rPr>
              <a:t>:</a:t>
            </a:r>
            <a:endParaRPr sz="1100" baseline="-25000">
              <a:latin typeface="Raleway Thin"/>
              <a:ea typeface="Raleway Thin"/>
              <a:cs typeface="Raleway Thin"/>
              <a:sym typeface="Raleway Thin"/>
            </a:endParaRPr>
          </a:p>
        </p:txBody>
      </p:sp>
      <p:sp>
        <p:nvSpPr>
          <p:cNvPr id="454" name="Google Shape;454;p49"/>
          <p:cNvSpPr txBox="1"/>
          <p:nvPr/>
        </p:nvSpPr>
        <p:spPr>
          <a:xfrm>
            <a:off x="284875" y="2926825"/>
            <a:ext cx="6159300" cy="1369800"/>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SzPts val="1100"/>
              <a:buFont typeface="Raleway Thin"/>
              <a:buChar char="❏"/>
            </a:pPr>
            <a:r>
              <a:rPr lang="en" sz="1100" u="sng">
                <a:solidFill>
                  <a:schemeClr val="hlink"/>
                </a:solidFill>
                <a:latin typeface="Raleway Thin"/>
                <a:ea typeface="Raleway Thin"/>
                <a:cs typeface="Raleway Thin"/>
                <a:sym typeface="Raleway Thin"/>
                <a:hlinkClick r:id="rId10"/>
              </a:rPr>
              <a:t>Top 12 Materials that Block WiFi Signals | Wilson Amplifiers</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u="sng">
                <a:solidFill>
                  <a:schemeClr val="hlink"/>
                </a:solidFill>
                <a:latin typeface="Raleway Thin"/>
                <a:ea typeface="Raleway Thin"/>
                <a:cs typeface="Raleway Thin"/>
                <a:sym typeface="Raleway Thin"/>
                <a:hlinkClick r:id="rId11"/>
              </a:rPr>
              <a:t>How WiFi Works | HowStuffWorks</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u="sng">
                <a:solidFill>
                  <a:schemeClr val="hlink"/>
                </a:solidFill>
                <a:latin typeface="Raleway Thin"/>
                <a:ea typeface="Raleway Thin"/>
                <a:cs typeface="Raleway Thin"/>
                <a:sym typeface="Raleway Thin"/>
                <a:hlinkClick r:id="rId12"/>
              </a:rPr>
              <a:t>How to measure signal strength in Decibels on your cell phone?</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u="sng">
                <a:solidFill>
                  <a:schemeClr val="hlink"/>
                </a:solidFill>
                <a:latin typeface="Raleway Thin"/>
                <a:ea typeface="Raleway Thin"/>
                <a:cs typeface="Raleway Thin"/>
                <a:sym typeface="Raleway Thin"/>
                <a:hlinkClick r:id="rId13"/>
              </a:rPr>
              <a:t>How to Check Your Wi-Fi Signal Strength</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u="sng">
                <a:solidFill>
                  <a:schemeClr val="hlink"/>
                </a:solidFill>
                <a:latin typeface="Raleway Thin"/>
                <a:ea typeface="Raleway Thin"/>
                <a:cs typeface="Raleway Thin"/>
                <a:sym typeface="Raleway Thin"/>
                <a:hlinkClick r:id="rId14"/>
              </a:rPr>
              <a:t>dB &amp; dBm Differences in Relation to Cellular Signal Boosters</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u="sng">
                <a:solidFill>
                  <a:schemeClr val="hlink"/>
                </a:solidFill>
                <a:latin typeface="Raleway Thin"/>
                <a:ea typeface="Raleway Thin"/>
                <a:cs typeface="Raleway Thin"/>
                <a:sym typeface="Raleway Thin"/>
                <a:hlinkClick r:id="rId15"/>
              </a:rPr>
              <a:t>How Fast is My Internet? How Internet Speed Is Measured</a:t>
            </a:r>
            <a:endParaRPr sz="1100">
              <a:latin typeface="Raleway Thin"/>
              <a:ea typeface="Raleway Thin"/>
              <a:cs typeface="Raleway Thin"/>
              <a:sym typeface="Raleway Thin"/>
            </a:endParaRPr>
          </a:p>
          <a:p>
            <a:pPr marL="457200" lvl="0" indent="-298450" algn="l" rtl="0">
              <a:spcBef>
                <a:spcPts val="0"/>
              </a:spcBef>
              <a:spcAft>
                <a:spcPts val="0"/>
              </a:spcAft>
              <a:buSzPts val="1100"/>
              <a:buFont typeface="Raleway Thin"/>
              <a:buChar char="❏"/>
            </a:pPr>
            <a:r>
              <a:rPr lang="en" sz="1100" u="sng">
                <a:solidFill>
                  <a:schemeClr val="hlink"/>
                </a:solidFill>
                <a:latin typeface="Raleway Thin"/>
                <a:ea typeface="Raleway Thin"/>
                <a:cs typeface="Raleway Thin"/>
                <a:sym typeface="Raleway Thin"/>
                <a:hlinkClick r:id="rId16"/>
              </a:rPr>
              <a:t>Internet Speed Classifications | What is Fast Internet?</a:t>
            </a:r>
            <a:endParaRPr sz="1100">
              <a:latin typeface="Raleway Thin"/>
              <a:ea typeface="Raleway Thin"/>
              <a:cs typeface="Raleway Thin"/>
              <a:sym typeface="Raleway Thin"/>
            </a:endParaRPr>
          </a:p>
        </p:txBody>
      </p:sp>
      <p:sp>
        <p:nvSpPr>
          <p:cNvPr id="455" name="Google Shape;455;p49"/>
          <p:cNvSpPr txBox="1"/>
          <p:nvPr/>
        </p:nvSpPr>
        <p:spPr>
          <a:xfrm>
            <a:off x="284875" y="4296625"/>
            <a:ext cx="6308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Raleway Thin"/>
                <a:ea typeface="Raleway Thin"/>
                <a:cs typeface="Raleway Thin"/>
                <a:sym typeface="Raleway Thin"/>
              </a:rPr>
              <a:t>Source for Slide Template used:</a:t>
            </a:r>
            <a:endParaRPr sz="1100" baseline="-25000">
              <a:latin typeface="Raleway Thin"/>
              <a:ea typeface="Raleway Thin"/>
              <a:cs typeface="Raleway Thin"/>
              <a:sym typeface="Raleway Thin"/>
            </a:endParaRPr>
          </a:p>
        </p:txBody>
      </p:sp>
      <p:sp>
        <p:nvSpPr>
          <p:cNvPr id="456" name="Google Shape;456;p49"/>
          <p:cNvSpPr txBox="1"/>
          <p:nvPr/>
        </p:nvSpPr>
        <p:spPr>
          <a:xfrm>
            <a:off x="284875" y="4568650"/>
            <a:ext cx="6159300" cy="354000"/>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SzPts val="1100"/>
              <a:buFont typeface="Raleway Thin"/>
              <a:buChar char="❏"/>
            </a:pPr>
            <a:r>
              <a:rPr lang="en" sz="1100" u="sng">
                <a:solidFill>
                  <a:schemeClr val="hlink"/>
                </a:solidFill>
                <a:latin typeface="Raleway Thin"/>
                <a:ea typeface="Raleway Thin"/>
                <a:cs typeface="Raleway Thin"/>
                <a:sym typeface="Raleway Thin"/>
                <a:hlinkClick r:id="rId17"/>
              </a:rPr>
              <a:t>Watercolor Waves. Free PowerPoint Template &amp; Google Slides Theme</a:t>
            </a:r>
            <a:endParaRPr sz="1100">
              <a:latin typeface="Raleway Thin"/>
              <a:ea typeface="Raleway Thin"/>
              <a:cs typeface="Raleway Thin"/>
              <a:sym typeface="Raleway Th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223625" y="2172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Background Information:</a:t>
            </a:r>
            <a:r>
              <a:rPr lang="en"/>
              <a:t> (continued)</a:t>
            </a:r>
            <a:endParaRPr/>
          </a:p>
        </p:txBody>
      </p:sp>
      <p:sp>
        <p:nvSpPr>
          <p:cNvPr id="101" name="Google Shape;101;p16"/>
          <p:cNvSpPr txBox="1">
            <a:spLocks noGrp="1"/>
          </p:cNvSpPr>
          <p:nvPr>
            <p:ph type="body" idx="1"/>
          </p:nvPr>
        </p:nvSpPr>
        <p:spPr>
          <a:xfrm>
            <a:off x="159150" y="913350"/>
            <a:ext cx="2854800" cy="3113400"/>
          </a:xfrm>
          <a:prstGeom prst="rect">
            <a:avLst/>
          </a:prstGeom>
        </p:spPr>
        <p:txBody>
          <a:bodyPr spcFirstLastPara="1" wrap="square" lIns="0" tIns="0" rIns="0" bIns="0" anchor="t" anchorCtr="0">
            <a:noAutofit/>
          </a:bodyPr>
          <a:lstStyle/>
          <a:p>
            <a:pPr marL="0" lvl="0" indent="0" algn="l" rtl="0">
              <a:spcBef>
                <a:spcPts val="0"/>
              </a:spcBef>
              <a:spcAft>
                <a:spcPts val="600"/>
              </a:spcAft>
              <a:buClr>
                <a:schemeClr val="dk1"/>
              </a:buClr>
              <a:buSzPts val="1100"/>
              <a:buFont typeface="Arial"/>
              <a:buNone/>
            </a:pPr>
            <a:endParaRPr/>
          </a:p>
        </p:txBody>
      </p:sp>
      <p:sp>
        <p:nvSpPr>
          <p:cNvPr id="102" name="Google Shape;102;p1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103" name="Google Shape;103;p16"/>
          <p:cNvPicPr preferRelativeResize="0"/>
          <p:nvPr/>
        </p:nvPicPr>
        <p:blipFill rotWithShape="1">
          <a:blip r:embed="rId3">
            <a:alphaModFix/>
          </a:blip>
          <a:srcRect l="3403" t="1839" r="35498" b="33376"/>
          <a:stretch/>
        </p:blipFill>
        <p:spPr>
          <a:xfrm>
            <a:off x="159150" y="913350"/>
            <a:ext cx="2854800" cy="3969625"/>
          </a:xfrm>
          <a:prstGeom prst="rect">
            <a:avLst/>
          </a:prstGeom>
          <a:noFill/>
          <a:ln>
            <a:noFill/>
          </a:ln>
        </p:spPr>
      </p:pic>
      <p:sp>
        <p:nvSpPr>
          <p:cNvPr id="104" name="Google Shape;104;p16"/>
          <p:cNvSpPr txBox="1"/>
          <p:nvPr/>
        </p:nvSpPr>
        <p:spPr>
          <a:xfrm>
            <a:off x="159150" y="848900"/>
            <a:ext cx="2854800" cy="412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latin typeface="Raleway Thin"/>
                <a:ea typeface="Raleway Thin"/>
                <a:cs typeface="Raleway Thin"/>
                <a:sym typeface="Raleway Thin"/>
              </a:rPr>
              <a:t>How will this experiment be conducted?</a:t>
            </a:r>
            <a:endParaRPr sz="1800" u="sng">
              <a:latin typeface="Raleway Thin"/>
              <a:ea typeface="Raleway Thin"/>
              <a:cs typeface="Raleway Thin"/>
              <a:sym typeface="Raleway Thin"/>
            </a:endParaRPr>
          </a:p>
          <a:p>
            <a:pPr marL="0" lvl="0" indent="0" algn="l" rtl="0">
              <a:spcBef>
                <a:spcPts val="0"/>
              </a:spcBef>
              <a:spcAft>
                <a:spcPts val="0"/>
              </a:spcAft>
              <a:buNone/>
            </a:pPr>
            <a:endParaRPr sz="850">
              <a:latin typeface="Raleway Thin"/>
              <a:ea typeface="Raleway Thin"/>
              <a:cs typeface="Raleway Thin"/>
              <a:sym typeface="Raleway Thin"/>
            </a:endParaRPr>
          </a:p>
          <a:p>
            <a:pPr marL="0" lvl="0" indent="457200" algn="l" rtl="0">
              <a:spcBef>
                <a:spcPts val="0"/>
              </a:spcBef>
              <a:spcAft>
                <a:spcPts val="0"/>
              </a:spcAft>
              <a:buNone/>
            </a:pPr>
            <a:r>
              <a:rPr lang="en" sz="1250">
                <a:latin typeface="Raleway Thin"/>
                <a:ea typeface="Raleway Thin"/>
                <a:cs typeface="Raleway Thin"/>
                <a:sym typeface="Raleway Thin"/>
              </a:rPr>
              <a:t>In this experiment, I will cover the router with a physical obstruction made of a specific material, and then measure the strength, download and upload speed, and ping from 12 and 24 feet away (horizontally), and 12 feet across and 12 feet above. The materials of the obstructions are wood, a thin metal, a thicker metal, glass, porcelain, drywall, foam, fabric (made of cotton), cardboard, and plastic. A test of the ping, speed and strength without any obstructions will be conducted as well.</a:t>
            </a:r>
            <a:endParaRPr sz="1250">
              <a:latin typeface="Raleway Thin"/>
              <a:ea typeface="Raleway Thin"/>
              <a:cs typeface="Raleway Thin"/>
              <a:sym typeface="Raleway Thin"/>
            </a:endParaRPr>
          </a:p>
          <a:p>
            <a:pPr marL="0" lvl="0" indent="0" algn="l" rtl="0">
              <a:spcBef>
                <a:spcPts val="0"/>
              </a:spcBef>
              <a:spcAft>
                <a:spcPts val="0"/>
              </a:spcAft>
              <a:buNone/>
            </a:pPr>
            <a:endParaRPr sz="1200">
              <a:latin typeface="Raleway Thin"/>
              <a:ea typeface="Raleway Thin"/>
              <a:cs typeface="Raleway Thin"/>
              <a:sym typeface="Raleway Thin"/>
            </a:endParaRPr>
          </a:p>
          <a:p>
            <a:pPr marL="0" lvl="0" indent="0" algn="l" rtl="0">
              <a:spcBef>
                <a:spcPts val="0"/>
              </a:spcBef>
              <a:spcAft>
                <a:spcPts val="0"/>
              </a:spcAft>
              <a:buNone/>
            </a:pPr>
            <a:endParaRPr sz="1200">
              <a:latin typeface="Raleway Thin"/>
              <a:ea typeface="Raleway Thin"/>
              <a:cs typeface="Raleway Thin"/>
              <a:sym typeface="Raleway Thin"/>
            </a:endParaRPr>
          </a:p>
        </p:txBody>
      </p:sp>
      <p:pic>
        <p:nvPicPr>
          <p:cNvPr id="105" name="Google Shape;105;p16"/>
          <p:cNvPicPr preferRelativeResize="0"/>
          <p:nvPr/>
        </p:nvPicPr>
        <p:blipFill rotWithShape="1">
          <a:blip r:embed="rId4">
            <a:alphaModFix/>
          </a:blip>
          <a:srcRect l="66847" t="14231" r="22743" b="21110"/>
          <a:stretch/>
        </p:blipFill>
        <p:spPr>
          <a:xfrm>
            <a:off x="6102150" y="913350"/>
            <a:ext cx="2854800" cy="3969625"/>
          </a:xfrm>
          <a:prstGeom prst="rect">
            <a:avLst/>
          </a:prstGeom>
          <a:noFill/>
          <a:ln>
            <a:noFill/>
          </a:ln>
        </p:spPr>
      </p:pic>
      <p:pic>
        <p:nvPicPr>
          <p:cNvPr id="106" name="Google Shape;106;p16"/>
          <p:cNvPicPr preferRelativeResize="0"/>
          <p:nvPr/>
        </p:nvPicPr>
        <p:blipFill rotWithShape="1">
          <a:blip r:embed="rId4">
            <a:alphaModFix/>
          </a:blip>
          <a:srcRect l="-99840" r="170839"/>
          <a:stretch/>
        </p:blipFill>
        <p:spPr>
          <a:xfrm>
            <a:off x="2481264" y="1743075"/>
            <a:ext cx="739525" cy="2571750"/>
          </a:xfrm>
          <a:prstGeom prst="rect">
            <a:avLst/>
          </a:prstGeom>
          <a:noFill/>
          <a:ln>
            <a:noFill/>
          </a:ln>
        </p:spPr>
      </p:pic>
      <p:pic>
        <p:nvPicPr>
          <p:cNvPr id="107" name="Google Shape;107;p16"/>
          <p:cNvPicPr preferRelativeResize="0"/>
          <p:nvPr/>
        </p:nvPicPr>
        <p:blipFill rotWithShape="1">
          <a:blip r:embed="rId4">
            <a:alphaModFix/>
          </a:blip>
          <a:srcRect l="50857" t="16856" r="36408" b="23495"/>
          <a:stretch/>
        </p:blipFill>
        <p:spPr>
          <a:xfrm>
            <a:off x="3130650" y="913350"/>
            <a:ext cx="2854800" cy="3969625"/>
          </a:xfrm>
          <a:prstGeom prst="rect">
            <a:avLst/>
          </a:prstGeom>
          <a:noFill/>
          <a:ln>
            <a:noFill/>
          </a:ln>
        </p:spPr>
      </p:pic>
      <p:sp>
        <p:nvSpPr>
          <p:cNvPr id="108" name="Google Shape;108;p16"/>
          <p:cNvSpPr txBox="1"/>
          <p:nvPr/>
        </p:nvSpPr>
        <p:spPr>
          <a:xfrm>
            <a:off x="3130650" y="913350"/>
            <a:ext cx="2854800" cy="57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latin typeface="Raleway Thin"/>
                <a:ea typeface="Raleway Thin"/>
                <a:cs typeface="Raleway Thin"/>
                <a:sym typeface="Raleway Thin"/>
              </a:rPr>
              <a:t>Citations Used for background research: </a:t>
            </a:r>
            <a:endParaRPr sz="1800" u="sng">
              <a:latin typeface="Raleway Thin"/>
              <a:ea typeface="Raleway Thin"/>
              <a:cs typeface="Raleway Thin"/>
              <a:sym typeface="Raleway Thin"/>
            </a:endParaRPr>
          </a:p>
          <a:p>
            <a:pPr marL="0" lvl="0" indent="0" algn="l" rtl="0">
              <a:spcBef>
                <a:spcPts val="0"/>
              </a:spcBef>
              <a:spcAft>
                <a:spcPts val="0"/>
              </a:spcAft>
              <a:buNone/>
            </a:pPr>
            <a:endParaRPr u="sng">
              <a:latin typeface="Raleway Thin"/>
              <a:ea typeface="Raleway Thin"/>
              <a:cs typeface="Raleway Thin"/>
              <a:sym typeface="Raleway Thin"/>
            </a:endParaRPr>
          </a:p>
          <a:p>
            <a:pPr marL="0" lvl="0" indent="0" algn="l" rtl="0">
              <a:lnSpc>
                <a:spcPct val="115000"/>
              </a:lnSpc>
              <a:spcBef>
                <a:spcPts val="0"/>
              </a:spcBef>
              <a:spcAft>
                <a:spcPts val="0"/>
              </a:spcAft>
              <a:buNone/>
            </a:pPr>
            <a:r>
              <a:rPr lang="en" u="sng">
                <a:solidFill>
                  <a:srgbClr val="655A87"/>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Top 12 Materials that Block WiFi Signals</a:t>
            </a:r>
            <a:endParaRPr>
              <a:solidFill>
                <a:srgbClr val="655A87"/>
              </a:solidFill>
              <a:latin typeface="Raleway Thin"/>
              <a:ea typeface="Raleway Thin"/>
              <a:cs typeface="Raleway Thin"/>
              <a:sym typeface="Raleway Thin"/>
            </a:endParaRPr>
          </a:p>
          <a:p>
            <a:pPr marL="0" lvl="0" indent="0" algn="l" rtl="0">
              <a:lnSpc>
                <a:spcPct val="115000"/>
              </a:lnSpc>
              <a:spcBef>
                <a:spcPts val="0"/>
              </a:spcBef>
              <a:spcAft>
                <a:spcPts val="0"/>
              </a:spcAft>
              <a:buNone/>
            </a:pPr>
            <a:endParaRPr>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u="sng">
                <a:solidFill>
                  <a:srgbClr val="655A87"/>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How WiFi Works | HowStuffWorks</a:t>
            </a:r>
            <a:endParaRPr>
              <a:solidFill>
                <a:srgbClr val="655A87"/>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u="sng">
                <a:solidFill>
                  <a:srgbClr val="655A87"/>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How to measure signal strength in Decibels on your cell phone?</a:t>
            </a:r>
            <a:endParaRPr>
              <a:solidFill>
                <a:srgbClr val="655A87"/>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a:solidFill>
                <a:srgbClr val="655A87"/>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u="sng">
                <a:solidFill>
                  <a:srgbClr val="655A87"/>
                </a:solid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How to Check Your Wi-Fi Signal Strength</a:t>
            </a:r>
            <a:endParaRPr>
              <a:solidFill>
                <a:srgbClr val="655A87"/>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a:solidFill>
                <a:srgbClr val="655A87"/>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a:solidFill>
                <a:srgbClr val="655A87"/>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300">
              <a:solidFill>
                <a:srgbClr val="655A87"/>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300">
              <a:solidFill>
                <a:srgbClr val="655A87"/>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300">
              <a:solidFill>
                <a:srgbClr val="655A87"/>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300">
              <a:solidFill>
                <a:srgbClr val="655A87"/>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3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3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3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300">
              <a:latin typeface="Times New Roman"/>
              <a:ea typeface="Times New Roman"/>
              <a:cs typeface="Times New Roman"/>
              <a:sym typeface="Times New Roman"/>
            </a:endParaRPr>
          </a:p>
        </p:txBody>
      </p:sp>
      <p:sp>
        <p:nvSpPr>
          <p:cNvPr id="109" name="Google Shape;109;p16"/>
          <p:cNvSpPr txBox="1"/>
          <p:nvPr/>
        </p:nvSpPr>
        <p:spPr>
          <a:xfrm>
            <a:off x="6102150" y="848900"/>
            <a:ext cx="2854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latin typeface="Raleway Thin"/>
              <a:ea typeface="Raleway Thin"/>
              <a:cs typeface="Raleway Thin"/>
              <a:sym typeface="Raleway Thin"/>
            </a:endParaRPr>
          </a:p>
        </p:txBody>
      </p:sp>
      <p:sp>
        <p:nvSpPr>
          <p:cNvPr id="110" name="Google Shape;110;p16"/>
          <p:cNvSpPr txBox="1"/>
          <p:nvPr/>
        </p:nvSpPr>
        <p:spPr>
          <a:xfrm>
            <a:off x="6102150" y="913350"/>
            <a:ext cx="2854800" cy="324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latin typeface="Raleway Thin"/>
                <a:ea typeface="Raleway Thin"/>
                <a:cs typeface="Raleway Thin"/>
                <a:sym typeface="Raleway Thin"/>
              </a:rPr>
              <a:t>Citations Used for background research: </a:t>
            </a:r>
            <a:endParaRPr sz="1800" u="sng">
              <a:latin typeface="Raleway Thin"/>
              <a:ea typeface="Raleway Thin"/>
              <a:cs typeface="Raleway Thin"/>
              <a:sym typeface="Raleway Thin"/>
            </a:endParaRPr>
          </a:p>
          <a:p>
            <a:pPr marL="0" lvl="0" indent="0" algn="l" rtl="0">
              <a:spcBef>
                <a:spcPts val="0"/>
              </a:spcBef>
              <a:spcAft>
                <a:spcPts val="0"/>
              </a:spcAft>
              <a:buNone/>
            </a:pPr>
            <a:r>
              <a:rPr lang="en" sz="1200">
                <a:latin typeface="Raleway Thin"/>
                <a:ea typeface="Raleway Thin"/>
                <a:cs typeface="Raleway Thin"/>
                <a:sym typeface="Raleway Thin"/>
              </a:rPr>
              <a:t>(continued)</a:t>
            </a:r>
            <a:endParaRPr sz="1200">
              <a:latin typeface="Raleway Thin"/>
              <a:ea typeface="Raleway Thin"/>
              <a:cs typeface="Raleway Thin"/>
              <a:sym typeface="Raleway Thin"/>
            </a:endParaRPr>
          </a:p>
          <a:p>
            <a:pPr marL="0" lvl="0" indent="0" algn="l" rtl="0">
              <a:spcBef>
                <a:spcPts val="0"/>
              </a:spcBef>
              <a:spcAft>
                <a:spcPts val="0"/>
              </a:spcAft>
              <a:buNone/>
            </a:pPr>
            <a:endParaRPr>
              <a:latin typeface="Raleway Thin"/>
              <a:ea typeface="Raleway Thin"/>
              <a:cs typeface="Raleway Thin"/>
              <a:sym typeface="Raleway Thin"/>
            </a:endParaRPr>
          </a:p>
          <a:p>
            <a:pPr marL="0" lvl="0" indent="0" algn="l" rtl="0">
              <a:lnSpc>
                <a:spcPct val="115000"/>
              </a:lnSpc>
              <a:spcBef>
                <a:spcPts val="0"/>
              </a:spcBef>
              <a:spcAft>
                <a:spcPts val="0"/>
              </a:spcAft>
              <a:buNone/>
            </a:pPr>
            <a:r>
              <a:rPr lang="en" u="sng">
                <a:solidFill>
                  <a:srgbClr val="655A87"/>
                </a:solidFill>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dB &amp; dBm Differences in Relation to Cellular Signal Boosters</a:t>
            </a:r>
            <a:endParaRPr>
              <a:solidFill>
                <a:srgbClr val="655A87"/>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a:solidFill>
                <a:srgbClr val="655A87"/>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u="sng">
                <a:solidFill>
                  <a:srgbClr val="655A87"/>
                </a:solid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How Fast is My Internet? How Internet Speed Is Measured</a:t>
            </a:r>
            <a:endParaRPr>
              <a:solidFill>
                <a:srgbClr val="655A87"/>
              </a:solidFill>
              <a:latin typeface="Times New Roman"/>
              <a:ea typeface="Times New Roman"/>
              <a:cs typeface="Times New Roman"/>
              <a:sym typeface="Times New Roman"/>
            </a:endParaRPr>
          </a:p>
          <a:p>
            <a:pPr marL="0" lvl="0" indent="0" algn="l" rtl="0">
              <a:spcBef>
                <a:spcPts val="0"/>
              </a:spcBef>
              <a:spcAft>
                <a:spcPts val="0"/>
              </a:spcAft>
              <a:buNone/>
            </a:pPr>
            <a:endParaRPr>
              <a:solidFill>
                <a:srgbClr val="655A87"/>
              </a:solidFill>
              <a:latin typeface="Raleway Thin"/>
              <a:ea typeface="Raleway Thin"/>
              <a:cs typeface="Raleway Thin"/>
              <a:sym typeface="Raleway Thin"/>
            </a:endParaRPr>
          </a:p>
          <a:p>
            <a:pPr marL="0" lvl="0" indent="0" algn="l" rtl="0">
              <a:spcBef>
                <a:spcPts val="0"/>
              </a:spcBef>
              <a:spcAft>
                <a:spcPts val="0"/>
              </a:spcAft>
              <a:buNone/>
            </a:pPr>
            <a:r>
              <a:rPr lang="en" u="sng">
                <a:solidFill>
                  <a:srgbClr val="655A87"/>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Internet Speed Classifications | What is Fast Internet?</a:t>
            </a:r>
            <a:endParaRPr u="sng">
              <a:solidFill>
                <a:srgbClr val="655A87"/>
              </a:solidFill>
              <a:latin typeface="Times New Roman"/>
              <a:ea typeface="Times New Roman"/>
              <a:cs typeface="Times New Roman"/>
              <a:sym typeface="Times New Roman"/>
            </a:endParaRPr>
          </a:p>
          <a:p>
            <a:pPr marL="0" lvl="0" indent="0" algn="l" rtl="0">
              <a:spcBef>
                <a:spcPts val="0"/>
              </a:spcBef>
              <a:spcAft>
                <a:spcPts val="0"/>
              </a:spcAft>
              <a:buNone/>
            </a:pPr>
            <a:endParaRPr u="sng">
              <a:solidFill>
                <a:srgbClr val="655A87"/>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ctrTitle"/>
          </p:nvPr>
        </p:nvSpPr>
        <p:spPr>
          <a:xfrm>
            <a:off x="300975" y="176650"/>
            <a:ext cx="74334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Testable Question:</a:t>
            </a:r>
            <a:endParaRPr u="sng"/>
          </a:p>
        </p:txBody>
      </p:sp>
      <p:sp>
        <p:nvSpPr>
          <p:cNvPr id="116" name="Google Shape;116;p17"/>
          <p:cNvSpPr txBox="1">
            <a:spLocks noGrp="1"/>
          </p:cNvSpPr>
          <p:nvPr>
            <p:ph type="subTitle" idx="1"/>
          </p:nvPr>
        </p:nvSpPr>
        <p:spPr>
          <a:xfrm>
            <a:off x="300975" y="1407579"/>
            <a:ext cx="74334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rgbClr val="9283C0"/>
                </a:solidFill>
              </a:rPr>
              <a:t>What is the effect of the material of physical obstructions on the strength and speed of the signal for the wifi?</a:t>
            </a:r>
            <a:endParaRPr>
              <a:solidFill>
                <a:srgbClr val="9283C0"/>
              </a:solidFill>
            </a:endParaRPr>
          </a:p>
          <a:p>
            <a:pPr marL="0" lvl="0" indent="0" algn="l" rtl="0">
              <a:spcBef>
                <a:spcPts val="600"/>
              </a:spcBef>
              <a:spcAft>
                <a:spcPts val="0"/>
              </a:spcAft>
              <a:buNone/>
            </a:pPr>
            <a:endParaRPr/>
          </a:p>
          <a:p>
            <a:pPr marL="0" lvl="0" indent="0" algn="l" rtl="0">
              <a:spcBef>
                <a:spcPts val="600"/>
              </a:spcBef>
              <a:spcAft>
                <a:spcPts val="600"/>
              </a:spcAft>
              <a:buNone/>
            </a:pPr>
            <a:endParaRPr/>
          </a:p>
        </p:txBody>
      </p:sp>
      <p:sp>
        <p:nvSpPr>
          <p:cNvPr id="117" name="Google Shape;117;p17"/>
          <p:cNvSpPr txBox="1">
            <a:spLocks noGrp="1"/>
          </p:cNvSpPr>
          <p:nvPr>
            <p:ph type="ctrTitle"/>
          </p:nvPr>
        </p:nvSpPr>
        <p:spPr>
          <a:xfrm>
            <a:off x="300975" y="2417000"/>
            <a:ext cx="7647300" cy="375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Hypothesis:</a:t>
            </a:r>
            <a:endParaRPr u="sng"/>
          </a:p>
        </p:txBody>
      </p:sp>
      <p:sp>
        <p:nvSpPr>
          <p:cNvPr id="118" name="Google Shape;118;p17"/>
          <p:cNvSpPr txBox="1">
            <a:spLocks noGrp="1"/>
          </p:cNvSpPr>
          <p:nvPr>
            <p:ph type="subTitle" idx="1"/>
          </p:nvPr>
        </p:nvSpPr>
        <p:spPr>
          <a:xfrm>
            <a:off x="300975" y="3016629"/>
            <a:ext cx="74334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rgbClr val="9283C0"/>
                </a:solidFill>
              </a:rPr>
              <a:t>If there are metal objects present, the wifi signal strength and speed will be weaker since metal is an electricity conductor, therefore it will absorb the radio waves wifi emits.</a:t>
            </a:r>
            <a:endParaRPr>
              <a:solidFill>
                <a:srgbClr val="9283C0"/>
              </a:solidFill>
            </a:endParaRPr>
          </a:p>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600"/>
              </a:spcAft>
              <a:buNone/>
            </a:pPr>
            <a:endParaRPr/>
          </a:p>
        </p:txBody>
      </p:sp>
      <p:pic>
        <p:nvPicPr>
          <p:cNvPr id="119" name="Google Shape;119;p17"/>
          <p:cNvPicPr preferRelativeResize="0"/>
          <p:nvPr/>
        </p:nvPicPr>
        <p:blipFill>
          <a:blip r:embed="rId3">
            <a:alphaModFix/>
          </a:blip>
          <a:stretch>
            <a:fillRect/>
          </a:stretch>
        </p:blipFill>
        <p:spPr>
          <a:xfrm rot="-2699937">
            <a:off x="7114644" y="3525652"/>
            <a:ext cx="2377363" cy="17795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262325" y="-12"/>
            <a:ext cx="3286500" cy="903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u="sng"/>
              <a:t>Materials:</a:t>
            </a:r>
            <a:endParaRPr sz="4800" u="sng"/>
          </a:p>
        </p:txBody>
      </p:sp>
      <p:sp>
        <p:nvSpPr>
          <p:cNvPr id="125" name="Google Shape;125;p18"/>
          <p:cNvSpPr txBox="1">
            <a:spLocks noGrp="1"/>
          </p:cNvSpPr>
          <p:nvPr>
            <p:ph type="body" idx="1"/>
          </p:nvPr>
        </p:nvSpPr>
        <p:spPr>
          <a:xfrm>
            <a:off x="91225" y="1109725"/>
            <a:ext cx="4581900" cy="3664200"/>
          </a:xfrm>
          <a:prstGeom prst="rect">
            <a:avLst/>
          </a:prstGeom>
        </p:spPr>
        <p:txBody>
          <a:bodyPr spcFirstLastPara="1" wrap="square" lIns="0" tIns="0" rIns="0" bIns="0" anchor="t" anchorCtr="0">
            <a:noAutofit/>
          </a:bodyPr>
          <a:lstStyle/>
          <a:p>
            <a:pPr marL="457200" lvl="0" indent="-311150" algn="l" rtl="0">
              <a:spcBef>
                <a:spcPts val="0"/>
              </a:spcBef>
              <a:spcAft>
                <a:spcPts val="0"/>
              </a:spcAft>
              <a:buClr>
                <a:srgbClr val="655A87"/>
              </a:buClr>
              <a:buSzPts val="1300"/>
              <a:buFont typeface="Raleway"/>
              <a:buChar char="❏"/>
            </a:pPr>
            <a:r>
              <a:rPr lang="en" sz="1300">
                <a:solidFill>
                  <a:srgbClr val="655A87"/>
                </a:solidFill>
                <a:latin typeface="Raleway"/>
                <a:ea typeface="Raleway"/>
                <a:cs typeface="Raleway"/>
                <a:sym typeface="Raleway"/>
              </a:rPr>
              <a:t>A Router (Mine was a Motorola, Model: MG7550)</a:t>
            </a:r>
            <a:endParaRPr sz="1300">
              <a:solidFill>
                <a:srgbClr val="655A87"/>
              </a:solidFill>
              <a:latin typeface="Raleway"/>
              <a:ea typeface="Raleway"/>
              <a:cs typeface="Raleway"/>
              <a:sym typeface="Raleway"/>
            </a:endParaRPr>
          </a:p>
          <a:p>
            <a:pPr marL="457200" lvl="0" indent="-311150" algn="l" rtl="0">
              <a:spcBef>
                <a:spcPts val="0"/>
              </a:spcBef>
              <a:spcAft>
                <a:spcPts val="0"/>
              </a:spcAft>
              <a:buClr>
                <a:srgbClr val="655A87"/>
              </a:buClr>
              <a:buSzPts val="1300"/>
              <a:buFont typeface="Raleway"/>
              <a:buChar char="❏"/>
            </a:pPr>
            <a:r>
              <a:rPr lang="en" sz="1300">
                <a:solidFill>
                  <a:srgbClr val="655A87"/>
                </a:solidFill>
                <a:latin typeface="Raleway"/>
                <a:ea typeface="Raleway"/>
                <a:cs typeface="Raleway"/>
                <a:sym typeface="Raleway"/>
              </a:rPr>
              <a:t>A Device with apps iWifi (to measure WiFi speed and ping) and Airport Utility (to measure WiFi strength)</a:t>
            </a:r>
            <a:endParaRPr sz="1300">
              <a:solidFill>
                <a:srgbClr val="655A87"/>
              </a:solidFill>
              <a:latin typeface="Raleway"/>
              <a:ea typeface="Raleway"/>
              <a:cs typeface="Raleway"/>
              <a:sym typeface="Raleway"/>
            </a:endParaRPr>
          </a:p>
          <a:p>
            <a:pPr marL="457200" lvl="0" indent="-311150" algn="l" rtl="0">
              <a:spcBef>
                <a:spcPts val="0"/>
              </a:spcBef>
              <a:spcAft>
                <a:spcPts val="0"/>
              </a:spcAft>
              <a:buClr>
                <a:srgbClr val="655A87"/>
              </a:buClr>
              <a:buSzPts val="1300"/>
              <a:buFont typeface="Raleway"/>
              <a:buChar char="❏"/>
            </a:pPr>
            <a:r>
              <a:rPr lang="en" sz="1300">
                <a:solidFill>
                  <a:srgbClr val="655A87"/>
                </a:solidFill>
                <a:latin typeface="Raleway"/>
                <a:ea typeface="Raleway"/>
                <a:cs typeface="Raleway"/>
                <a:sym typeface="Raleway"/>
              </a:rPr>
              <a:t>A Tape measure</a:t>
            </a:r>
            <a:endParaRPr sz="1300">
              <a:solidFill>
                <a:srgbClr val="655A87"/>
              </a:solidFill>
              <a:latin typeface="Raleway"/>
              <a:ea typeface="Raleway"/>
              <a:cs typeface="Raleway"/>
              <a:sym typeface="Raleway"/>
            </a:endParaRPr>
          </a:p>
          <a:p>
            <a:pPr marL="457200" lvl="0" indent="-311150" algn="l" rtl="0">
              <a:spcBef>
                <a:spcPts val="0"/>
              </a:spcBef>
              <a:spcAft>
                <a:spcPts val="0"/>
              </a:spcAft>
              <a:buClr>
                <a:srgbClr val="655A87"/>
              </a:buClr>
              <a:buSzPts val="1300"/>
              <a:buFont typeface="Raleway"/>
              <a:buChar char="❏"/>
            </a:pPr>
            <a:r>
              <a:rPr lang="en" sz="1300">
                <a:solidFill>
                  <a:srgbClr val="655A87"/>
                </a:solidFill>
                <a:latin typeface="Raleway"/>
                <a:ea typeface="Raleway"/>
                <a:cs typeface="Raleway"/>
                <a:sym typeface="Raleway"/>
              </a:rPr>
              <a:t>Two Wooden boxes (or one, but is able to completely cover the router.)</a:t>
            </a:r>
            <a:endParaRPr sz="1300">
              <a:solidFill>
                <a:srgbClr val="655A87"/>
              </a:solidFill>
              <a:latin typeface="Raleway"/>
              <a:ea typeface="Raleway"/>
              <a:cs typeface="Raleway"/>
              <a:sym typeface="Raleway"/>
            </a:endParaRPr>
          </a:p>
          <a:p>
            <a:pPr marL="457200" lvl="0" indent="-311150" algn="l" rtl="0">
              <a:spcBef>
                <a:spcPts val="0"/>
              </a:spcBef>
              <a:spcAft>
                <a:spcPts val="0"/>
              </a:spcAft>
              <a:buClr>
                <a:srgbClr val="655A87"/>
              </a:buClr>
              <a:buSzPts val="1300"/>
              <a:buFont typeface="Raleway"/>
              <a:buChar char="❏"/>
            </a:pPr>
            <a:r>
              <a:rPr lang="en" sz="1300">
                <a:solidFill>
                  <a:srgbClr val="655A87"/>
                </a:solidFill>
                <a:latin typeface="Raleway"/>
                <a:ea typeface="Raleway"/>
                <a:cs typeface="Raleway"/>
                <a:sym typeface="Raleway"/>
              </a:rPr>
              <a:t>A Metal tin box</a:t>
            </a:r>
            <a:endParaRPr sz="1300">
              <a:solidFill>
                <a:srgbClr val="655A87"/>
              </a:solidFill>
              <a:latin typeface="Raleway"/>
              <a:ea typeface="Raleway"/>
              <a:cs typeface="Raleway"/>
              <a:sym typeface="Raleway"/>
            </a:endParaRPr>
          </a:p>
          <a:p>
            <a:pPr marL="457200" lvl="0" indent="-311150" algn="l" rtl="0">
              <a:spcBef>
                <a:spcPts val="0"/>
              </a:spcBef>
              <a:spcAft>
                <a:spcPts val="0"/>
              </a:spcAft>
              <a:buClr>
                <a:srgbClr val="655A87"/>
              </a:buClr>
              <a:buSzPts val="1300"/>
              <a:buFont typeface="Raleway"/>
              <a:buChar char="❏"/>
            </a:pPr>
            <a:r>
              <a:rPr lang="en" sz="1300">
                <a:solidFill>
                  <a:srgbClr val="655A87"/>
                </a:solidFill>
                <a:latin typeface="Raleway"/>
                <a:ea typeface="Raleway"/>
                <a:cs typeface="Raleway"/>
                <a:sym typeface="Raleway"/>
              </a:rPr>
              <a:t>A Metal pot</a:t>
            </a:r>
            <a:endParaRPr sz="1300">
              <a:solidFill>
                <a:srgbClr val="655A87"/>
              </a:solidFill>
              <a:latin typeface="Raleway"/>
              <a:ea typeface="Raleway"/>
              <a:cs typeface="Raleway"/>
              <a:sym typeface="Raleway"/>
            </a:endParaRPr>
          </a:p>
          <a:p>
            <a:pPr marL="457200" lvl="0" indent="-311150" algn="l" rtl="0">
              <a:spcBef>
                <a:spcPts val="0"/>
              </a:spcBef>
              <a:spcAft>
                <a:spcPts val="0"/>
              </a:spcAft>
              <a:buClr>
                <a:srgbClr val="655A87"/>
              </a:buClr>
              <a:buSzPts val="1300"/>
              <a:buFont typeface="Raleway"/>
              <a:buChar char="❏"/>
            </a:pPr>
            <a:r>
              <a:rPr lang="en" sz="1300">
                <a:solidFill>
                  <a:srgbClr val="655A87"/>
                </a:solidFill>
                <a:latin typeface="Raleway"/>
                <a:ea typeface="Raleway"/>
                <a:cs typeface="Raleway"/>
                <a:sym typeface="Raleway"/>
              </a:rPr>
              <a:t>A Glass cylinder</a:t>
            </a:r>
            <a:endParaRPr sz="1300">
              <a:solidFill>
                <a:srgbClr val="655A87"/>
              </a:solidFill>
              <a:latin typeface="Raleway"/>
              <a:ea typeface="Raleway"/>
              <a:cs typeface="Raleway"/>
              <a:sym typeface="Raleway"/>
            </a:endParaRPr>
          </a:p>
          <a:p>
            <a:pPr marL="457200" lvl="0" indent="-311150" algn="l" rtl="0">
              <a:spcBef>
                <a:spcPts val="0"/>
              </a:spcBef>
              <a:spcAft>
                <a:spcPts val="0"/>
              </a:spcAft>
              <a:buClr>
                <a:srgbClr val="655A87"/>
              </a:buClr>
              <a:buSzPts val="1300"/>
              <a:buFont typeface="Raleway"/>
              <a:buChar char="❏"/>
            </a:pPr>
            <a:r>
              <a:rPr lang="en" sz="1300">
                <a:solidFill>
                  <a:srgbClr val="655A87"/>
                </a:solidFill>
                <a:latin typeface="Raleway"/>
                <a:ea typeface="Raleway"/>
                <a:cs typeface="Raleway"/>
                <a:sym typeface="Raleway"/>
              </a:rPr>
              <a:t>A Box made of porcelain tiles (5 tiles, excluding the bottom)</a:t>
            </a:r>
            <a:endParaRPr sz="1300">
              <a:solidFill>
                <a:srgbClr val="655A87"/>
              </a:solidFill>
              <a:latin typeface="Raleway"/>
              <a:ea typeface="Raleway"/>
              <a:cs typeface="Raleway"/>
              <a:sym typeface="Raleway"/>
            </a:endParaRPr>
          </a:p>
          <a:p>
            <a:pPr marL="457200" lvl="0" indent="-311150" algn="l" rtl="0">
              <a:spcBef>
                <a:spcPts val="0"/>
              </a:spcBef>
              <a:spcAft>
                <a:spcPts val="0"/>
              </a:spcAft>
              <a:buClr>
                <a:srgbClr val="655A87"/>
              </a:buClr>
              <a:buSzPts val="1300"/>
              <a:buFont typeface="Raleway"/>
              <a:buChar char="❏"/>
            </a:pPr>
            <a:r>
              <a:rPr lang="en" sz="1300">
                <a:solidFill>
                  <a:srgbClr val="655A87"/>
                </a:solidFill>
                <a:latin typeface="Raleway"/>
                <a:ea typeface="Raleway"/>
                <a:cs typeface="Raleway"/>
                <a:sym typeface="Raleway"/>
              </a:rPr>
              <a:t>A Box made of drywall (5 tiles, excluding the bottom)</a:t>
            </a:r>
            <a:endParaRPr sz="1300">
              <a:solidFill>
                <a:srgbClr val="655A87"/>
              </a:solidFill>
              <a:latin typeface="Raleway"/>
              <a:ea typeface="Raleway"/>
              <a:cs typeface="Raleway"/>
              <a:sym typeface="Raleway"/>
            </a:endParaRPr>
          </a:p>
          <a:p>
            <a:pPr marL="457200" lvl="0" indent="-311150" algn="l" rtl="0">
              <a:spcBef>
                <a:spcPts val="0"/>
              </a:spcBef>
              <a:spcAft>
                <a:spcPts val="0"/>
              </a:spcAft>
              <a:buClr>
                <a:srgbClr val="655A87"/>
              </a:buClr>
              <a:buSzPts val="1300"/>
              <a:buFont typeface="Raleway"/>
              <a:buChar char="❏"/>
            </a:pPr>
            <a:r>
              <a:rPr lang="en" sz="1300">
                <a:solidFill>
                  <a:srgbClr val="655A87"/>
                </a:solidFill>
                <a:latin typeface="Raleway"/>
                <a:ea typeface="Raleway"/>
                <a:cs typeface="Raleway"/>
                <a:sym typeface="Raleway"/>
              </a:rPr>
              <a:t>A Foam box</a:t>
            </a:r>
            <a:endParaRPr sz="1300">
              <a:solidFill>
                <a:srgbClr val="655A87"/>
              </a:solidFill>
              <a:latin typeface="Raleway"/>
              <a:ea typeface="Raleway"/>
              <a:cs typeface="Raleway"/>
              <a:sym typeface="Raleway"/>
            </a:endParaRPr>
          </a:p>
          <a:p>
            <a:pPr marL="457200" lvl="0" indent="-311150" algn="l" rtl="0">
              <a:spcBef>
                <a:spcPts val="0"/>
              </a:spcBef>
              <a:spcAft>
                <a:spcPts val="0"/>
              </a:spcAft>
              <a:buClr>
                <a:srgbClr val="655A87"/>
              </a:buClr>
              <a:buSzPts val="1300"/>
              <a:buFont typeface="Raleway"/>
              <a:buChar char="❏"/>
            </a:pPr>
            <a:r>
              <a:rPr lang="en" sz="1300">
                <a:solidFill>
                  <a:srgbClr val="655A87"/>
                </a:solidFill>
                <a:latin typeface="Raleway"/>
                <a:ea typeface="Raleway"/>
                <a:cs typeface="Raleway"/>
                <a:sym typeface="Raleway"/>
              </a:rPr>
              <a:t>A Rug (made of cotton fabric)</a:t>
            </a:r>
            <a:endParaRPr sz="1300">
              <a:solidFill>
                <a:srgbClr val="655A87"/>
              </a:solidFill>
              <a:latin typeface="Raleway"/>
              <a:ea typeface="Raleway"/>
              <a:cs typeface="Raleway"/>
              <a:sym typeface="Raleway"/>
            </a:endParaRPr>
          </a:p>
          <a:p>
            <a:pPr marL="457200" lvl="0" indent="-311150" algn="l" rtl="0">
              <a:spcBef>
                <a:spcPts val="0"/>
              </a:spcBef>
              <a:spcAft>
                <a:spcPts val="0"/>
              </a:spcAft>
              <a:buClr>
                <a:srgbClr val="655A87"/>
              </a:buClr>
              <a:buSzPts val="1300"/>
              <a:buFont typeface="Raleway"/>
              <a:buChar char="❏"/>
            </a:pPr>
            <a:r>
              <a:rPr lang="en" sz="1300">
                <a:solidFill>
                  <a:srgbClr val="655A87"/>
                </a:solidFill>
                <a:latin typeface="Raleway"/>
                <a:ea typeface="Raleway"/>
                <a:cs typeface="Raleway"/>
                <a:sym typeface="Raleway"/>
              </a:rPr>
              <a:t>A Cardboard box</a:t>
            </a:r>
            <a:endParaRPr sz="1300">
              <a:solidFill>
                <a:srgbClr val="655A87"/>
              </a:solidFill>
              <a:latin typeface="Raleway"/>
              <a:ea typeface="Raleway"/>
              <a:cs typeface="Raleway"/>
              <a:sym typeface="Raleway"/>
            </a:endParaRPr>
          </a:p>
          <a:p>
            <a:pPr marL="457200" lvl="0" indent="-311150" algn="l" rtl="0">
              <a:spcBef>
                <a:spcPts val="0"/>
              </a:spcBef>
              <a:spcAft>
                <a:spcPts val="0"/>
              </a:spcAft>
              <a:buClr>
                <a:srgbClr val="655A87"/>
              </a:buClr>
              <a:buSzPts val="1300"/>
              <a:buFont typeface="Raleway"/>
              <a:buChar char="❏"/>
            </a:pPr>
            <a:r>
              <a:rPr lang="en" sz="1300">
                <a:solidFill>
                  <a:srgbClr val="655A87"/>
                </a:solidFill>
                <a:latin typeface="Raleway"/>
                <a:ea typeface="Raleway"/>
                <a:cs typeface="Raleway"/>
                <a:sym typeface="Raleway"/>
              </a:rPr>
              <a:t>A Plastic bin</a:t>
            </a:r>
            <a:endParaRPr sz="1300">
              <a:solidFill>
                <a:srgbClr val="655A87"/>
              </a:solidFill>
              <a:latin typeface="Raleway"/>
              <a:ea typeface="Raleway"/>
              <a:cs typeface="Raleway"/>
              <a:sym typeface="Raleway"/>
            </a:endParaRPr>
          </a:p>
          <a:p>
            <a:pPr marL="457200" lvl="0" indent="0" algn="l" rtl="0">
              <a:spcBef>
                <a:spcPts val="0"/>
              </a:spcBef>
              <a:spcAft>
                <a:spcPts val="0"/>
              </a:spcAft>
              <a:buNone/>
            </a:pPr>
            <a:endParaRPr sz="1300">
              <a:solidFill>
                <a:srgbClr val="655A87"/>
              </a:solidFill>
              <a:latin typeface="Raleway"/>
              <a:ea typeface="Raleway"/>
              <a:cs typeface="Raleway"/>
              <a:sym typeface="Raleway"/>
            </a:endParaRPr>
          </a:p>
          <a:p>
            <a:pPr marL="0" lvl="0" indent="0" algn="l" rtl="0">
              <a:spcBef>
                <a:spcPts val="0"/>
              </a:spcBef>
              <a:spcAft>
                <a:spcPts val="600"/>
              </a:spcAft>
              <a:buNone/>
            </a:pPr>
            <a:endParaRPr sz="1300">
              <a:solidFill>
                <a:srgbClr val="655A87"/>
              </a:solidFill>
            </a:endParaRPr>
          </a:p>
        </p:txBody>
      </p:sp>
      <p:sp>
        <p:nvSpPr>
          <p:cNvPr id="126" name="Google Shape;126;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27" name="Google Shape;127;p18"/>
          <p:cNvPicPr preferRelativeResize="0"/>
          <p:nvPr/>
        </p:nvPicPr>
        <p:blipFill rotWithShape="1">
          <a:blip r:embed="rId3">
            <a:alphaModFix/>
          </a:blip>
          <a:srcRect l="37700" t="19913" r="41344" b="33548"/>
          <a:stretch/>
        </p:blipFill>
        <p:spPr>
          <a:xfrm>
            <a:off x="5673850" y="256850"/>
            <a:ext cx="3165500" cy="2310826"/>
          </a:xfrm>
          <a:prstGeom prst="rect">
            <a:avLst/>
          </a:prstGeom>
          <a:noFill/>
          <a:ln>
            <a:noFill/>
          </a:ln>
        </p:spPr>
      </p:pic>
      <p:pic>
        <p:nvPicPr>
          <p:cNvPr id="128" name="Google Shape;128;p18"/>
          <p:cNvPicPr preferRelativeResize="0"/>
          <p:nvPr/>
        </p:nvPicPr>
        <p:blipFill>
          <a:blip r:embed="rId4">
            <a:alphaModFix/>
          </a:blip>
          <a:stretch>
            <a:fillRect/>
          </a:stretch>
        </p:blipFill>
        <p:spPr>
          <a:xfrm>
            <a:off x="5904700" y="429425"/>
            <a:ext cx="2703800" cy="1965675"/>
          </a:xfrm>
          <a:prstGeom prst="rect">
            <a:avLst/>
          </a:prstGeom>
          <a:noFill/>
          <a:ln>
            <a:noFill/>
          </a:ln>
        </p:spPr>
      </p:pic>
      <p:pic>
        <p:nvPicPr>
          <p:cNvPr id="129" name="Google Shape;129;p18"/>
          <p:cNvPicPr preferRelativeResize="0"/>
          <p:nvPr/>
        </p:nvPicPr>
        <p:blipFill rotWithShape="1">
          <a:blip r:embed="rId3">
            <a:alphaModFix/>
          </a:blip>
          <a:srcRect l="37700" t="19913" r="41344" b="33548"/>
          <a:stretch/>
        </p:blipFill>
        <p:spPr>
          <a:xfrm>
            <a:off x="5443000" y="2706075"/>
            <a:ext cx="3165500" cy="2310826"/>
          </a:xfrm>
          <a:prstGeom prst="rect">
            <a:avLst/>
          </a:prstGeom>
          <a:noFill/>
          <a:ln>
            <a:noFill/>
          </a:ln>
        </p:spPr>
      </p:pic>
      <p:sp>
        <p:nvSpPr>
          <p:cNvPr id="130" name="Google Shape;130;p18"/>
          <p:cNvSpPr txBox="1"/>
          <p:nvPr/>
        </p:nvSpPr>
        <p:spPr>
          <a:xfrm>
            <a:off x="5508000" y="2711000"/>
            <a:ext cx="31005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Thin"/>
                <a:ea typeface="Raleway Thin"/>
                <a:cs typeface="Raleway Thin"/>
                <a:sym typeface="Raleway Thin"/>
              </a:rPr>
              <a:t>Note: The number of the objects used to cover the router may vary depending on what the shape and size of the object is, as well as the shape and size of the router. I have simply written the number in which I needed to cover the router, however feel free to change the number depending on your situation.</a:t>
            </a:r>
            <a:endParaRPr>
              <a:latin typeface="Raleway Thin"/>
              <a:ea typeface="Raleway Thin"/>
              <a:cs typeface="Raleway Thin"/>
              <a:sym typeface="Raleway Thin"/>
            </a:endParaRPr>
          </a:p>
        </p:txBody>
      </p:sp>
      <p:sp>
        <p:nvSpPr>
          <p:cNvPr id="131" name="Google Shape;131;p18"/>
          <p:cNvSpPr txBox="1"/>
          <p:nvPr/>
        </p:nvSpPr>
        <p:spPr>
          <a:xfrm>
            <a:off x="5673850" y="-42775"/>
            <a:ext cx="6159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Raleway Thin"/>
                <a:ea typeface="Raleway Thin"/>
                <a:cs typeface="Raleway Thin"/>
                <a:sym typeface="Raleway Thin"/>
              </a:rPr>
              <a:t>(Router model)</a:t>
            </a:r>
            <a:endParaRPr sz="1200">
              <a:latin typeface="Raleway Thin"/>
              <a:ea typeface="Raleway Thin"/>
              <a:cs typeface="Raleway Thin"/>
              <a:sym typeface="Raleway Th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ctrTitle" idx="4294967295"/>
          </p:nvPr>
        </p:nvSpPr>
        <p:spPr>
          <a:xfrm>
            <a:off x="341875" y="407500"/>
            <a:ext cx="7693200" cy="483900"/>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p>
            <a:pPr marL="0" marR="0" lvl="0" indent="0" algn="l" rtl="0">
              <a:lnSpc>
                <a:spcPct val="80000"/>
              </a:lnSpc>
              <a:spcBef>
                <a:spcPts val="0"/>
              </a:spcBef>
              <a:spcAft>
                <a:spcPts val="0"/>
              </a:spcAft>
              <a:buNone/>
            </a:pPr>
            <a:r>
              <a:rPr lang="en" sz="4800" u="sng">
                <a:solidFill>
                  <a:schemeClr val="lt1"/>
                </a:solidFill>
              </a:rPr>
              <a:t>Procedure: </a:t>
            </a:r>
            <a:endParaRPr sz="4800" u="sng">
              <a:solidFill>
                <a:schemeClr val="lt1"/>
              </a:solidFill>
            </a:endParaRPr>
          </a:p>
        </p:txBody>
      </p:sp>
      <p:sp>
        <p:nvSpPr>
          <p:cNvPr id="137" name="Google Shape;137;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38" name="Google Shape;138;p19"/>
          <p:cNvPicPr preferRelativeResize="0"/>
          <p:nvPr/>
        </p:nvPicPr>
        <p:blipFill rotWithShape="1">
          <a:blip r:embed="rId3">
            <a:alphaModFix/>
          </a:blip>
          <a:srcRect l="23913" t="19911" r="26750" b="20472"/>
          <a:stretch/>
        </p:blipFill>
        <p:spPr>
          <a:xfrm>
            <a:off x="198475" y="1055675"/>
            <a:ext cx="6552101" cy="3918349"/>
          </a:xfrm>
          <a:prstGeom prst="rect">
            <a:avLst/>
          </a:prstGeom>
          <a:noFill/>
          <a:ln>
            <a:noFill/>
          </a:ln>
        </p:spPr>
      </p:pic>
      <p:sp>
        <p:nvSpPr>
          <p:cNvPr id="139" name="Google Shape;139;p19"/>
          <p:cNvSpPr txBox="1"/>
          <p:nvPr/>
        </p:nvSpPr>
        <p:spPr>
          <a:xfrm>
            <a:off x="198522" y="1002325"/>
            <a:ext cx="6552000" cy="443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50" b="1">
                <a:solidFill>
                  <a:srgbClr val="434343"/>
                </a:solidFill>
                <a:latin typeface="Raleway"/>
                <a:ea typeface="Raleway"/>
                <a:cs typeface="Raleway"/>
                <a:sym typeface="Raleway"/>
              </a:rPr>
              <a:t>Step 1</a:t>
            </a:r>
            <a:r>
              <a:rPr lang="en" sz="1150">
                <a:solidFill>
                  <a:srgbClr val="434343"/>
                </a:solidFill>
                <a:latin typeface="Raleway Thin"/>
                <a:ea typeface="Raleway Thin"/>
                <a:cs typeface="Raleway Thin"/>
                <a:sym typeface="Raleway Thin"/>
              </a:rPr>
              <a:t>: Gather all materials needed for the experiment. </a:t>
            </a:r>
            <a:endParaRPr sz="1150">
              <a:solidFill>
                <a:srgbClr val="434343"/>
              </a:solidFill>
              <a:latin typeface="Raleway Thin"/>
              <a:ea typeface="Raleway Thin"/>
              <a:cs typeface="Raleway Thin"/>
              <a:sym typeface="Raleway Thin"/>
            </a:endParaRPr>
          </a:p>
          <a:p>
            <a:pPr marL="0" lvl="0" indent="0" algn="l" rtl="0">
              <a:spcBef>
                <a:spcPts val="0"/>
              </a:spcBef>
              <a:spcAft>
                <a:spcPts val="0"/>
              </a:spcAft>
              <a:buNone/>
            </a:pPr>
            <a:r>
              <a:rPr lang="en" sz="1150" b="1">
                <a:solidFill>
                  <a:srgbClr val="434343"/>
                </a:solidFill>
                <a:latin typeface="Raleway"/>
                <a:ea typeface="Raleway"/>
                <a:cs typeface="Raleway"/>
                <a:sym typeface="Raleway"/>
              </a:rPr>
              <a:t>Step 2</a:t>
            </a:r>
            <a:r>
              <a:rPr lang="en" sz="1150">
                <a:solidFill>
                  <a:srgbClr val="434343"/>
                </a:solidFill>
                <a:latin typeface="Raleway Thin"/>
                <a:ea typeface="Raleway Thin"/>
                <a:cs typeface="Raleway Thin"/>
                <a:sym typeface="Raleway Thin"/>
              </a:rPr>
              <a:t>: Place the router in the desired position and use a tape measure to find where you will be 12 feet across from, 24 feet across from, and 12 feet across and above from the router.</a:t>
            </a:r>
            <a:endParaRPr sz="1150">
              <a:solidFill>
                <a:srgbClr val="434343"/>
              </a:solidFill>
              <a:latin typeface="Raleway Thin"/>
              <a:ea typeface="Raleway Thin"/>
              <a:cs typeface="Raleway Thin"/>
              <a:sym typeface="Raleway Thin"/>
            </a:endParaRPr>
          </a:p>
          <a:p>
            <a:pPr marL="0" lvl="0" indent="0" algn="l" rtl="0">
              <a:spcBef>
                <a:spcPts val="0"/>
              </a:spcBef>
              <a:spcAft>
                <a:spcPts val="0"/>
              </a:spcAft>
              <a:buNone/>
            </a:pPr>
            <a:r>
              <a:rPr lang="en" sz="1150" b="1">
                <a:solidFill>
                  <a:srgbClr val="434343"/>
                </a:solidFill>
                <a:latin typeface="Raleway"/>
                <a:ea typeface="Raleway"/>
                <a:cs typeface="Raleway"/>
                <a:sym typeface="Raleway"/>
              </a:rPr>
              <a:t>Step 3</a:t>
            </a:r>
            <a:r>
              <a:rPr lang="en" sz="1150">
                <a:solidFill>
                  <a:srgbClr val="434343"/>
                </a:solidFill>
                <a:latin typeface="Raleway Thin"/>
                <a:ea typeface="Raleway Thin"/>
                <a:cs typeface="Raleway Thin"/>
                <a:sym typeface="Raleway Thin"/>
              </a:rPr>
              <a:t>: Once you have your router and positions determined, prepare your physical obstructions to cover the router.</a:t>
            </a:r>
            <a:endParaRPr sz="1150">
              <a:solidFill>
                <a:srgbClr val="434343"/>
              </a:solidFill>
              <a:latin typeface="Raleway Thin"/>
              <a:ea typeface="Raleway Thin"/>
              <a:cs typeface="Raleway Thin"/>
              <a:sym typeface="Raleway Thin"/>
            </a:endParaRPr>
          </a:p>
          <a:p>
            <a:pPr marL="0" lvl="0" indent="0" algn="l" rtl="0">
              <a:spcBef>
                <a:spcPts val="0"/>
              </a:spcBef>
              <a:spcAft>
                <a:spcPts val="0"/>
              </a:spcAft>
              <a:buNone/>
            </a:pPr>
            <a:r>
              <a:rPr lang="en" sz="1150" b="1">
                <a:solidFill>
                  <a:srgbClr val="434343"/>
                </a:solidFill>
                <a:latin typeface="Raleway"/>
                <a:ea typeface="Raleway"/>
                <a:cs typeface="Raleway"/>
                <a:sym typeface="Raleway"/>
              </a:rPr>
              <a:t>Step 4</a:t>
            </a:r>
            <a:r>
              <a:rPr lang="en" sz="1150">
                <a:solidFill>
                  <a:srgbClr val="434343"/>
                </a:solidFill>
                <a:latin typeface="Raleway Thin"/>
                <a:ea typeface="Raleway Thin"/>
                <a:cs typeface="Raleway Thin"/>
                <a:sym typeface="Raleway Thin"/>
              </a:rPr>
              <a:t>: Place the obstruction over the router and move to the determined location 12 feet away. Be sure to act carefully and not harm yourself when placing and moving the objects. </a:t>
            </a:r>
            <a:endParaRPr sz="1150">
              <a:solidFill>
                <a:srgbClr val="434343"/>
              </a:solidFill>
              <a:latin typeface="Raleway Thin"/>
              <a:ea typeface="Raleway Thin"/>
              <a:cs typeface="Raleway Thin"/>
              <a:sym typeface="Raleway Thin"/>
            </a:endParaRPr>
          </a:p>
          <a:p>
            <a:pPr marL="0" lvl="0" indent="0" algn="l" rtl="0">
              <a:spcBef>
                <a:spcPts val="0"/>
              </a:spcBef>
              <a:spcAft>
                <a:spcPts val="0"/>
              </a:spcAft>
              <a:buNone/>
            </a:pPr>
            <a:r>
              <a:rPr lang="en" sz="1150" b="1">
                <a:solidFill>
                  <a:srgbClr val="434343"/>
                </a:solidFill>
                <a:latin typeface="Raleway"/>
                <a:ea typeface="Raleway"/>
                <a:cs typeface="Raleway"/>
                <a:sym typeface="Raleway"/>
              </a:rPr>
              <a:t>Step 5</a:t>
            </a:r>
            <a:r>
              <a:rPr lang="en" sz="1150">
                <a:solidFill>
                  <a:srgbClr val="434343"/>
                </a:solidFill>
                <a:latin typeface="Raleway Thin"/>
                <a:ea typeface="Raleway Thin"/>
                <a:cs typeface="Raleway Thin"/>
                <a:sym typeface="Raleway Thin"/>
              </a:rPr>
              <a:t>: Measure the ping, speed, and strength using the apps iWifi and Airport Utility. Using iWifi, select the network you want to measure and go on the speed section. Press start to measure the ping, the download speed, and the upload speed. When going on Airport Utility press the WiFi Scan option and press scan. On the scan option it will then display multiple networks nearby and the information regarding them, which contains the strength (dbm). </a:t>
            </a:r>
            <a:endParaRPr sz="1150">
              <a:solidFill>
                <a:srgbClr val="434343"/>
              </a:solidFill>
              <a:latin typeface="Raleway Thin"/>
              <a:ea typeface="Raleway Thin"/>
              <a:cs typeface="Raleway Thin"/>
              <a:sym typeface="Raleway Thin"/>
            </a:endParaRPr>
          </a:p>
          <a:p>
            <a:pPr marL="0" lvl="0" indent="0" algn="l" rtl="0">
              <a:spcBef>
                <a:spcPts val="0"/>
              </a:spcBef>
              <a:spcAft>
                <a:spcPts val="0"/>
              </a:spcAft>
              <a:buNone/>
            </a:pPr>
            <a:r>
              <a:rPr lang="en" sz="1150" b="1">
                <a:solidFill>
                  <a:srgbClr val="434343"/>
                </a:solidFill>
                <a:latin typeface="Raleway"/>
                <a:ea typeface="Raleway"/>
                <a:cs typeface="Raleway"/>
                <a:sym typeface="Raleway"/>
              </a:rPr>
              <a:t>Step 6</a:t>
            </a:r>
            <a:r>
              <a:rPr lang="en" sz="1150">
                <a:solidFill>
                  <a:srgbClr val="434343"/>
                </a:solidFill>
                <a:latin typeface="Raleway Thin"/>
                <a:ea typeface="Raleway Thin"/>
                <a:cs typeface="Raleway Thin"/>
                <a:sym typeface="Raleway Thin"/>
              </a:rPr>
              <a:t>: Repeat step 5 three times.</a:t>
            </a:r>
            <a:endParaRPr sz="1150">
              <a:solidFill>
                <a:srgbClr val="434343"/>
              </a:solidFill>
              <a:latin typeface="Raleway Thin"/>
              <a:ea typeface="Raleway Thin"/>
              <a:cs typeface="Raleway Thin"/>
              <a:sym typeface="Raleway Thin"/>
            </a:endParaRPr>
          </a:p>
          <a:p>
            <a:pPr marL="0" lvl="0" indent="0" algn="l" rtl="0">
              <a:spcBef>
                <a:spcPts val="0"/>
              </a:spcBef>
              <a:spcAft>
                <a:spcPts val="0"/>
              </a:spcAft>
              <a:buNone/>
            </a:pPr>
            <a:r>
              <a:rPr lang="en" sz="1150" b="1">
                <a:solidFill>
                  <a:srgbClr val="434343"/>
                </a:solidFill>
                <a:latin typeface="Raleway"/>
                <a:ea typeface="Raleway"/>
                <a:cs typeface="Raleway"/>
                <a:sym typeface="Raleway"/>
              </a:rPr>
              <a:t>Step 7</a:t>
            </a:r>
            <a:r>
              <a:rPr lang="en" sz="1150">
                <a:solidFill>
                  <a:srgbClr val="434343"/>
                </a:solidFill>
                <a:latin typeface="Raleway Thin"/>
                <a:ea typeface="Raleway Thin"/>
                <a:cs typeface="Raleway Thin"/>
                <a:sym typeface="Raleway Thin"/>
              </a:rPr>
              <a:t>: Next, move to the position 24 feet away from the router.  </a:t>
            </a:r>
            <a:endParaRPr sz="1150">
              <a:solidFill>
                <a:srgbClr val="434343"/>
              </a:solidFill>
              <a:latin typeface="Raleway Thin"/>
              <a:ea typeface="Raleway Thin"/>
              <a:cs typeface="Raleway Thin"/>
              <a:sym typeface="Raleway Thin"/>
            </a:endParaRPr>
          </a:p>
          <a:p>
            <a:pPr marL="0" lvl="0" indent="0" algn="l" rtl="0">
              <a:spcBef>
                <a:spcPts val="0"/>
              </a:spcBef>
              <a:spcAft>
                <a:spcPts val="0"/>
              </a:spcAft>
              <a:buNone/>
            </a:pPr>
            <a:r>
              <a:rPr lang="en" sz="1150" b="1">
                <a:solidFill>
                  <a:srgbClr val="434343"/>
                </a:solidFill>
                <a:latin typeface="Raleway"/>
                <a:ea typeface="Raleway"/>
                <a:cs typeface="Raleway"/>
                <a:sym typeface="Raleway"/>
              </a:rPr>
              <a:t>Step 8</a:t>
            </a:r>
            <a:r>
              <a:rPr lang="en" sz="1150">
                <a:solidFill>
                  <a:srgbClr val="434343"/>
                </a:solidFill>
                <a:latin typeface="Raleway Thin"/>
                <a:ea typeface="Raleway Thin"/>
                <a:cs typeface="Raleway Thin"/>
                <a:sym typeface="Raleway Thin"/>
              </a:rPr>
              <a:t>: Repeat step 5 three times again to determine the ping, speed, and strength from a distance of 24 feet.</a:t>
            </a:r>
            <a:endParaRPr sz="1150">
              <a:solidFill>
                <a:srgbClr val="434343"/>
              </a:solidFill>
              <a:latin typeface="Raleway Thin"/>
              <a:ea typeface="Raleway Thin"/>
              <a:cs typeface="Raleway Thin"/>
              <a:sym typeface="Raleway Thin"/>
            </a:endParaRPr>
          </a:p>
          <a:p>
            <a:pPr marL="0" lvl="0" indent="0" algn="l" rtl="0">
              <a:spcBef>
                <a:spcPts val="0"/>
              </a:spcBef>
              <a:spcAft>
                <a:spcPts val="0"/>
              </a:spcAft>
              <a:buNone/>
            </a:pPr>
            <a:r>
              <a:rPr lang="en" sz="1150" b="1">
                <a:solidFill>
                  <a:srgbClr val="434343"/>
                </a:solidFill>
                <a:latin typeface="Raleway"/>
                <a:ea typeface="Raleway"/>
                <a:cs typeface="Raleway"/>
                <a:sym typeface="Raleway"/>
              </a:rPr>
              <a:t>Step 9</a:t>
            </a:r>
            <a:r>
              <a:rPr lang="en" sz="1150">
                <a:solidFill>
                  <a:srgbClr val="434343"/>
                </a:solidFill>
                <a:latin typeface="Raleway Thin"/>
                <a:ea typeface="Raleway Thin"/>
                <a:cs typeface="Raleway Thin"/>
                <a:sym typeface="Raleway Thin"/>
              </a:rPr>
              <a:t>: Move to the position located 12 feet from and 12 feet above the router.</a:t>
            </a:r>
            <a:endParaRPr sz="1150">
              <a:solidFill>
                <a:srgbClr val="434343"/>
              </a:solidFill>
              <a:latin typeface="Raleway Thin"/>
              <a:ea typeface="Raleway Thin"/>
              <a:cs typeface="Raleway Thin"/>
              <a:sym typeface="Raleway Thin"/>
            </a:endParaRPr>
          </a:p>
          <a:p>
            <a:pPr marL="0" lvl="0" indent="0" algn="l" rtl="0">
              <a:spcBef>
                <a:spcPts val="0"/>
              </a:spcBef>
              <a:spcAft>
                <a:spcPts val="0"/>
              </a:spcAft>
              <a:buNone/>
            </a:pPr>
            <a:r>
              <a:rPr lang="en" sz="1150" b="1">
                <a:solidFill>
                  <a:srgbClr val="434343"/>
                </a:solidFill>
                <a:latin typeface="Raleway"/>
                <a:ea typeface="Raleway"/>
                <a:cs typeface="Raleway"/>
                <a:sym typeface="Raleway"/>
              </a:rPr>
              <a:t>Step 10</a:t>
            </a:r>
            <a:r>
              <a:rPr lang="en" sz="1150">
                <a:solidFill>
                  <a:srgbClr val="434343"/>
                </a:solidFill>
                <a:latin typeface="Raleway Thin"/>
                <a:ea typeface="Raleway Thin"/>
                <a:cs typeface="Raleway Thin"/>
                <a:sym typeface="Raleway Thin"/>
              </a:rPr>
              <a:t>: Once more, repeat step 5 three times to determine the ping, speed, and strength of the WiFi.</a:t>
            </a:r>
            <a:endParaRPr sz="1150">
              <a:solidFill>
                <a:srgbClr val="434343"/>
              </a:solidFill>
              <a:latin typeface="Raleway Thin"/>
              <a:ea typeface="Raleway Thin"/>
              <a:cs typeface="Raleway Thin"/>
              <a:sym typeface="Raleway Thin"/>
            </a:endParaRPr>
          </a:p>
          <a:p>
            <a:pPr marL="0" lvl="0" indent="0" algn="l" rtl="0">
              <a:spcBef>
                <a:spcPts val="0"/>
              </a:spcBef>
              <a:spcAft>
                <a:spcPts val="0"/>
              </a:spcAft>
              <a:buNone/>
            </a:pPr>
            <a:r>
              <a:rPr lang="en" sz="1150" b="1">
                <a:solidFill>
                  <a:srgbClr val="434343"/>
                </a:solidFill>
                <a:latin typeface="Raleway"/>
                <a:ea typeface="Raleway"/>
                <a:cs typeface="Raleway"/>
                <a:sym typeface="Raleway"/>
              </a:rPr>
              <a:t>Step 11</a:t>
            </a:r>
            <a:r>
              <a:rPr lang="en" sz="1150">
                <a:solidFill>
                  <a:srgbClr val="434343"/>
                </a:solidFill>
                <a:latin typeface="Raleway Thin"/>
                <a:ea typeface="Raleway Thin"/>
                <a:cs typeface="Raleway Thin"/>
                <a:sym typeface="Raleway Thin"/>
              </a:rPr>
              <a:t>: Remove the obstruction off the router and prepare the next type of material to be tested.</a:t>
            </a:r>
            <a:endParaRPr sz="1150">
              <a:solidFill>
                <a:srgbClr val="434343"/>
              </a:solidFill>
              <a:latin typeface="Raleway Thin"/>
              <a:ea typeface="Raleway Thin"/>
              <a:cs typeface="Raleway Thin"/>
              <a:sym typeface="Raleway Thin"/>
            </a:endParaRPr>
          </a:p>
          <a:p>
            <a:pPr marL="0" lvl="0" indent="0" algn="l" rtl="0">
              <a:spcBef>
                <a:spcPts val="0"/>
              </a:spcBef>
              <a:spcAft>
                <a:spcPts val="0"/>
              </a:spcAft>
              <a:buNone/>
            </a:pPr>
            <a:r>
              <a:rPr lang="en" sz="1150" b="1">
                <a:solidFill>
                  <a:srgbClr val="434343"/>
                </a:solidFill>
                <a:latin typeface="Raleway"/>
                <a:ea typeface="Raleway"/>
                <a:cs typeface="Raleway"/>
                <a:sym typeface="Raleway"/>
              </a:rPr>
              <a:t>Step 12</a:t>
            </a:r>
            <a:r>
              <a:rPr lang="en" sz="1150">
                <a:solidFill>
                  <a:srgbClr val="434343"/>
                </a:solidFill>
                <a:latin typeface="Raleway Thin"/>
                <a:ea typeface="Raleway Thin"/>
                <a:cs typeface="Raleway Thin"/>
                <a:sym typeface="Raleway Thin"/>
              </a:rPr>
              <a:t>: Repeat steps 4-11 until all types of obstacles have been tested and completed. </a:t>
            </a:r>
            <a:endParaRPr sz="1150">
              <a:solidFill>
                <a:srgbClr val="434343"/>
              </a:solidFill>
              <a:latin typeface="Raleway Thin"/>
              <a:ea typeface="Raleway Thin"/>
              <a:cs typeface="Raleway Thin"/>
              <a:sym typeface="Raleway Thin"/>
            </a:endParaRPr>
          </a:p>
          <a:p>
            <a:pPr marL="0" lvl="0" indent="0" algn="l" rtl="0">
              <a:spcBef>
                <a:spcPts val="0"/>
              </a:spcBef>
              <a:spcAft>
                <a:spcPts val="0"/>
              </a:spcAft>
              <a:buNone/>
            </a:pPr>
            <a:endParaRPr sz="1150">
              <a:solidFill>
                <a:srgbClr val="434343"/>
              </a:solidFill>
              <a:latin typeface="Raleway Thin"/>
              <a:ea typeface="Raleway Thin"/>
              <a:cs typeface="Raleway Thin"/>
              <a:sym typeface="Raleway Thin"/>
            </a:endParaRPr>
          </a:p>
          <a:p>
            <a:pPr marL="0" lvl="0" indent="0" algn="l" rtl="0">
              <a:spcBef>
                <a:spcPts val="0"/>
              </a:spcBef>
              <a:spcAft>
                <a:spcPts val="0"/>
              </a:spcAft>
              <a:buNone/>
            </a:pPr>
            <a:endParaRPr sz="1150">
              <a:solidFill>
                <a:srgbClr val="434343"/>
              </a:solidFill>
              <a:latin typeface="Raleway Thin"/>
              <a:ea typeface="Raleway Thin"/>
              <a:cs typeface="Raleway Thin"/>
              <a:sym typeface="Raleway Thin"/>
            </a:endParaRPr>
          </a:p>
        </p:txBody>
      </p:sp>
      <p:pic>
        <p:nvPicPr>
          <p:cNvPr id="140" name="Google Shape;140;p19"/>
          <p:cNvPicPr preferRelativeResize="0"/>
          <p:nvPr/>
        </p:nvPicPr>
        <p:blipFill rotWithShape="1">
          <a:blip r:embed="rId3">
            <a:alphaModFix/>
          </a:blip>
          <a:srcRect l="37700" t="19913" r="41344" b="33548"/>
          <a:stretch/>
        </p:blipFill>
        <p:spPr>
          <a:xfrm>
            <a:off x="6942625" y="1055675"/>
            <a:ext cx="1846125" cy="3918349"/>
          </a:xfrm>
          <a:prstGeom prst="rect">
            <a:avLst/>
          </a:prstGeom>
          <a:noFill/>
          <a:ln>
            <a:noFill/>
          </a:ln>
        </p:spPr>
      </p:pic>
      <p:sp>
        <p:nvSpPr>
          <p:cNvPr id="141" name="Google Shape;141;p19"/>
          <p:cNvSpPr txBox="1"/>
          <p:nvPr/>
        </p:nvSpPr>
        <p:spPr>
          <a:xfrm>
            <a:off x="6942625" y="1055675"/>
            <a:ext cx="211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latin typeface="Raleway"/>
                <a:ea typeface="Raleway"/>
                <a:cs typeface="Raleway"/>
                <a:sym typeface="Raleway"/>
              </a:rPr>
              <a:t>Safety Precautions</a:t>
            </a:r>
            <a:endParaRPr sz="1300">
              <a:latin typeface="Raleway Thin"/>
              <a:ea typeface="Raleway Thin"/>
              <a:cs typeface="Raleway Thin"/>
              <a:sym typeface="Raleway Thin"/>
            </a:endParaRPr>
          </a:p>
        </p:txBody>
      </p:sp>
      <p:sp>
        <p:nvSpPr>
          <p:cNvPr id="142" name="Google Shape;142;p19"/>
          <p:cNvSpPr txBox="1"/>
          <p:nvPr/>
        </p:nvSpPr>
        <p:spPr>
          <a:xfrm>
            <a:off x="6803938" y="1349150"/>
            <a:ext cx="1984800" cy="4032900"/>
          </a:xfrm>
          <a:prstGeom prst="rect">
            <a:avLst/>
          </a:prstGeom>
          <a:noFill/>
          <a:ln>
            <a:noFill/>
          </a:ln>
        </p:spPr>
        <p:txBody>
          <a:bodyPr spcFirstLastPara="1" wrap="square" lIns="91425" tIns="91425" rIns="91425" bIns="91425" anchor="t" anchorCtr="0">
            <a:spAutoFit/>
          </a:bodyPr>
          <a:lstStyle/>
          <a:p>
            <a:pPr marL="457200" lvl="0" indent="-307975" algn="l" rtl="0">
              <a:spcBef>
                <a:spcPts val="0"/>
              </a:spcBef>
              <a:spcAft>
                <a:spcPts val="0"/>
              </a:spcAft>
              <a:buSzPts val="1250"/>
              <a:buFont typeface="Raleway Thin"/>
              <a:buChar char="❏"/>
            </a:pPr>
            <a:r>
              <a:rPr lang="en" sz="1250">
                <a:latin typeface="Raleway Thin"/>
                <a:ea typeface="Raleway Thin"/>
                <a:cs typeface="Raleway Thin"/>
                <a:sym typeface="Raleway Thin"/>
              </a:rPr>
              <a:t>While preparing materials, be careful not to harm yourself or others by breaking or dropping the heavier items. For example, the glass.</a:t>
            </a:r>
            <a:endParaRPr sz="1250">
              <a:latin typeface="Raleway Thin"/>
              <a:ea typeface="Raleway Thin"/>
              <a:cs typeface="Raleway Thin"/>
              <a:sym typeface="Raleway Thin"/>
            </a:endParaRPr>
          </a:p>
          <a:p>
            <a:pPr marL="457200" lvl="0" indent="-307975" algn="l" rtl="0">
              <a:spcBef>
                <a:spcPts val="0"/>
              </a:spcBef>
              <a:spcAft>
                <a:spcPts val="0"/>
              </a:spcAft>
              <a:buSzPts val="1250"/>
              <a:buFont typeface="Raleway Thin"/>
              <a:buChar char="❏"/>
            </a:pPr>
            <a:r>
              <a:rPr lang="en" sz="1250">
                <a:latin typeface="Raleway Thin"/>
                <a:ea typeface="Raleway Thin"/>
                <a:cs typeface="Raleway Thin"/>
                <a:sym typeface="Raleway Thin"/>
              </a:rPr>
              <a:t>When removing and covering the router with the items, especially heavier items, take caution again to not injure yourself.</a:t>
            </a:r>
            <a:endParaRPr sz="1250">
              <a:latin typeface="Raleway Thin"/>
              <a:ea typeface="Raleway Thin"/>
              <a:cs typeface="Raleway Thin"/>
              <a:sym typeface="Raleway Thin"/>
            </a:endParaRPr>
          </a:p>
          <a:p>
            <a:pPr marL="0" lvl="0" indent="0" algn="l" rtl="0">
              <a:spcBef>
                <a:spcPts val="0"/>
              </a:spcBef>
              <a:spcAft>
                <a:spcPts val="0"/>
              </a:spcAft>
              <a:buNone/>
            </a:pPr>
            <a:endParaRPr sz="1250">
              <a:latin typeface="Raleway Thin"/>
              <a:ea typeface="Raleway Thin"/>
              <a:cs typeface="Raleway Thin"/>
              <a:sym typeface="Raleway Thin"/>
            </a:endParaRPr>
          </a:p>
          <a:p>
            <a:pPr marL="0" lvl="0" indent="0" algn="l" rtl="0">
              <a:spcBef>
                <a:spcPts val="0"/>
              </a:spcBef>
              <a:spcAft>
                <a:spcPts val="0"/>
              </a:spcAft>
              <a:buNone/>
            </a:pPr>
            <a:endParaRPr sz="1250">
              <a:latin typeface="Raleway Thin"/>
              <a:ea typeface="Raleway Thin"/>
              <a:cs typeface="Raleway Thin"/>
              <a:sym typeface="Raleway Th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48" name="Google Shape;148;p20"/>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149" name="Google Shape;149;p20"/>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Nothing/No material:</a:t>
            </a:r>
            <a:endParaRPr sz="2000">
              <a:latin typeface="Raleway Thin"/>
              <a:ea typeface="Raleway Thin"/>
              <a:cs typeface="Raleway Thin"/>
              <a:sym typeface="Raleway Thin"/>
            </a:endParaRPr>
          </a:p>
        </p:txBody>
      </p:sp>
      <p:graphicFrame>
        <p:nvGraphicFramePr>
          <p:cNvPr id="150" name="Google Shape;150;p20"/>
          <p:cNvGraphicFramePr/>
          <p:nvPr/>
        </p:nvGraphicFramePr>
        <p:xfrm>
          <a:off x="284400" y="992725"/>
          <a:ext cx="3000000" cy="3000000"/>
        </p:xfrm>
        <a:graphic>
          <a:graphicData uri="http://schemas.openxmlformats.org/drawingml/2006/table">
            <a:tbl>
              <a:tblPr>
                <a:noFill/>
                <a:tableStyleId>{766E235D-5425-4B84-9E33-A0E3D82930FB}</a:tableStyleId>
              </a:tblPr>
              <a:tblGrid>
                <a:gridCol w="1733725">
                  <a:extLst>
                    <a:ext uri="{9D8B030D-6E8A-4147-A177-3AD203B41FA5}">
                      <a16:colId xmlns:a16="http://schemas.microsoft.com/office/drawing/2014/main" val="20000"/>
                    </a:ext>
                  </a:extLst>
                </a:gridCol>
                <a:gridCol w="1733725">
                  <a:extLst>
                    <a:ext uri="{9D8B030D-6E8A-4147-A177-3AD203B41FA5}">
                      <a16:colId xmlns:a16="http://schemas.microsoft.com/office/drawing/2014/main" val="20001"/>
                    </a:ext>
                  </a:extLst>
                </a:gridCol>
                <a:gridCol w="1733725">
                  <a:extLst>
                    <a:ext uri="{9D8B030D-6E8A-4147-A177-3AD203B41FA5}">
                      <a16:colId xmlns:a16="http://schemas.microsoft.com/office/drawing/2014/main" val="20002"/>
                    </a:ext>
                  </a:extLst>
                </a:gridCol>
                <a:gridCol w="1733725">
                  <a:extLst>
                    <a:ext uri="{9D8B030D-6E8A-4147-A177-3AD203B41FA5}">
                      <a16:colId xmlns:a16="http://schemas.microsoft.com/office/drawing/2014/main" val="20003"/>
                    </a:ext>
                  </a:extLst>
                </a:gridCol>
                <a:gridCol w="1733725">
                  <a:extLst>
                    <a:ext uri="{9D8B030D-6E8A-4147-A177-3AD203B41FA5}">
                      <a16:colId xmlns:a16="http://schemas.microsoft.com/office/drawing/2014/main" val="20004"/>
                    </a:ext>
                  </a:extLst>
                </a:gridCol>
              </a:tblGrid>
              <a:tr h="252450">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509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46.78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12.75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-48</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509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46.34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11.96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509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44.44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sp>
        <p:nvSpPr>
          <p:cNvPr id="151" name="Google Shape;151;p20"/>
          <p:cNvSpPr txBox="1"/>
          <p:nvPr/>
        </p:nvSpPr>
        <p:spPr>
          <a:xfrm>
            <a:off x="362875" y="93025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12 feet</a:t>
            </a:r>
            <a:endParaRPr sz="1800" b="1">
              <a:latin typeface="Raleway"/>
              <a:ea typeface="Raleway"/>
              <a:cs typeface="Raleway"/>
              <a:sym typeface="Raleway"/>
            </a:endParaRPr>
          </a:p>
        </p:txBody>
      </p:sp>
      <p:graphicFrame>
        <p:nvGraphicFramePr>
          <p:cNvPr id="152" name="Google Shape;152;p20"/>
          <p:cNvGraphicFramePr/>
          <p:nvPr/>
        </p:nvGraphicFramePr>
        <p:xfrm>
          <a:off x="284400" y="2379925"/>
          <a:ext cx="3000000" cy="3000000"/>
        </p:xfrm>
        <a:graphic>
          <a:graphicData uri="http://schemas.openxmlformats.org/drawingml/2006/table">
            <a:tbl>
              <a:tblPr>
                <a:noFill/>
                <a:tableStyleId>{766E235D-5425-4B84-9E33-A0E3D82930FB}</a:tableStyleId>
              </a:tblPr>
              <a:tblGrid>
                <a:gridCol w="1733725">
                  <a:extLst>
                    <a:ext uri="{9D8B030D-6E8A-4147-A177-3AD203B41FA5}">
                      <a16:colId xmlns:a16="http://schemas.microsoft.com/office/drawing/2014/main" val="20000"/>
                    </a:ext>
                  </a:extLst>
                </a:gridCol>
                <a:gridCol w="1733725">
                  <a:extLst>
                    <a:ext uri="{9D8B030D-6E8A-4147-A177-3AD203B41FA5}">
                      <a16:colId xmlns:a16="http://schemas.microsoft.com/office/drawing/2014/main" val="20001"/>
                    </a:ext>
                  </a:extLst>
                </a:gridCol>
                <a:gridCol w="1733725">
                  <a:extLst>
                    <a:ext uri="{9D8B030D-6E8A-4147-A177-3AD203B41FA5}">
                      <a16:colId xmlns:a16="http://schemas.microsoft.com/office/drawing/2014/main" val="20002"/>
                    </a:ext>
                  </a:extLst>
                </a:gridCol>
                <a:gridCol w="1733725">
                  <a:extLst>
                    <a:ext uri="{9D8B030D-6E8A-4147-A177-3AD203B41FA5}">
                      <a16:colId xmlns:a16="http://schemas.microsoft.com/office/drawing/2014/main" val="20003"/>
                    </a:ext>
                  </a:extLst>
                </a:gridCol>
                <a:gridCol w="1733725">
                  <a:extLst>
                    <a:ext uri="{9D8B030D-6E8A-4147-A177-3AD203B41FA5}">
                      <a16:colId xmlns:a16="http://schemas.microsoft.com/office/drawing/2014/main" val="20004"/>
                    </a:ext>
                  </a:extLst>
                </a:gridCol>
              </a:tblGrid>
              <a:tr h="30987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1579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45.99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12.63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1579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5.17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1579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47.68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8.06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sp>
        <p:nvSpPr>
          <p:cNvPr id="153" name="Google Shape;153;p20"/>
          <p:cNvSpPr txBox="1"/>
          <p:nvPr/>
        </p:nvSpPr>
        <p:spPr>
          <a:xfrm>
            <a:off x="362875" y="228000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24 feet</a:t>
            </a:r>
            <a:endParaRPr sz="1800" b="1">
              <a:latin typeface="Raleway"/>
              <a:ea typeface="Raleway"/>
              <a:cs typeface="Raleway"/>
              <a:sym typeface="Raleway"/>
            </a:endParaRPr>
          </a:p>
        </p:txBody>
      </p:sp>
      <p:graphicFrame>
        <p:nvGraphicFramePr>
          <p:cNvPr id="154" name="Google Shape;154;p20"/>
          <p:cNvGraphicFramePr/>
          <p:nvPr/>
        </p:nvGraphicFramePr>
        <p:xfrm>
          <a:off x="284400" y="3767125"/>
          <a:ext cx="3000000" cy="3000000"/>
        </p:xfrm>
        <a:graphic>
          <a:graphicData uri="http://schemas.openxmlformats.org/drawingml/2006/table">
            <a:tbl>
              <a:tblPr>
                <a:noFill/>
                <a:tableStyleId>{766E235D-5425-4B84-9E33-A0E3D82930FB}</a:tableStyleId>
              </a:tblPr>
              <a:tblGrid>
                <a:gridCol w="1733725">
                  <a:extLst>
                    <a:ext uri="{9D8B030D-6E8A-4147-A177-3AD203B41FA5}">
                      <a16:colId xmlns:a16="http://schemas.microsoft.com/office/drawing/2014/main" val="20000"/>
                    </a:ext>
                  </a:extLst>
                </a:gridCol>
                <a:gridCol w="1733725">
                  <a:extLst>
                    <a:ext uri="{9D8B030D-6E8A-4147-A177-3AD203B41FA5}">
                      <a16:colId xmlns:a16="http://schemas.microsoft.com/office/drawing/2014/main" val="20001"/>
                    </a:ext>
                  </a:extLst>
                </a:gridCol>
                <a:gridCol w="1733725">
                  <a:extLst>
                    <a:ext uri="{9D8B030D-6E8A-4147-A177-3AD203B41FA5}">
                      <a16:colId xmlns:a16="http://schemas.microsoft.com/office/drawing/2014/main" val="20002"/>
                    </a:ext>
                  </a:extLst>
                </a:gridCol>
                <a:gridCol w="1733725">
                  <a:extLst>
                    <a:ext uri="{9D8B030D-6E8A-4147-A177-3AD203B41FA5}">
                      <a16:colId xmlns:a16="http://schemas.microsoft.com/office/drawing/2014/main" val="20003"/>
                    </a:ext>
                  </a:extLst>
                </a:gridCol>
                <a:gridCol w="1733725">
                  <a:extLst>
                    <a:ext uri="{9D8B030D-6E8A-4147-A177-3AD203B41FA5}">
                      <a16:colId xmlns:a16="http://schemas.microsoft.com/office/drawing/2014/main" val="20004"/>
                    </a:ext>
                  </a:extLst>
                </a:gridCol>
              </a:tblGrid>
              <a:tr h="38392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418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47.88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6.83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418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10.94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4182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46.94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8.38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sp>
        <p:nvSpPr>
          <p:cNvPr id="155" name="Google Shape;155;p20"/>
          <p:cNvSpPr txBox="1"/>
          <p:nvPr/>
        </p:nvSpPr>
        <p:spPr>
          <a:xfrm>
            <a:off x="284400" y="3672525"/>
            <a:ext cx="1819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Raleway"/>
                <a:ea typeface="Raleway"/>
                <a:cs typeface="Raleway"/>
                <a:sym typeface="Raleway"/>
              </a:rPr>
              <a:t>12 feet across, 12 feet above</a:t>
            </a:r>
            <a:endParaRPr sz="1200" b="1">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61" name="Google Shape;161;p21"/>
          <p:cNvSpPr txBox="1">
            <a:spLocks noGrp="1"/>
          </p:cNvSpPr>
          <p:nvPr>
            <p:ph type="title"/>
          </p:nvPr>
        </p:nvSpPr>
        <p:spPr>
          <a:xfrm>
            <a:off x="387475" y="443025"/>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t>Data:</a:t>
            </a:r>
            <a:endParaRPr u="sng"/>
          </a:p>
        </p:txBody>
      </p:sp>
      <p:sp>
        <p:nvSpPr>
          <p:cNvPr id="162" name="Google Shape;162;p21"/>
          <p:cNvSpPr txBox="1"/>
          <p:nvPr/>
        </p:nvSpPr>
        <p:spPr>
          <a:xfrm>
            <a:off x="1385800" y="394875"/>
            <a:ext cx="805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Raleway Thin"/>
                <a:ea typeface="Raleway Thin"/>
                <a:cs typeface="Raleway Thin"/>
                <a:sym typeface="Raleway Thin"/>
              </a:rPr>
              <a:t>Wood:</a:t>
            </a:r>
            <a:endParaRPr sz="2000">
              <a:latin typeface="Raleway Thin"/>
              <a:ea typeface="Raleway Thin"/>
              <a:cs typeface="Raleway Thin"/>
              <a:sym typeface="Raleway Thin"/>
            </a:endParaRPr>
          </a:p>
        </p:txBody>
      </p:sp>
      <p:sp>
        <p:nvSpPr>
          <p:cNvPr id="163" name="Google Shape;163;p21"/>
          <p:cNvSpPr txBox="1"/>
          <p:nvPr/>
        </p:nvSpPr>
        <p:spPr>
          <a:xfrm>
            <a:off x="362875" y="93025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12 feet</a:t>
            </a:r>
            <a:endParaRPr sz="1800" b="1">
              <a:latin typeface="Raleway"/>
              <a:ea typeface="Raleway"/>
              <a:cs typeface="Raleway"/>
              <a:sym typeface="Raleway"/>
            </a:endParaRPr>
          </a:p>
        </p:txBody>
      </p:sp>
      <p:sp>
        <p:nvSpPr>
          <p:cNvPr id="164" name="Google Shape;164;p21"/>
          <p:cNvSpPr txBox="1"/>
          <p:nvPr/>
        </p:nvSpPr>
        <p:spPr>
          <a:xfrm>
            <a:off x="362875" y="2280000"/>
            <a:ext cx="615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Raleway"/>
                <a:ea typeface="Raleway"/>
                <a:cs typeface="Raleway"/>
                <a:sym typeface="Raleway"/>
              </a:rPr>
              <a:t>24 feet</a:t>
            </a:r>
            <a:endParaRPr sz="1800" b="1">
              <a:latin typeface="Raleway"/>
              <a:ea typeface="Raleway"/>
              <a:cs typeface="Raleway"/>
              <a:sym typeface="Raleway"/>
            </a:endParaRPr>
          </a:p>
        </p:txBody>
      </p:sp>
      <p:sp>
        <p:nvSpPr>
          <p:cNvPr id="165" name="Google Shape;165;p21"/>
          <p:cNvSpPr txBox="1"/>
          <p:nvPr/>
        </p:nvSpPr>
        <p:spPr>
          <a:xfrm>
            <a:off x="284400" y="3629750"/>
            <a:ext cx="1819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Raleway"/>
                <a:ea typeface="Raleway"/>
                <a:cs typeface="Raleway"/>
                <a:sym typeface="Raleway"/>
              </a:rPr>
              <a:t>12 feet across, 12 feet above</a:t>
            </a:r>
            <a:endParaRPr sz="1200" b="1">
              <a:latin typeface="Raleway"/>
              <a:ea typeface="Raleway"/>
              <a:cs typeface="Raleway"/>
              <a:sym typeface="Raleway"/>
            </a:endParaRPr>
          </a:p>
        </p:txBody>
      </p:sp>
      <p:graphicFrame>
        <p:nvGraphicFramePr>
          <p:cNvPr id="166" name="Google Shape;166;p21"/>
          <p:cNvGraphicFramePr/>
          <p:nvPr/>
        </p:nvGraphicFramePr>
        <p:xfrm>
          <a:off x="284400" y="983713"/>
          <a:ext cx="3000000" cy="3000000"/>
        </p:xfrm>
        <a:graphic>
          <a:graphicData uri="http://schemas.openxmlformats.org/drawingml/2006/table">
            <a:tbl>
              <a:tblPr>
                <a:noFill/>
                <a:tableStyleId>{766E235D-5425-4B84-9E33-A0E3D82930FB}</a:tableStyleId>
              </a:tblPr>
              <a:tblGrid>
                <a:gridCol w="1733725">
                  <a:extLst>
                    <a:ext uri="{9D8B030D-6E8A-4147-A177-3AD203B41FA5}">
                      <a16:colId xmlns:a16="http://schemas.microsoft.com/office/drawing/2014/main" val="20000"/>
                    </a:ext>
                  </a:extLst>
                </a:gridCol>
                <a:gridCol w="1733725">
                  <a:extLst>
                    <a:ext uri="{9D8B030D-6E8A-4147-A177-3AD203B41FA5}">
                      <a16:colId xmlns:a16="http://schemas.microsoft.com/office/drawing/2014/main" val="20001"/>
                    </a:ext>
                  </a:extLst>
                </a:gridCol>
                <a:gridCol w="1733725">
                  <a:extLst>
                    <a:ext uri="{9D8B030D-6E8A-4147-A177-3AD203B41FA5}">
                      <a16:colId xmlns:a16="http://schemas.microsoft.com/office/drawing/2014/main" val="20002"/>
                    </a:ext>
                  </a:extLst>
                </a:gridCol>
                <a:gridCol w="1733725">
                  <a:extLst>
                    <a:ext uri="{9D8B030D-6E8A-4147-A177-3AD203B41FA5}">
                      <a16:colId xmlns:a16="http://schemas.microsoft.com/office/drawing/2014/main" val="20003"/>
                    </a:ext>
                  </a:extLst>
                </a:gridCol>
                <a:gridCol w="1733725">
                  <a:extLst>
                    <a:ext uri="{9D8B030D-6E8A-4147-A177-3AD203B41FA5}">
                      <a16:colId xmlns:a16="http://schemas.microsoft.com/office/drawing/2014/main" val="20004"/>
                    </a:ext>
                  </a:extLst>
                </a:gridCol>
              </a:tblGrid>
              <a:tr h="281600">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548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47.89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6.82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548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44.82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11.68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548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41.03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11.14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167" name="Google Shape;167;p21"/>
          <p:cNvGraphicFramePr/>
          <p:nvPr/>
        </p:nvGraphicFramePr>
        <p:xfrm>
          <a:off x="284400" y="2322300"/>
          <a:ext cx="3000000" cy="3000000"/>
        </p:xfrm>
        <a:graphic>
          <a:graphicData uri="http://schemas.openxmlformats.org/drawingml/2006/table">
            <a:tbl>
              <a:tblPr>
                <a:noFill/>
                <a:tableStyleId>{766E235D-5425-4B84-9E33-A0E3D82930FB}</a:tableStyleId>
              </a:tblPr>
              <a:tblGrid>
                <a:gridCol w="1733725">
                  <a:extLst>
                    <a:ext uri="{9D8B030D-6E8A-4147-A177-3AD203B41FA5}">
                      <a16:colId xmlns:a16="http://schemas.microsoft.com/office/drawing/2014/main" val="20000"/>
                    </a:ext>
                  </a:extLst>
                </a:gridCol>
                <a:gridCol w="1733725">
                  <a:extLst>
                    <a:ext uri="{9D8B030D-6E8A-4147-A177-3AD203B41FA5}">
                      <a16:colId xmlns:a16="http://schemas.microsoft.com/office/drawing/2014/main" val="20001"/>
                    </a:ext>
                  </a:extLst>
                </a:gridCol>
                <a:gridCol w="1733725">
                  <a:extLst>
                    <a:ext uri="{9D8B030D-6E8A-4147-A177-3AD203B41FA5}">
                      <a16:colId xmlns:a16="http://schemas.microsoft.com/office/drawing/2014/main" val="20002"/>
                    </a:ext>
                  </a:extLst>
                </a:gridCol>
                <a:gridCol w="1733725">
                  <a:extLst>
                    <a:ext uri="{9D8B030D-6E8A-4147-A177-3AD203B41FA5}">
                      <a16:colId xmlns:a16="http://schemas.microsoft.com/office/drawing/2014/main" val="20003"/>
                    </a:ext>
                  </a:extLst>
                </a:gridCol>
                <a:gridCol w="1733725">
                  <a:extLst>
                    <a:ext uri="{9D8B030D-6E8A-4147-A177-3AD203B41FA5}">
                      <a16:colId xmlns:a16="http://schemas.microsoft.com/office/drawing/2014/main" val="20004"/>
                    </a:ext>
                  </a:extLst>
                </a:gridCol>
              </a:tblGrid>
              <a:tr h="24217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1792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36.98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11.43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1792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39.33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1792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48.9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9.09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168" name="Google Shape;168;p21"/>
          <p:cNvGraphicFramePr/>
          <p:nvPr/>
        </p:nvGraphicFramePr>
        <p:xfrm>
          <a:off x="284400" y="3660875"/>
          <a:ext cx="3000000" cy="3000000"/>
        </p:xfrm>
        <a:graphic>
          <a:graphicData uri="http://schemas.openxmlformats.org/drawingml/2006/table">
            <a:tbl>
              <a:tblPr>
                <a:noFill/>
                <a:tableStyleId>{766E235D-5425-4B84-9E33-A0E3D82930FB}</a:tableStyleId>
              </a:tblPr>
              <a:tblGrid>
                <a:gridCol w="1733725">
                  <a:extLst>
                    <a:ext uri="{9D8B030D-6E8A-4147-A177-3AD203B41FA5}">
                      <a16:colId xmlns:a16="http://schemas.microsoft.com/office/drawing/2014/main" val="20000"/>
                    </a:ext>
                  </a:extLst>
                </a:gridCol>
                <a:gridCol w="1733725">
                  <a:extLst>
                    <a:ext uri="{9D8B030D-6E8A-4147-A177-3AD203B41FA5}">
                      <a16:colId xmlns:a16="http://schemas.microsoft.com/office/drawing/2014/main" val="20001"/>
                    </a:ext>
                  </a:extLst>
                </a:gridCol>
                <a:gridCol w="1733725">
                  <a:extLst>
                    <a:ext uri="{9D8B030D-6E8A-4147-A177-3AD203B41FA5}">
                      <a16:colId xmlns:a16="http://schemas.microsoft.com/office/drawing/2014/main" val="20002"/>
                    </a:ext>
                  </a:extLst>
                </a:gridCol>
                <a:gridCol w="1733725">
                  <a:extLst>
                    <a:ext uri="{9D8B030D-6E8A-4147-A177-3AD203B41FA5}">
                      <a16:colId xmlns:a16="http://schemas.microsoft.com/office/drawing/2014/main" val="20003"/>
                    </a:ext>
                  </a:extLst>
                </a:gridCol>
                <a:gridCol w="1733725">
                  <a:extLst>
                    <a:ext uri="{9D8B030D-6E8A-4147-A177-3AD203B41FA5}">
                      <a16:colId xmlns:a16="http://schemas.microsoft.com/office/drawing/2014/main" val="20004"/>
                    </a:ext>
                  </a:extLst>
                </a:gridCol>
              </a:tblGrid>
              <a:tr h="426525">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Ping (ms)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Download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Upload speed (mbps)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Strength (dbm)</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3481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46.51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10.47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3481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40.28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13.6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184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42.59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14.78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-46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SlidesCarnival base template">
  <a:themeElements>
    <a:clrScheme name="Custom 347">
      <a:dk1>
        <a:srgbClr val="322B3A"/>
      </a:dk1>
      <a:lt1>
        <a:srgbClr val="FFFFFF"/>
      </a:lt1>
      <a:dk2>
        <a:srgbClr val="B6B4BE"/>
      </a:dk2>
      <a:lt2>
        <a:srgbClr val="F1ECEE"/>
      </a:lt2>
      <a:accent1>
        <a:srgbClr val="ECA3BD"/>
      </a:accent1>
      <a:accent2>
        <a:srgbClr val="B9A9E9"/>
      </a:accent2>
      <a:accent3>
        <a:srgbClr val="A1CAF3"/>
      </a:accent3>
      <a:accent4>
        <a:srgbClr val="A9E9D5"/>
      </a:accent4>
      <a:accent5>
        <a:srgbClr val="C3E299"/>
      </a:accent5>
      <a:accent6>
        <a:srgbClr val="F7DDAD"/>
      </a:accent6>
      <a:hlink>
        <a:srgbClr val="55406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5439</Words>
  <Application>Microsoft Office PowerPoint</Application>
  <PresentationFormat>On-screen Show (16:9)</PresentationFormat>
  <Paragraphs>1302</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Satisfy</vt:lpstr>
      <vt:lpstr>Times New Roman</vt:lpstr>
      <vt:lpstr>Raleway Thin</vt:lpstr>
      <vt:lpstr>Raleway</vt:lpstr>
      <vt:lpstr>SlidesCarnival base template</vt:lpstr>
      <vt:lpstr>  </vt:lpstr>
      <vt:lpstr>Background Information:</vt:lpstr>
      <vt:lpstr>Background Information: (continued)</vt:lpstr>
      <vt:lpstr>Background Information: (continued)</vt:lpstr>
      <vt:lpstr>Testable Question:</vt:lpstr>
      <vt:lpstr>Materials:</vt:lpstr>
      <vt:lpstr>Procedure: </vt:lpstr>
      <vt:lpstr>Data:</vt:lpstr>
      <vt:lpstr>Data:</vt:lpstr>
      <vt:lpstr>Data:</vt:lpstr>
      <vt:lpstr>Data:</vt:lpstr>
      <vt:lpstr>Data:</vt:lpstr>
      <vt:lpstr>Data:</vt:lpstr>
      <vt:lpstr>Data:</vt:lpstr>
      <vt:lpstr>Data:</vt:lpstr>
      <vt:lpstr>Data:</vt:lpstr>
      <vt:lpstr>Data:</vt:lpstr>
      <vt:lpstr>Data:</vt:lpstr>
      <vt:lpstr>Data:</vt:lpstr>
      <vt:lpstr>Data:</vt:lpstr>
      <vt:lpstr>Data:</vt:lpstr>
      <vt:lpstr>Data:</vt:lpstr>
      <vt:lpstr>Data:</vt:lpstr>
      <vt:lpstr>Data:</vt:lpstr>
      <vt:lpstr>Data:</vt:lpstr>
      <vt:lpstr>Data:</vt:lpstr>
      <vt:lpstr>Data:</vt:lpstr>
      <vt:lpstr>Data:</vt:lpstr>
      <vt:lpstr>Data:</vt:lpstr>
      <vt:lpstr>Data:</vt:lpstr>
      <vt:lpstr>Data:</vt:lpstr>
      <vt:lpstr>Data:</vt:lpstr>
      <vt:lpstr>Data:</vt:lpstr>
      <vt:lpstr>Analysis:</vt:lpstr>
      <vt:lpstr>Analysis: (continued)</vt:lpstr>
      <vt:lpstr>Conclusion:</vt:lpstr>
      <vt:lpstr>All Citations Used in this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peilian</dc:creator>
  <cp:lastModifiedBy>Sean Xia</cp:lastModifiedBy>
  <cp:revision>2</cp:revision>
  <dcterms:modified xsi:type="dcterms:W3CDTF">2021-02-20T22:06:34Z</dcterms:modified>
</cp:coreProperties>
</file>