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81" r:id="rId5"/>
    <p:sldId id="283"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4" r:id="rId24"/>
    <p:sldId id="278" r:id="rId25"/>
    <p:sldId id="282" r:id="rId26"/>
    <p:sldId id="280" r:id="rId27"/>
    <p:sldId id="279"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86"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126328-5096-41F9-9FFD-4D072768467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7BA68CE-72EF-41B7-8043-998ACB0B22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D01D062-AB5A-4D57-B724-6E345B67E1B1}"/>
              </a:ext>
            </a:extLst>
          </p:cNvPr>
          <p:cNvSpPr>
            <a:spLocks noGrp="1"/>
          </p:cNvSpPr>
          <p:nvPr>
            <p:ph type="dt" sz="half" idx="10"/>
          </p:nvPr>
        </p:nvSpPr>
        <p:spPr/>
        <p:txBody>
          <a:bodyPr/>
          <a:lstStyle/>
          <a:p>
            <a:fld id="{3C42248F-18D1-4D9E-A1C1-B59340F17F9F}" type="datetimeFigureOut">
              <a:rPr lang="zh-CN" altLang="en-US" smtClean="0"/>
              <a:t>2021/3/6</a:t>
            </a:fld>
            <a:endParaRPr lang="zh-CN" altLang="en-US"/>
          </a:p>
        </p:txBody>
      </p:sp>
      <p:sp>
        <p:nvSpPr>
          <p:cNvPr id="5" name="页脚占位符 4">
            <a:extLst>
              <a:ext uri="{FF2B5EF4-FFF2-40B4-BE49-F238E27FC236}">
                <a16:creationId xmlns:a16="http://schemas.microsoft.com/office/drawing/2014/main" id="{842B92C5-670F-4FEF-91A9-D83B6717DB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4E9C3C8-5E8D-478E-8DD8-C945E2E613A4}"/>
              </a:ext>
            </a:extLst>
          </p:cNvPr>
          <p:cNvSpPr>
            <a:spLocks noGrp="1"/>
          </p:cNvSpPr>
          <p:nvPr>
            <p:ph type="sldNum" sz="quarter" idx="12"/>
          </p:nvPr>
        </p:nvSpPr>
        <p:spPr/>
        <p:txBody>
          <a:bodyPr/>
          <a:lstStyle/>
          <a:p>
            <a:fld id="{9250FF03-5CBE-48C8-9B2E-C0D9CA8D3806}" type="slidenum">
              <a:rPr lang="zh-CN" altLang="en-US" smtClean="0"/>
              <a:t>‹#›</a:t>
            </a:fld>
            <a:endParaRPr lang="zh-CN" altLang="en-US"/>
          </a:p>
        </p:txBody>
      </p:sp>
    </p:spTree>
    <p:extLst>
      <p:ext uri="{BB962C8B-B14F-4D97-AF65-F5344CB8AC3E}">
        <p14:creationId xmlns:p14="http://schemas.microsoft.com/office/powerpoint/2010/main" val="3795435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A7E9B5-E767-48BC-AFD0-CC293AE6CA5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3F06889-E057-4B68-BD50-105609A235C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28766FE-1ABC-47B6-92A1-104AC2D60C8C}"/>
              </a:ext>
            </a:extLst>
          </p:cNvPr>
          <p:cNvSpPr>
            <a:spLocks noGrp="1"/>
          </p:cNvSpPr>
          <p:nvPr>
            <p:ph type="dt" sz="half" idx="10"/>
          </p:nvPr>
        </p:nvSpPr>
        <p:spPr/>
        <p:txBody>
          <a:bodyPr/>
          <a:lstStyle/>
          <a:p>
            <a:fld id="{3C42248F-18D1-4D9E-A1C1-B59340F17F9F}" type="datetimeFigureOut">
              <a:rPr lang="zh-CN" altLang="en-US" smtClean="0"/>
              <a:t>2021/3/6</a:t>
            </a:fld>
            <a:endParaRPr lang="zh-CN" altLang="en-US"/>
          </a:p>
        </p:txBody>
      </p:sp>
      <p:sp>
        <p:nvSpPr>
          <p:cNvPr id="5" name="页脚占位符 4">
            <a:extLst>
              <a:ext uri="{FF2B5EF4-FFF2-40B4-BE49-F238E27FC236}">
                <a16:creationId xmlns:a16="http://schemas.microsoft.com/office/drawing/2014/main" id="{75FDE32C-6BD0-4542-8D03-96DBE34DBC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25C4BAD-814F-4211-9A51-0FB354E1C50A}"/>
              </a:ext>
            </a:extLst>
          </p:cNvPr>
          <p:cNvSpPr>
            <a:spLocks noGrp="1"/>
          </p:cNvSpPr>
          <p:nvPr>
            <p:ph type="sldNum" sz="quarter" idx="12"/>
          </p:nvPr>
        </p:nvSpPr>
        <p:spPr/>
        <p:txBody>
          <a:bodyPr/>
          <a:lstStyle/>
          <a:p>
            <a:fld id="{9250FF03-5CBE-48C8-9B2E-C0D9CA8D3806}" type="slidenum">
              <a:rPr lang="zh-CN" altLang="en-US" smtClean="0"/>
              <a:t>‹#›</a:t>
            </a:fld>
            <a:endParaRPr lang="zh-CN" altLang="en-US"/>
          </a:p>
        </p:txBody>
      </p:sp>
    </p:spTree>
    <p:extLst>
      <p:ext uri="{BB962C8B-B14F-4D97-AF65-F5344CB8AC3E}">
        <p14:creationId xmlns:p14="http://schemas.microsoft.com/office/powerpoint/2010/main" val="2231508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7474B5C-1B6A-4670-ACA5-C47C6C7640D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4D53EC7-D601-46CF-9833-097A34CBF860}"/>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3CAED0F-9B59-4ECE-B2EB-42F69B8BDE2F}"/>
              </a:ext>
            </a:extLst>
          </p:cNvPr>
          <p:cNvSpPr>
            <a:spLocks noGrp="1"/>
          </p:cNvSpPr>
          <p:nvPr>
            <p:ph type="dt" sz="half" idx="10"/>
          </p:nvPr>
        </p:nvSpPr>
        <p:spPr/>
        <p:txBody>
          <a:bodyPr/>
          <a:lstStyle/>
          <a:p>
            <a:fld id="{3C42248F-18D1-4D9E-A1C1-B59340F17F9F}" type="datetimeFigureOut">
              <a:rPr lang="zh-CN" altLang="en-US" smtClean="0"/>
              <a:t>2021/3/6</a:t>
            </a:fld>
            <a:endParaRPr lang="zh-CN" altLang="en-US"/>
          </a:p>
        </p:txBody>
      </p:sp>
      <p:sp>
        <p:nvSpPr>
          <p:cNvPr id="5" name="页脚占位符 4">
            <a:extLst>
              <a:ext uri="{FF2B5EF4-FFF2-40B4-BE49-F238E27FC236}">
                <a16:creationId xmlns:a16="http://schemas.microsoft.com/office/drawing/2014/main" id="{FEE58424-6368-4552-B913-A0D942D4F3B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72E2CA4-023D-4D00-885E-6D755B92C503}"/>
              </a:ext>
            </a:extLst>
          </p:cNvPr>
          <p:cNvSpPr>
            <a:spLocks noGrp="1"/>
          </p:cNvSpPr>
          <p:nvPr>
            <p:ph type="sldNum" sz="quarter" idx="12"/>
          </p:nvPr>
        </p:nvSpPr>
        <p:spPr/>
        <p:txBody>
          <a:bodyPr/>
          <a:lstStyle/>
          <a:p>
            <a:fld id="{9250FF03-5CBE-48C8-9B2E-C0D9CA8D3806}" type="slidenum">
              <a:rPr lang="zh-CN" altLang="en-US" smtClean="0"/>
              <a:t>‹#›</a:t>
            </a:fld>
            <a:endParaRPr lang="zh-CN" altLang="en-US"/>
          </a:p>
        </p:txBody>
      </p:sp>
    </p:spTree>
    <p:extLst>
      <p:ext uri="{BB962C8B-B14F-4D97-AF65-F5344CB8AC3E}">
        <p14:creationId xmlns:p14="http://schemas.microsoft.com/office/powerpoint/2010/main" val="3142823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A90F16-2378-4059-806F-192D5B3DC99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120F81C-4FA6-400C-9CE3-DDBC1E233A9F}"/>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73E5F10-0D82-49D3-9839-31DFB1824229}"/>
              </a:ext>
            </a:extLst>
          </p:cNvPr>
          <p:cNvSpPr>
            <a:spLocks noGrp="1"/>
          </p:cNvSpPr>
          <p:nvPr>
            <p:ph type="dt" sz="half" idx="10"/>
          </p:nvPr>
        </p:nvSpPr>
        <p:spPr/>
        <p:txBody>
          <a:bodyPr/>
          <a:lstStyle/>
          <a:p>
            <a:fld id="{3C42248F-18D1-4D9E-A1C1-B59340F17F9F}" type="datetimeFigureOut">
              <a:rPr lang="zh-CN" altLang="en-US" smtClean="0"/>
              <a:t>2021/3/6</a:t>
            </a:fld>
            <a:endParaRPr lang="zh-CN" altLang="en-US"/>
          </a:p>
        </p:txBody>
      </p:sp>
      <p:sp>
        <p:nvSpPr>
          <p:cNvPr id="5" name="页脚占位符 4">
            <a:extLst>
              <a:ext uri="{FF2B5EF4-FFF2-40B4-BE49-F238E27FC236}">
                <a16:creationId xmlns:a16="http://schemas.microsoft.com/office/drawing/2014/main" id="{7EA09592-9D2C-45D8-97B7-4B1F0E2FB7A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D2074C6-2899-4372-BFFA-2CFBA918B825}"/>
              </a:ext>
            </a:extLst>
          </p:cNvPr>
          <p:cNvSpPr>
            <a:spLocks noGrp="1"/>
          </p:cNvSpPr>
          <p:nvPr>
            <p:ph type="sldNum" sz="quarter" idx="12"/>
          </p:nvPr>
        </p:nvSpPr>
        <p:spPr/>
        <p:txBody>
          <a:bodyPr/>
          <a:lstStyle/>
          <a:p>
            <a:fld id="{9250FF03-5CBE-48C8-9B2E-C0D9CA8D3806}" type="slidenum">
              <a:rPr lang="zh-CN" altLang="en-US" smtClean="0"/>
              <a:t>‹#›</a:t>
            </a:fld>
            <a:endParaRPr lang="zh-CN" altLang="en-US"/>
          </a:p>
        </p:txBody>
      </p:sp>
    </p:spTree>
    <p:extLst>
      <p:ext uri="{BB962C8B-B14F-4D97-AF65-F5344CB8AC3E}">
        <p14:creationId xmlns:p14="http://schemas.microsoft.com/office/powerpoint/2010/main" val="2317178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B26F98-D887-4DB8-B45F-3CC406C13A3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9729A52-AEFC-4429-A9D6-2D13B85D94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231C69D-F6BD-4F5B-81DE-E1F34C4D8937}"/>
              </a:ext>
            </a:extLst>
          </p:cNvPr>
          <p:cNvSpPr>
            <a:spLocks noGrp="1"/>
          </p:cNvSpPr>
          <p:nvPr>
            <p:ph type="dt" sz="half" idx="10"/>
          </p:nvPr>
        </p:nvSpPr>
        <p:spPr/>
        <p:txBody>
          <a:bodyPr/>
          <a:lstStyle/>
          <a:p>
            <a:fld id="{3C42248F-18D1-4D9E-A1C1-B59340F17F9F}" type="datetimeFigureOut">
              <a:rPr lang="zh-CN" altLang="en-US" smtClean="0"/>
              <a:t>2021/3/6</a:t>
            </a:fld>
            <a:endParaRPr lang="zh-CN" altLang="en-US"/>
          </a:p>
        </p:txBody>
      </p:sp>
      <p:sp>
        <p:nvSpPr>
          <p:cNvPr id="5" name="页脚占位符 4">
            <a:extLst>
              <a:ext uri="{FF2B5EF4-FFF2-40B4-BE49-F238E27FC236}">
                <a16:creationId xmlns:a16="http://schemas.microsoft.com/office/drawing/2014/main" id="{1D111DE7-D2C7-4B9D-9E24-B9A19161D01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B2F8C32-FA6F-451A-B91E-02FCCD390A56}"/>
              </a:ext>
            </a:extLst>
          </p:cNvPr>
          <p:cNvSpPr>
            <a:spLocks noGrp="1"/>
          </p:cNvSpPr>
          <p:nvPr>
            <p:ph type="sldNum" sz="quarter" idx="12"/>
          </p:nvPr>
        </p:nvSpPr>
        <p:spPr/>
        <p:txBody>
          <a:bodyPr/>
          <a:lstStyle/>
          <a:p>
            <a:fld id="{9250FF03-5CBE-48C8-9B2E-C0D9CA8D3806}" type="slidenum">
              <a:rPr lang="zh-CN" altLang="en-US" smtClean="0"/>
              <a:t>‹#›</a:t>
            </a:fld>
            <a:endParaRPr lang="zh-CN" altLang="en-US"/>
          </a:p>
        </p:txBody>
      </p:sp>
    </p:spTree>
    <p:extLst>
      <p:ext uri="{BB962C8B-B14F-4D97-AF65-F5344CB8AC3E}">
        <p14:creationId xmlns:p14="http://schemas.microsoft.com/office/powerpoint/2010/main" val="2965345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7B438E-54CE-48B1-99B2-D4534735D58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6F2A449-2B49-4CE5-AE06-C0293AE1771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AA56708-E530-471E-ADAC-2FDDFCA3C8CA}"/>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8EF6E27-E94A-4312-A6BE-B8EA5214F126}"/>
              </a:ext>
            </a:extLst>
          </p:cNvPr>
          <p:cNvSpPr>
            <a:spLocks noGrp="1"/>
          </p:cNvSpPr>
          <p:nvPr>
            <p:ph type="dt" sz="half" idx="10"/>
          </p:nvPr>
        </p:nvSpPr>
        <p:spPr/>
        <p:txBody>
          <a:bodyPr/>
          <a:lstStyle/>
          <a:p>
            <a:fld id="{3C42248F-18D1-4D9E-A1C1-B59340F17F9F}" type="datetimeFigureOut">
              <a:rPr lang="zh-CN" altLang="en-US" smtClean="0"/>
              <a:t>2021/3/6</a:t>
            </a:fld>
            <a:endParaRPr lang="zh-CN" altLang="en-US"/>
          </a:p>
        </p:txBody>
      </p:sp>
      <p:sp>
        <p:nvSpPr>
          <p:cNvPr id="6" name="页脚占位符 5">
            <a:extLst>
              <a:ext uri="{FF2B5EF4-FFF2-40B4-BE49-F238E27FC236}">
                <a16:creationId xmlns:a16="http://schemas.microsoft.com/office/drawing/2014/main" id="{ABACB49F-32F3-4D7F-A1F0-D81C681B3B0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4F19C1A-EC0B-456D-8733-54C6FD5FC177}"/>
              </a:ext>
            </a:extLst>
          </p:cNvPr>
          <p:cNvSpPr>
            <a:spLocks noGrp="1"/>
          </p:cNvSpPr>
          <p:nvPr>
            <p:ph type="sldNum" sz="quarter" idx="12"/>
          </p:nvPr>
        </p:nvSpPr>
        <p:spPr/>
        <p:txBody>
          <a:bodyPr/>
          <a:lstStyle/>
          <a:p>
            <a:fld id="{9250FF03-5CBE-48C8-9B2E-C0D9CA8D3806}" type="slidenum">
              <a:rPr lang="zh-CN" altLang="en-US" smtClean="0"/>
              <a:t>‹#›</a:t>
            </a:fld>
            <a:endParaRPr lang="zh-CN" altLang="en-US"/>
          </a:p>
        </p:txBody>
      </p:sp>
    </p:spTree>
    <p:extLst>
      <p:ext uri="{BB962C8B-B14F-4D97-AF65-F5344CB8AC3E}">
        <p14:creationId xmlns:p14="http://schemas.microsoft.com/office/powerpoint/2010/main" val="1224579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2165EA-225E-4BA9-B6F4-D98EA1239E5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4D3C913-AF45-4AA1-B258-87829BFA4A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A523D91-F499-4A12-A273-32F265143B6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41F3357-CE3F-48F0-B635-D30A645187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5B7C307-E158-4D51-88A9-E411EDAEED7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42CFF95-DC2C-4B34-A3B0-8DEFE111E853}"/>
              </a:ext>
            </a:extLst>
          </p:cNvPr>
          <p:cNvSpPr>
            <a:spLocks noGrp="1"/>
          </p:cNvSpPr>
          <p:nvPr>
            <p:ph type="dt" sz="half" idx="10"/>
          </p:nvPr>
        </p:nvSpPr>
        <p:spPr/>
        <p:txBody>
          <a:bodyPr/>
          <a:lstStyle/>
          <a:p>
            <a:fld id="{3C42248F-18D1-4D9E-A1C1-B59340F17F9F}" type="datetimeFigureOut">
              <a:rPr lang="zh-CN" altLang="en-US" smtClean="0"/>
              <a:t>2021/3/6</a:t>
            </a:fld>
            <a:endParaRPr lang="zh-CN" altLang="en-US"/>
          </a:p>
        </p:txBody>
      </p:sp>
      <p:sp>
        <p:nvSpPr>
          <p:cNvPr id="8" name="页脚占位符 7">
            <a:extLst>
              <a:ext uri="{FF2B5EF4-FFF2-40B4-BE49-F238E27FC236}">
                <a16:creationId xmlns:a16="http://schemas.microsoft.com/office/drawing/2014/main" id="{640235CC-D7FA-4411-A154-D8F3971701A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9E04029-AB35-435D-BA2F-800E97167AC2}"/>
              </a:ext>
            </a:extLst>
          </p:cNvPr>
          <p:cNvSpPr>
            <a:spLocks noGrp="1"/>
          </p:cNvSpPr>
          <p:nvPr>
            <p:ph type="sldNum" sz="quarter" idx="12"/>
          </p:nvPr>
        </p:nvSpPr>
        <p:spPr/>
        <p:txBody>
          <a:bodyPr/>
          <a:lstStyle/>
          <a:p>
            <a:fld id="{9250FF03-5CBE-48C8-9B2E-C0D9CA8D3806}" type="slidenum">
              <a:rPr lang="zh-CN" altLang="en-US" smtClean="0"/>
              <a:t>‹#›</a:t>
            </a:fld>
            <a:endParaRPr lang="zh-CN" altLang="en-US"/>
          </a:p>
        </p:txBody>
      </p:sp>
    </p:spTree>
    <p:extLst>
      <p:ext uri="{BB962C8B-B14F-4D97-AF65-F5344CB8AC3E}">
        <p14:creationId xmlns:p14="http://schemas.microsoft.com/office/powerpoint/2010/main" val="1969682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7E316B-0E37-4A2E-94D9-4C0F7979D61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26004BA-DA57-458A-8CAC-D1F42D769DCB}"/>
              </a:ext>
            </a:extLst>
          </p:cNvPr>
          <p:cNvSpPr>
            <a:spLocks noGrp="1"/>
          </p:cNvSpPr>
          <p:nvPr>
            <p:ph type="dt" sz="half" idx="10"/>
          </p:nvPr>
        </p:nvSpPr>
        <p:spPr/>
        <p:txBody>
          <a:bodyPr/>
          <a:lstStyle/>
          <a:p>
            <a:fld id="{3C42248F-18D1-4D9E-A1C1-B59340F17F9F}" type="datetimeFigureOut">
              <a:rPr lang="zh-CN" altLang="en-US" smtClean="0"/>
              <a:t>2021/3/6</a:t>
            </a:fld>
            <a:endParaRPr lang="zh-CN" altLang="en-US"/>
          </a:p>
        </p:txBody>
      </p:sp>
      <p:sp>
        <p:nvSpPr>
          <p:cNvPr id="4" name="页脚占位符 3">
            <a:extLst>
              <a:ext uri="{FF2B5EF4-FFF2-40B4-BE49-F238E27FC236}">
                <a16:creationId xmlns:a16="http://schemas.microsoft.com/office/drawing/2014/main" id="{BD0BA9C6-4B05-47E4-88C2-99AFC7361DE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398B70E-3CD3-43BC-A131-7898A8E7DB4B}"/>
              </a:ext>
            </a:extLst>
          </p:cNvPr>
          <p:cNvSpPr>
            <a:spLocks noGrp="1"/>
          </p:cNvSpPr>
          <p:nvPr>
            <p:ph type="sldNum" sz="quarter" idx="12"/>
          </p:nvPr>
        </p:nvSpPr>
        <p:spPr/>
        <p:txBody>
          <a:bodyPr/>
          <a:lstStyle/>
          <a:p>
            <a:fld id="{9250FF03-5CBE-48C8-9B2E-C0D9CA8D3806}" type="slidenum">
              <a:rPr lang="zh-CN" altLang="en-US" smtClean="0"/>
              <a:t>‹#›</a:t>
            </a:fld>
            <a:endParaRPr lang="zh-CN" altLang="en-US"/>
          </a:p>
        </p:txBody>
      </p:sp>
    </p:spTree>
    <p:extLst>
      <p:ext uri="{BB962C8B-B14F-4D97-AF65-F5344CB8AC3E}">
        <p14:creationId xmlns:p14="http://schemas.microsoft.com/office/powerpoint/2010/main" val="3056201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7BAAE19-06F4-4CD8-A835-7287D1F53F01}"/>
              </a:ext>
            </a:extLst>
          </p:cNvPr>
          <p:cNvSpPr>
            <a:spLocks noGrp="1"/>
          </p:cNvSpPr>
          <p:nvPr>
            <p:ph type="dt" sz="half" idx="10"/>
          </p:nvPr>
        </p:nvSpPr>
        <p:spPr/>
        <p:txBody>
          <a:bodyPr/>
          <a:lstStyle/>
          <a:p>
            <a:fld id="{3C42248F-18D1-4D9E-A1C1-B59340F17F9F}" type="datetimeFigureOut">
              <a:rPr lang="zh-CN" altLang="en-US" smtClean="0"/>
              <a:t>2021/3/6</a:t>
            </a:fld>
            <a:endParaRPr lang="zh-CN" altLang="en-US"/>
          </a:p>
        </p:txBody>
      </p:sp>
      <p:sp>
        <p:nvSpPr>
          <p:cNvPr id="3" name="页脚占位符 2">
            <a:extLst>
              <a:ext uri="{FF2B5EF4-FFF2-40B4-BE49-F238E27FC236}">
                <a16:creationId xmlns:a16="http://schemas.microsoft.com/office/drawing/2014/main" id="{BCFC8757-7F18-4EE1-8CAE-1AF092118E0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861006C-B246-4057-A6B8-C12A382FEEAE}"/>
              </a:ext>
            </a:extLst>
          </p:cNvPr>
          <p:cNvSpPr>
            <a:spLocks noGrp="1"/>
          </p:cNvSpPr>
          <p:nvPr>
            <p:ph type="sldNum" sz="quarter" idx="12"/>
          </p:nvPr>
        </p:nvSpPr>
        <p:spPr/>
        <p:txBody>
          <a:bodyPr/>
          <a:lstStyle/>
          <a:p>
            <a:fld id="{9250FF03-5CBE-48C8-9B2E-C0D9CA8D3806}" type="slidenum">
              <a:rPr lang="zh-CN" altLang="en-US" smtClean="0"/>
              <a:t>‹#›</a:t>
            </a:fld>
            <a:endParaRPr lang="zh-CN" altLang="en-US"/>
          </a:p>
        </p:txBody>
      </p:sp>
    </p:spTree>
    <p:extLst>
      <p:ext uri="{BB962C8B-B14F-4D97-AF65-F5344CB8AC3E}">
        <p14:creationId xmlns:p14="http://schemas.microsoft.com/office/powerpoint/2010/main" val="159542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2C9409-DF40-43B2-9706-A4B8A0BE8AC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77BB589-6CF7-4D22-824E-019736ED5D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83C6FA1-006C-4F95-BE0B-0B783DACCB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BCBE64D-7809-42C4-B5F3-A0A7B9E1D951}"/>
              </a:ext>
            </a:extLst>
          </p:cNvPr>
          <p:cNvSpPr>
            <a:spLocks noGrp="1"/>
          </p:cNvSpPr>
          <p:nvPr>
            <p:ph type="dt" sz="half" idx="10"/>
          </p:nvPr>
        </p:nvSpPr>
        <p:spPr/>
        <p:txBody>
          <a:bodyPr/>
          <a:lstStyle/>
          <a:p>
            <a:fld id="{3C42248F-18D1-4D9E-A1C1-B59340F17F9F}" type="datetimeFigureOut">
              <a:rPr lang="zh-CN" altLang="en-US" smtClean="0"/>
              <a:t>2021/3/6</a:t>
            </a:fld>
            <a:endParaRPr lang="zh-CN" altLang="en-US"/>
          </a:p>
        </p:txBody>
      </p:sp>
      <p:sp>
        <p:nvSpPr>
          <p:cNvPr id="6" name="页脚占位符 5">
            <a:extLst>
              <a:ext uri="{FF2B5EF4-FFF2-40B4-BE49-F238E27FC236}">
                <a16:creationId xmlns:a16="http://schemas.microsoft.com/office/drawing/2014/main" id="{1CEC080F-CD50-4B26-B1CA-81D148A5495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DD28225-592F-4E71-8EE2-5B5D00678ED4}"/>
              </a:ext>
            </a:extLst>
          </p:cNvPr>
          <p:cNvSpPr>
            <a:spLocks noGrp="1"/>
          </p:cNvSpPr>
          <p:nvPr>
            <p:ph type="sldNum" sz="quarter" idx="12"/>
          </p:nvPr>
        </p:nvSpPr>
        <p:spPr/>
        <p:txBody>
          <a:bodyPr/>
          <a:lstStyle/>
          <a:p>
            <a:fld id="{9250FF03-5CBE-48C8-9B2E-C0D9CA8D3806}" type="slidenum">
              <a:rPr lang="zh-CN" altLang="en-US" smtClean="0"/>
              <a:t>‹#›</a:t>
            </a:fld>
            <a:endParaRPr lang="zh-CN" altLang="en-US"/>
          </a:p>
        </p:txBody>
      </p:sp>
    </p:spTree>
    <p:extLst>
      <p:ext uri="{BB962C8B-B14F-4D97-AF65-F5344CB8AC3E}">
        <p14:creationId xmlns:p14="http://schemas.microsoft.com/office/powerpoint/2010/main" val="178460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92CA76-25CF-4159-A77E-C15A3ABFBC7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D82091D-2613-4F96-B52C-01F1316B40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E2B7C0A-BEF2-40E5-B90E-25088364C9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E3E43B2-83D7-4BAE-A9AD-F0C35845B374}"/>
              </a:ext>
            </a:extLst>
          </p:cNvPr>
          <p:cNvSpPr>
            <a:spLocks noGrp="1"/>
          </p:cNvSpPr>
          <p:nvPr>
            <p:ph type="dt" sz="half" idx="10"/>
          </p:nvPr>
        </p:nvSpPr>
        <p:spPr/>
        <p:txBody>
          <a:bodyPr/>
          <a:lstStyle/>
          <a:p>
            <a:fld id="{3C42248F-18D1-4D9E-A1C1-B59340F17F9F}" type="datetimeFigureOut">
              <a:rPr lang="zh-CN" altLang="en-US" smtClean="0"/>
              <a:t>2021/3/6</a:t>
            </a:fld>
            <a:endParaRPr lang="zh-CN" altLang="en-US"/>
          </a:p>
        </p:txBody>
      </p:sp>
      <p:sp>
        <p:nvSpPr>
          <p:cNvPr id="6" name="页脚占位符 5">
            <a:extLst>
              <a:ext uri="{FF2B5EF4-FFF2-40B4-BE49-F238E27FC236}">
                <a16:creationId xmlns:a16="http://schemas.microsoft.com/office/drawing/2014/main" id="{A11EA9F0-991C-4FC7-AF18-A779521D8B3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40F0398-8F55-42EA-A099-C09D37C4CBAA}"/>
              </a:ext>
            </a:extLst>
          </p:cNvPr>
          <p:cNvSpPr>
            <a:spLocks noGrp="1"/>
          </p:cNvSpPr>
          <p:nvPr>
            <p:ph type="sldNum" sz="quarter" idx="12"/>
          </p:nvPr>
        </p:nvSpPr>
        <p:spPr/>
        <p:txBody>
          <a:bodyPr/>
          <a:lstStyle/>
          <a:p>
            <a:fld id="{9250FF03-5CBE-48C8-9B2E-C0D9CA8D3806}" type="slidenum">
              <a:rPr lang="zh-CN" altLang="en-US" smtClean="0"/>
              <a:t>‹#›</a:t>
            </a:fld>
            <a:endParaRPr lang="zh-CN" altLang="en-US"/>
          </a:p>
        </p:txBody>
      </p:sp>
    </p:spTree>
    <p:extLst>
      <p:ext uri="{BB962C8B-B14F-4D97-AF65-F5344CB8AC3E}">
        <p14:creationId xmlns:p14="http://schemas.microsoft.com/office/powerpoint/2010/main" val="948376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5BBCB6C-967A-4FE2-AD56-3E27EF4155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FB06032-E998-406E-8866-5424911820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9EE0B43-7F32-41EC-90B6-2398037DAA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42248F-18D1-4D9E-A1C1-B59340F17F9F}" type="datetimeFigureOut">
              <a:rPr lang="zh-CN" altLang="en-US" smtClean="0"/>
              <a:t>2021/3/6</a:t>
            </a:fld>
            <a:endParaRPr lang="zh-CN" altLang="en-US"/>
          </a:p>
        </p:txBody>
      </p:sp>
      <p:sp>
        <p:nvSpPr>
          <p:cNvPr id="5" name="页脚占位符 4">
            <a:extLst>
              <a:ext uri="{FF2B5EF4-FFF2-40B4-BE49-F238E27FC236}">
                <a16:creationId xmlns:a16="http://schemas.microsoft.com/office/drawing/2014/main" id="{5D15B14C-73AD-4283-A311-7F725D14D3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DE86A9D-0844-41DA-863D-39B502D2A2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0FF03-5CBE-48C8-9B2E-C0D9CA8D3806}" type="slidenum">
              <a:rPr lang="zh-CN" altLang="en-US" smtClean="0"/>
              <a:t>‹#›</a:t>
            </a:fld>
            <a:endParaRPr lang="zh-CN" altLang="en-US"/>
          </a:p>
        </p:txBody>
      </p:sp>
    </p:spTree>
    <p:extLst>
      <p:ext uri="{BB962C8B-B14F-4D97-AF65-F5344CB8AC3E}">
        <p14:creationId xmlns:p14="http://schemas.microsoft.com/office/powerpoint/2010/main" val="2149537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66.png"/><Relationship Id="rId4" Type="http://schemas.openxmlformats.org/officeDocument/2006/relationships/image" Target="../media/image6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75.png"/></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Coronavirus_disease_2019#cite_note-JHU_ticker-8" TargetMode="Externa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hyperlink" Target="https://www.cdc.gov/coronavirus/2019-ncov/prevent-getting-sick/how-covid-spreads.html" TargetMode="External"/><Relationship Id="rId4" Type="http://schemas.openxmlformats.org/officeDocument/2006/relationships/hyperlink" Target="https://www.cdc.gov/coronavirus/2019-ncov/symptoms-testing/symptoms.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DB72CFD7-83C5-470E-8C68-F3C679D0E347}"/>
              </a:ext>
            </a:extLst>
          </p:cNvPr>
          <p:cNvGrpSpPr/>
          <p:nvPr/>
        </p:nvGrpSpPr>
        <p:grpSpPr>
          <a:xfrm>
            <a:off x="3177309" y="1863494"/>
            <a:ext cx="8676409" cy="3019931"/>
            <a:chOff x="3177309" y="1429383"/>
            <a:chExt cx="8676409" cy="3019931"/>
          </a:xfrm>
        </p:grpSpPr>
        <p:sp>
          <p:nvSpPr>
            <p:cNvPr id="4" name="文本框 3">
              <a:extLst>
                <a:ext uri="{FF2B5EF4-FFF2-40B4-BE49-F238E27FC236}">
                  <a16:creationId xmlns:a16="http://schemas.microsoft.com/office/drawing/2014/main" id="{E7EB82E2-471E-4C77-8D87-03D9A6720AFF}"/>
                </a:ext>
              </a:extLst>
            </p:cNvPr>
            <p:cNvSpPr txBox="1"/>
            <p:nvPr/>
          </p:nvSpPr>
          <p:spPr>
            <a:xfrm>
              <a:off x="3177309" y="1429383"/>
              <a:ext cx="8676409" cy="2176430"/>
            </a:xfrm>
            <a:prstGeom prst="rect">
              <a:avLst/>
            </a:prstGeom>
            <a:noFill/>
          </p:spPr>
          <p:txBody>
            <a:bodyPr wrap="square" rtlCol="0">
              <a:spAutoFit/>
            </a:bodyPr>
            <a:lstStyle/>
            <a:p>
              <a:pPr algn="r">
                <a:lnSpc>
                  <a:spcPct val="120000"/>
                </a:lnSpc>
              </a:pPr>
              <a:r>
                <a:rPr lang="en-US" altLang="zh-CN" sz="4400" b="1" dirty="0">
                  <a:solidFill>
                    <a:schemeClr val="bg1">
                      <a:lumMod val="95000"/>
                    </a:schemeClr>
                  </a:solidFill>
                  <a:latin typeface="Times New Roman" panose="02020603050405020304" pitchFamily="18" charset="0"/>
                  <a:cs typeface="Times New Roman" panose="02020603050405020304" pitchFamily="18" charset="0"/>
                </a:rPr>
                <a:t>Safe Distance</a:t>
              </a:r>
              <a:r>
                <a:rPr lang="en-US" altLang="zh-CN" sz="4400" b="1" dirty="0">
                  <a:solidFill>
                    <a:schemeClr val="bg1">
                      <a:lumMod val="95000"/>
                    </a:schemeClr>
                  </a:solidFill>
                  <a:latin typeface="Century Gothic" panose="020B0502020202020204" pitchFamily="34" charset="0"/>
                </a:rPr>
                <a:t>:</a:t>
              </a:r>
            </a:p>
            <a:p>
              <a:pPr algn="r">
                <a:lnSpc>
                  <a:spcPct val="120000"/>
                </a:lnSpc>
              </a:pPr>
              <a:r>
                <a:rPr lang="en-US" altLang="zh-CN" sz="3600" dirty="0">
                  <a:solidFill>
                    <a:schemeClr val="bg1">
                      <a:lumMod val="95000"/>
                    </a:schemeClr>
                  </a:solidFill>
                  <a:latin typeface="Times New Roman" panose="02020603050405020304" pitchFamily="18" charset="0"/>
                  <a:cs typeface="Times New Roman" panose="02020603050405020304" pitchFamily="18" charset="0"/>
                </a:rPr>
                <a:t>Quantitative Analysis on the Distance A Covid-19 Virus Spreads During Its Lifespan</a:t>
              </a:r>
              <a:endParaRPr lang="zh-CN" altLang="en-US" sz="3600" dirty="0">
                <a:solidFill>
                  <a:schemeClr val="bg1">
                    <a:lumMod val="95000"/>
                  </a:schemeClr>
                </a:solidFill>
                <a:latin typeface="Times New Roman" panose="02020603050405020304" pitchFamily="18" charset="0"/>
                <a:cs typeface="Times New Roman" panose="02020603050405020304" pitchFamily="18" charset="0"/>
              </a:endParaRPr>
            </a:p>
          </p:txBody>
        </p:sp>
        <p:cxnSp>
          <p:nvCxnSpPr>
            <p:cNvPr id="6" name="直接连接符 5">
              <a:extLst>
                <a:ext uri="{FF2B5EF4-FFF2-40B4-BE49-F238E27FC236}">
                  <a16:creationId xmlns:a16="http://schemas.microsoft.com/office/drawing/2014/main" id="{478E16A6-6B07-4DC7-8608-FFD6AE0D1A4F}"/>
                </a:ext>
              </a:extLst>
            </p:cNvPr>
            <p:cNvCxnSpPr>
              <a:cxnSpLocks/>
            </p:cNvCxnSpPr>
            <p:nvPr/>
          </p:nvCxnSpPr>
          <p:spPr>
            <a:xfrm flipH="1">
              <a:off x="3703782" y="3694545"/>
              <a:ext cx="807258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333A3D81-9138-4900-99AB-BAF006248A3F}"/>
                </a:ext>
              </a:extLst>
            </p:cNvPr>
            <p:cNvSpPr txBox="1"/>
            <p:nvPr/>
          </p:nvSpPr>
          <p:spPr>
            <a:xfrm>
              <a:off x="10012218" y="3796149"/>
              <a:ext cx="1764146" cy="369332"/>
            </a:xfrm>
            <a:prstGeom prst="rect">
              <a:avLst/>
            </a:prstGeom>
            <a:noFill/>
          </p:spPr>
          <p:txBody>
            <a:bodyPr wrap="square" rtlCol="0">
              <a:spAutoFit/>
            </a:bodyPr>
            <a:lstStyle/>
            <a:p>
              <a:pPr algn="r"/>
              <a:r>
                <a:rPr lang="en-US" altLang="zh-CN" dirty="0">
                  <a:solidFill>
                    <a:schemeClr val="bg1"/>
                  </a:solidFill>
                  <a:latin typeface="Times New Roman" panose="02020603050405020304" pitchFamily="18" charset="0"/>
                  <a:cs typeface="Times New Roman" panose="02020603050405020304" pitchFamily="18" charset="0"/>
                </a:rPr>
                <a:t>Alvin Miao</a:t>
              </a:r>
              <a:endParaRPr lang="zh-CN" altLang="en-US" dirty="0">
                <a:solidFill>
                  <a:schemeClr val="bg1"/>
                </a:solidFill>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B1CFF596-F583-4323-9730-664E33C16E38}"/>
                </a:ext>
              </a:extLst>
            </p:cNvPr>
            <p:cNvSpPr txBox="1"/>
            <p:nvPr/>
          </p:nvSpPr>
          <p:spPr>
            <a:xfrm>
              <a:off x="5800436" y="4079982"/>
              <a:ext cx="5975928" cy="369332"/>
            </a:xfrm>
            <a:prstGeom prst="rect">
              <a:avLst/>
            </a:prstGeom>
            <a:noFill/>
          </p:spPr>
          <p:txBody>
            <a:bodyPr wrap="square" rtlCol="0">
              <a:spAutoFit/>
            </a:bodyPr>
            <a:lstStyle/>
            <a:p>
              <a:pPr algn="r"/>
              <a:r>
                <a:rPr lang="en-US" altLang="zh-CN" dirty="0">
                  <a:solidFill>
                    <a:schemeClr val="bg1"/>
                  </a:solidFill>
                  <a:latin typeface="Times New Roman" panose="02020603050405020304" pitchFamily="18" charset="0"/>
                  <a:cs typeface="Times New Roman" panose="02020603050405020304" pitchFamily="18" charset="0"/>
                </a:rPr>
                <a:t>Princeton International School of Mathematics and Science</a:t>
              </a:r>
              <a:endParaRPr lang="zh-CN" altLang="en-US"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801511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C39BBCE-653B-4822-9239-EB18A9858675}"/>
              </a:ext>
            </a:extLst>
          </p:cNvPr>
          <p:cNvSpPr/>
          <p:nvPr/>
        </p:nvSpPr>
        <p:spPr>
          <a:xfrm>
            <a:off x="0" y="0"/>
            <a:ext cx="12192000" cy="1804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6C517268-E8CB-409A-8050-A6734AECE51A}"/>
              </a:ext>
            </a:extLst>
          </p:cNvPr>
          <p:cNvSpPr txBox="1"/>
          <p:nvPr/>
        </p:nvSpPr>
        <p:spPr>
          <a:xfrm>
            <a:off x="962568" y="574843"/>
            <a:ext cx="4451642" cy="461665"/>
          </a:xfrm>
          <a:prstGeom prst="rect">
            <a:avLst/>
          </a:prstGeom>
          <a:noFill/>
        </p:spPr>
        <p:txBody>
          <a:bodyPr wrap="square" rtlCol="0">
            <a:spAutoFit/>
          </a:bodyPr>
          <a:lstStyle/>
          <a:p>
            <a:r>
              <a:rPr lang="en-US" altLang="zh-CN" sz="2400" dirty="0">
                <a:latin typeface="Arial Black" panose="020B0A04020102020204" pitchFamily="34" charset="0"/>
                <a:cs typeface="Times New Roman" panose="02020603050405020304" pitchFamily="18" charset="0"/>
              </a:rPr>
              <a:t>Materials and Methods</a:t>
            </a:r>
            <a:endParaRPr lang="zh-CN" altLang="en-US" sz="2400" dirty="0">
              <a:latin typeface="Arial Black" panose="020B0A04020102020204" pitchFamily="34" charset="0"/>
              <a:cs typeface="Times New Roman" panose="02020603050405020304" pitchFamily="18" charset="0"/>
            </a:endParaRPr>
          </a:p>
        </p:txBody>
      </p:sp>
      <p:sp>
        <p:nvSpPr>
          <p:cNvPr id="7" name="archives_342283">
            <a:extLst>
              <a:ext uri="{FF2B5EF4-FFF2-40B4-BE49-F238E27FC236}">
                <a16:creationId xmlns:a16="http://schemas.microsoft.com/office/drawing/2014/main" id="{3B2BBE42-1513-4F21-ACBC-F4576939E681}"/>
              </a:ext>
            </a:extLst>
          </p:cNvPr>
          <p:cNvSpPr/>
          <p:nvPr/>
        </p:nvSpPr>
        <p:spPr>
          <a:xfrm>
            <a:off x="244599" y="501292"/>
            <a:ext cx="609685" cy="608768"/>
          </a:xfrm>
          <a:custGeom>
            <a:avLst/>
            <a:gdLst>
              <a:gd name="connsiteX0" fmla="*/ 602275 w 602487"/>
              <a:gd name="connsiteY0" fmla="*/ 602275 w 602487"/>
              <a:gd name="connsiteX1" fmla="*/ 602275 w 602487"/>
              <a:gd name="connsiteY1" fmla="*/ 602275 w 602487"/>
              <a:gd name="connsiteX2" fmla="*/ 602275 w 602487"/>
              <a:gd name="connsiteY2" fmla="*/ 602275 w 602487"/>
              <a:gd name="connsiteX3" fmla="*/ 602275 w 602487"/>
              <a:gd name="connsiteY3" fmla="*/ 602275 w 602487"/>
              <a:gd name="connsiteX4" fmla="*/ 602275 w 602487"/>
              <a:gd name="connsiteY4" fmla="*/ 602275 w 602487"/>
              <a:gd name="connsiteX5" fmla="*/ 602275 w 602487"/>
              <a:gd name="connsiteY5" fmla="*/ 602275 w 602487"/>
              <a:gd name="connsiteX6" fmla="*/ 602275 w 602487"/>
              <a:gd name="connsiteY6" fmla="*/ 602275 w 602487"/>
              <a:gd name="connsiteX7" fmla="*/ 602275 w 602487"/>
              <a:gd name="connsiteY7" fmla="*/ 602275 w 602487"/>
              <a:gd name="connsiteX8" fmla="*/ 602275 w 602487"/>
              <a:gd name="connsiteY8" fmla="*/ 602275 w 602487"/>
              <a:gd name="connsiteX9" fmla="*/ 602275 w 602487"/>
              <a:gd name="connsiteY9" fmla="*/ 602275 w 602487"/>
              <a:gd name="connsiteX10" fmla="*/ 602275 w 602487"/>
              <a:gd name="connsiteY10" fmla="*/ 602275 w 602487"/>
              <a:gd name="connsiteX11" fmla="*/ 602275 w 602487"/>
              <a:gd name="connsiteY11" fmla="*/ 602275 w 602487"/>
              <a:gd name="connsiteX12" fmla="*/ 602275 w 602487"/>
              <a:gd name="connsiteY12" fmla="*/ 602275 w 602487"/>
              <a:gd name="connsiteX13" fmla="*/ 602275 w 602487"/>
              <a:gd name="connsiteY13" fmla="*/ 602275 w 602487"/>
              <a:gd name="connsiteX14" fmla="*/ 602275 w 602487"/>
              <a:gd name="connsiteY14" fmla="*/ 602275 w 602487"/>
              <a:gd name="connsiteX15" fmla="*/ 602275 w 602487"/>
              <a:gd name="connsiteY15" fmla="*/ 602275 w 602487"/>
              <a:gd name="connsiteX16" fmla="*/ 602275 w 602487"/>
              <a:gd name="connsiteY16" fmla="*/ 602275 w 602487"/>
              <a:gd name="connsiteX17" fmla="*/ 602275 w 602487"/>
              <a:gd name="connsiteY17" fmla="*/ 602275 w 602487"/>
              <a:gd name="connsiteX18" fmla="*/ 602275 w 602487"/>
              <a:gd name="connsiteY18" fmla="*/ 602275 w 602487"/>
              <a:gd name="connsiteX19" fmla="*/ 602275 w 602487"/>
              <a:gd name="connsiteY19" fmla="*/ 602275 w 602487"/>
              <a:gd name="connsiteX20" fmla="*/ 602275 w 602487"/>
              <a:gd name="connsiteY20" fmla="*/ 602275 w 602487"/>
              <a:gd name="connsiteX21" fmla="*/ 602275 w 602487"/>
              <a:gd name="connsiteY21" fmla="*/ 602275 w 602487"/>
              <a:gd name="connsiteX22" fmla="*/ 602275 w 602487"/>
              <a:gd name="connsiteY22" fmla="*/ 602275 w 602487"/>
              <a:gd name="connsiteX23" fmla="*/ 602275 w 602487"/>
              <a:gd name="connsiteY23" fmla="*/ 602275 w 602487"/>
              <a:gd name="connsiteX24" fmla="*/ 602275 w 602487"/>
              <a:gd name="connsiteY24" fmla="*/ 602275 w 602487"/>
              <a:gd name="connsiteX25" fmla="*/ 602275 w 602487"/>
              <a:gd name="connsiteY25" fmla="*/ 602275 w 602487"/>
              <a:gd name="connsiteX26" fmla="*/ 602275 w 602487"/>
              <a:gd name="connsiteY26" fmla="*/ 602275 w 602487"/>
              <a:gd name="connsiteX27" fmla="*/ 602275 w 602487"/>
              <a:gd name="connsiteY27" fmla="*/ 602275 w 602487"/>
              <a:gd name="connsiteX28" fmla="*/ 602275 w 602487"/>
              <a:gd name="connsiteY28" fmla="*/ 602275 w 602487"/>
              <a:gd name="connsiteX29" fmla="*/ 602275 w 602487"/>
              <a:gd name="connsiteY29" fmla="*/ 602275 w 602487"/>
              <a:gd name="connsiteX30" fmla="*/ 602275 w 602487"/>
              <a:gd name="connsiteY30" fmla="*/ 602275 w 602487"/>
              <a:gd name="connsiteX31" fmla="*/ 602275 w 602487"/>
              <a:gd name="connsiteY31" fmla="*/ 602275 w 602487"/>
              <a:gd name="connsiteX32" fmla="*/ 602275 w 602487"/>
              <a:gd name="connsiteY32" fmla="*/ 602275 w 602487"/>
              <a:gd name="connsiteX33" fmla="*/ 602275 w 602487"/>
              <a:gd name="connsiteY33" fmla="*/ 602275 w 602487"/>
              <a:gd name="connsiteX34" fmla="*/ 602275 w 602487"/>
              <a:gd name="connsiteY34" fmla="*/ 602275 w 602487"/>
              <a:gd name="connsiteX35" fmla="*/ 602275 w 602487"/>
              <a:gd name="connsiteY35" fmla="*/ 602275 w 602487"/>
              <a:gd name="connsiteX36" fmla="*/ 602275 w 602487"/>
              <a:gd name="connsiteY36" fmla="*/ 602275 w 602487"/>
              <a:gd name="connsiteX37" fmla="*/ 602275 w 602487"/>
              <a:gd name="connsiteY37" fmla="*/ 602275 w 602487"/>
              <a:gd name="connsiteX38" fmla="*/ 602275 w 602487"/>
              <a:gd name="connsiteY38" fmla="*/ 602275 w 602487"/>
              <a:gd name="connsiteX39" fmla="*/ 602275 w 602487"/>
              <a:gd name="connsiteY39" fmla="*/ 602275 w 602487"/>
              <a:gd name="connsiteX40" fmla="*/ 602275 w 602487"/>
              <a:gd name="connsiteY40" fmla="*/ 602275 w 602487"/>
              <a:gd name="connsiteX41" fmla="*/ 602275 w 602487"/>
              <a:gd name="connsiteY41" fmla="*/ 602275 w 602487"/>
              <a:gd name="connsiteX42" fmla="*/ 602275 w 602487"/>
              <a:gd name="connsiteY42" fmla="*/ 602275 w 602487"/>
              <a:gd name="connsiteX43" fmla="*/ 602275 w 602487"/>
              <a:gd name="connsiteY43" fmla="*/ 602275 w 602487"/>
              <a:gd name="connsiteX44" fmla="*/ 602275 w 602487"/>
              <a:gd name="connsiteY44" fmla="*/ 602275 w 602487"/>
              <a:gd name="connsiteX45" fmla="*/ 602275 w 602487"/>
              <a:gd name="connsiteY45" fmla="*/ 602275 w 602487"/>
              <a:gd name="connsiteX46" fmla="*/ 602275 w 602487"/>
              <a:gd name="connsiteY46" fmla="*/ 602275 w 602487"/>
              <a:gd name="connsiteX47" fmla="*/ 602275 w 602487"/>
              <a:gd name="connsiteY47" fmla="*/ 602275 w 602487"/>
              <a:gd name="connsiteX48" fmla="*/ 602275 w 602487"/>
              <a:gd name="connsiteY48" fmla="*/ 602275 w 602487"/>
              <a:gd name="connsiteX49" fmla="*/ 602275 w 602487"/>
              <a:gd name="connsiteY49" fmla="*/ 602275 w 602487"/>
              <a:gd name="connsiteX50" fmla="*/ 602275 w 602487"/>
              <a:gd name="connsiteY50" fmla="*/ 602275 w 602487"/>
              <a:gd name="connsiteX51" fmla="*/ 602275 w 602487"/>
              <a:gd name="connsiteY51" fmla="*/ 602275 w 602487"/>
              <a:gd name="connsiteX52" fmla="*/ 602275 w 602487"/>
              <a:gd name="connsiteY52" fmla="*/ 602275 w 602487"/>
              <a:gd name="connsiteX53" fmla="*/ 602275 w 602487"/>
              <a:gd name="connsiteY53" fmla="*/ 602275 w 602487"/>
              <a:gd name="connsiteX54" fmla="*/ 602275 w 602487"/>
              <a:gd name="connsiteY54" fmla="*/ 602275 w 602487"/>
              <a:gd name="connsiteX55" fmla="*/ 602275 w 602487"/>
              <a:gd name="connsiteY55" fmla="*/ 602275 w 602487"/>
              <a:gd name="connsiteX56" fmla="*/ 602275 w 602487"/>
              <a:gd name="connsiteY56" fmla="*/ 602275 w 602487"/>
              <a:gd name="connsiteX57" fmla="*/ 602275 w 602487"/>
              <a:gd name="connsiteY57" fmla="*/ 602275 w 602487"/>
              <a:gd name="connsiteX58" fmla="*/ 602275 w 602487"/>
              <a:gd name="connsiteY58" fmla="*/ 602275 w 602487"/>
              <a:gd name="connsiteX59" fmla="*/ 602275 w 602487"/>
              <a:gd name="connsiteY59" fmla="*/ 602275 w 602487"/>
              <a:gd name="connsiteX60" fmla="*/ 602275 w 602487"/>
              <a:gd name="connsiteY60" fmla="*/ 602275 w 602487"/>
              <a:gd name="connsiteX61" fmla="*/ 602275 w 602487"/>
              <a:gd name="connsiteY61" fmla="*/ 602275 w 602487"/>
              <a:gd name="connsiteX62" fmla="*/ 602275 w 602487"/>
              <a:gd name="connsiteY62" fmla="*/ 602275 w 602487"/>
              <a:gd name="connsiteX63" fmla="*/ 602275 w 602487"/>
              <a:gd name="connsiteY63" fmla="*/ 602275 w 602487"/>
              <a:gd name="connsiteX64" fmla="*/ 602275 w 602487"/>
              <a:gd name="connsiteY64" fmla="*/ 602275 w 602487"/>
              <a:gd name="connsiteX65" fmla="*/ 602275 w 602487"/>
              <a:gd name="connsiteY65" fmla="*/ 602275 w 602487"/>
              <a:gd name="connsiteX66" fmla="*/ 602275 w 602487"/>
              <a:gd name="connsiteY66" fmla="*/ 602275 w 602487"/>
              <a:gd name="connsiteX67" fmla="*/ 602275 w 602487"/>
              <a:gd name="connsiteY67" fmla="*/ 602275 w 602487"/>
              <a:gd name="connsiteX68" fmla="*/ 602275 w 602487"/>
              <a:gd name="connsiteY68" fmla="*/ 602275 w 602487"/>
              <a:gd name="connsiteX69" fmla="*/ 602275 w 602487"/>
              <a:gd name="connsiteY69" fmla="*/ 602275 w 602487"/>
              <a:gd name="connsiteX70" fmla="*/ 602275 w 602487"/>
              <a:gd name="connsiteY70" fmla="*/ 602275 w 602487"/>
              <a:gd name="connsiteX71" fmla="*/ 602275 w 602487"/>
              <a:gd name="connsiteY71" fmla="*/ 602275 w 602487"/>
              <a:gd name="connsiteX72" fmla="*/ 602275 w 602487"/>
              <a:gd name="connsiteY72" fmla="*/ 602275 w 602487"/>
              <a:gd name="connsiteX73" fmla="*/ 602275 w 602487"/>
              <a:gd name="connsiteY73" fmla="*/ 602275 w 602487"/>
              <a:gd name="connsiteX74" fmla="*/ 602275 w 602487"/>
              <a:gd name="connsiteY74" fmla="*/ 602275 w 602487"/>
              <a:gd name="connsiteX75" fmla="*/ 602275 w 602487"/>
              <a:gd name="connsiteY75" fmla="*/ 602275 w 602487"/>
              <a:gd name="connsiteX76" fmla="*/ 602275 w 602487"/>
              <a:gd name="connsiteY76" fmla="*/ 602275 w 602487"/>
              <a:gd name="connsiteX77" fmla="*/ 602275 w 602487"/>
              <a:gd name="connsiteY77" fmla="*/ 602275 w 602487"/>
              <a:gd name="connsiteX78" fmla="*/ 602275 w 602487"/>
              <a:gd name="connsiteY78" fmla="*/ 602275 w 602487"/>
              <a:gd name="connsiteX79" fmla="*/ 602275 w 602487"/>
              <a:gd name="connsiteY79" fmla="*/ 602275 w 602487"/>
              <a:gd name="connsiteX80" fmla="*/ 602275 w 602487"/>
              <a:gd name="connsiteY80" fmla="*/ 602275 w 602487"/>
              <a:gd name="connsiteX81" fmla="*/ 602275 w 602487"/>
              <a:gd name="connsiteY81" fmla="*/ 602275 w 602487"/>
              <a:gd name="connsiteX82" fmla="*/ 602275 w 602487"/>
              <a:gd name="connsiteY82" fmla="*/ 602275 w 602487"/>
              <a:gd name="connsiteX83" fmla="*/ 602275 w 602487"/>
              <a:gd name="connsiteY83" fmla="*/ 602275 w 602487"/>
              <a:gd name="connsiteX84" fmla="*/ 602275 w 602487"/>
              <a:gd name="connsiteY84" fmla="*/ 602275 w 602487"/>
              <a:gd name="connsiteX85" fmla="*/ 602275 w 602487"/>
              <a:gd name="connsiteY85" fmla="*/ 602275 w 602487"/>
              <a:gd name="connsiteX86" fmla="*/ 602275 w 602487"/>
              <a:gd name="connsiteY86" fmla="*/ 602275 w 602487"/>
              <a:gd name="connsiteX87" fmla="*/ 602275 w 602487"/>
              <a:gd name="connsiteY87" fmla="*/ 602275 w 602487"/>
              <a:gd name="connsiteX88" fmla="*/ 602275 w 602487"/>
              <a:gd name="connsiteY88" fmla="*/ 602275 w 602487"/>
              <a:gd name="connsiteX89" fmla="*/ 602275 w 602487"/>
              <a:gd name="connsiteY89" fmla="*/ 602275 w 602487"/>
              <a:gd name="connsiteX90" fmla="*/ 602275 w 602487"/>
              <a:gd name="connsiteY90" fmla="*/ 602275 w 602487"/>
              <a:gd name="connsiteX91" fmla="*/ 602275 w 602487"/>
              <a:gd name="connsiteY91" fmla="*/ 602275 w 602487"/>
              <a:gd name="connsiteX92" fmla="*/ 602275 w 602487"/>
              <a:gd name="connsiteY92" fmla="*/ 602275 w 602487"/>
              <a:gd name="connsiteX93" fmla="*/ 602275 w 602487"/>
              <a:gd name="connsiteY93" fmla="*/ 602275 w 602487"/>
              <a:gd name="connsiteX94" fmla="*/ 602275 w 602487"/>
              <a:gd name="connsiteY94" fmla="*/ 602275 w 602487"/>
              <a:gd name="connsiteX95" fmla="*/ 602275 w 602487"/>
              <a:gd name="connsiteY95" fmla="*/ 602275 w 602487"/>
              <a:gd name="connsiteX96" fmla="*/ 602275 w 602487"/>
              <a:gd name="connsiteY96" fmla="*/ 602275 w 602487"/>
              <a:gd name="connsiteX97" fmla="*/ 602275 w 602487"/>
              <a:gd name="connsiteY97" fmla="*/ 602275 w 602487"/>
              <a:gd name="connsiteX98" fmla="*/ 602275 w 602487"/>
              <a:gd name="connsiteY98" fmla="*/ 602275 w 602487"/>
              <a:gd name="connsiteX99" fmla="*/ 602275 w 602487"/>
              <a:gd name="connsiteY99" fmla="*/ 602275 w 602487"/>
              <a:gd name="connsiteX100" fmla="*/ 602275 w 602487"/>
              <a:gd name="connsiteY100" fmla="*/ 602275 w 602487"/>
              <a:gd name="connsiteX101" fmla="*/ 602275 w 602487"/>
              <a:gd name="connsiteY101" fmla="*/ 602275 w 602487"/>
              <a:gd name="connsiteX102" fmla="*/ 602275 w 602487"/>
              <a:gd name="connsiteY102" fmla="*/ 602275 w 602487"/>
              <a:gd name="connsiteX103" fmla="*/ 602275 w 602487"/>
              <a:gd name="connsiteY103" fmla="*/ 602275 w 602487"/>
              <a:gd name="connsiteX104" fmla="*/ 602275 w 602487"/>
              <a:gd name="connsiteY104" fmla="*/ 602275 w 602487"/>
              <a:gd name="connsiteX105" fmla="*/ 602275 w 602487"/>
              <a:gd name="connsiteY105" fmla="*/ 602275 w 602487"/>
              <a:gd name="connsiteX106" fmla="*/ 602275 w 602487"/>
              <a:gd name="connsiteY106" fmla="*/ 602275 w 602487"/>
              <a:gd name="connsiteX107" fmla="*/ 602275 w 602487"/>
              <a:gd name="connsiteY107" fmla="*/ 602275 w 602487"/>
              <a:gd name="connsiteX108" fmla="*/ 602275 w 602487"/>
              <a:gd name="connsiteY108" fmla="*/ 602275 w 602487"/>
              <a:gd name="connsiteX109" fmla="*/ 602275 w 602487"/>
              <a:gd name="connsiteY109" fmla="*/ 602275 w 602487"/>
              <a:gd name="connsiteX110" fmla="*/ 602275 w 602487"/>
              <a:gd name="connsiteY110" fmla="*/ 602275 w 602487"/>
              <a:gd name="connsiteX111" fmla="*/ 602275 w 602487"/>
              <a:gd name="connsiteY111" fmla="*/ 602275 w 602487"/>
              <a:gd name="connsiteX112" fmla="*/ 602275 w 602487"/>
              <a:gd name="connsiteY112" fmla="*/ 602275 w 602487"/>
              <a:gd name="connsiteX113" fmla="*/ 602275 w 602487"/>
              <a:gd name="connsiteY113" fmla="*/ 602275 w 60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9685" h="608768">
                <a:moveTo>
                  <a:pt x="511176" y="452904"/>
                </a:moveTo>
                <a:cubicBezTo>
                  <a:pt x="484888" y="452904"/>
                  <a:pt x="463534" y="474318"/>
                  <a:pt x="463534" y="500469"/>
                </a:cubicBezTo>
                <a:cubicBezTo>
                  <a:pt x="463534" y="526715"/>
                  <a:pt x="484888" y="548128"/>
                  <a:pt x="511176" y="548128"/>
                </a:cubicBezTo>
                <a:cubicBezTo>
                  <a:pt x="537464" y="548128"/>
                  <a:pt x="558817" y="526715"/>
                  <a:pt x="558817" y="500469"/>
                </a:cubicBezTo>
                <a:cubicBezTo>
                  <a:pt x="558817" y="474318"/>
                  <a:pt x="537464" y="452904"/>
                  <a:pt x="511176" y="452904"/>
                </a:cubicBezTo>
                <a:close/>
                <a:moveTo>
                  <a:pt x="304807" y="452904"/>
                </a:moveTo>
                <a:cubicBezTo>
                  <a:pt x="278528" y="452904"/>
                  <a:pt x="257183" y="474318"/>
                  <a:pt x="257183" y="500469"/>
                </a:cubicBezTo>
                <a:cubicBezTo>
                  <a:pt x="257183" y="526715"/>
                  <a:pt x="278528" y="548128"/>
                  <a:pt x="304807" y="548128"/>
                </a:cubicBezTo>
                <a:cubicBezTo>
                  <a:pt x="331085" y="548128"/>
                  <a:pt x="352526" y="526715"/>
                  <a:pt x="352526" y="500469"/>
                </a:cubicBezTo>
                <a:cubicBezTo>
                  <a:pt x="352526" y="474318"/>
                  <a:pt x="331085" y="452904"/>
                  <a:pt x="304807" y="452904"/>
                </a:cubicBezTo>
                <a:close/>
                <a:moveTo>
                  <a:pt x="98486" y="452904"/>
                </a:moveTo>
                <a:cubicBezTo>
                  <a:pt x="72204" y="452904"/>
                  <a:pt x="50761" y="474318"/>
                  <a:pt x="50761" y="500469"/>
                </a:cubicBezTo>
                <a:cubicBezTo>
                  <a:pt x="50761" y="526715"/>
                  <a:pt x="72204" y="548128"/>
                  <a:pt x="98486" y="548128"/>
                </a:cubicBezTo>
                <a:cubicBezTo>
                  <a:pt x="124768" y="548128"/>
                  <a:pt x="146116" y="526715"/>
                  <a:pt x="146116" y="500469"/>
                </a:cubicBezTo>
                <a:cubicBezTo>
                  <a:pt x="146116" y="474318"/>
                  <a:pt x="124768" y="452904"/>
                  <a:pt x="98486" y="452904"/>
                </a:cubicBezTo>
                <a:close/>
                <a:moveTo>
                  <a:pt x="473070" y="207321"/>
                </a:moveTo>
                <a:lnTo>
                  <a:pt x="549351" y="207321"/>
                </a:lnTo>
                <a:lnTo>
                  <a:pt x="549351" y="226374"/>
                </a:lnTo>
                <a:lnTo>
                  <a:pt x="473070" y="226374"/>
                </a:lnTo>
                <a:close/>
                <a:moveTo>
                  <a:pt x="266667" y="207321"/>
                </a:moveTo>
                <a:lnTo>
                  <a:pt x="342948" y="207321"/>
                </a:lnTo>
                <a:lnTo>
                  <a:pt x="342948" y="226374"/>
                </a:lnTo>
                <a:lnTo>
                  <a:pt x="266667" y="226374"/>
                </a:lnTo>
                <a:close/>
                <a:moveTo>
                  <a:pt x="60333" y="207321"/>
                </a:moveTo>
                <a:lnTo>
                  <a:pt x="136614" y="207321"/>
                </a:lnTo>
                <a:lnTo>
                  <a:pt x="136614" y="226374"/>
                </a:lnTo>
                <a:lnTo>
                  <a:pt x="60333" y="226374"/>
                </a:lnTo>
                <a:close/>
                <a:moveTo>
                  <a:pt x="473070" y="162512"/>
                </a:moveTo>
                <a:lnTo>
                  <a:pt x="549351" y="162512"/>
                </a:lnTo>
                <a:lnTo>
                  <a:pt x="549351" y="181424"/>
                </a:lnTo>
                <a:lnTo>
                  <a:pt x="473070" y="181424"/>
                </a:lnTo>
                <a:close/>
                <a:moveTo>
                  <a:pt x="266667" y="162512"/>
                </a:moveTo>
                <a:lnTo>
                  <a:pt x="342948" y="162512"/>
                </a:lnTo>
                <a:lnTo>
                  <a:pt x="342948" y="181424"/>
                </a:lnTo>
                <a:lnTo>
                  <a:pt x="266667" y="181424"/>
                </a:lnTo>
                <a:close/>
                <a:moveTo>
                  <a:pt x="60333" y="162512"/>
                </a:moveTo>
                <a:lnTo>
                  <a:pt x="136614" y="162512"/>
                </a:lnTo>
                <a:lnTo>
                  <a:pt x="136614" y="181424"/>
                </a:lnTo>
                <a:lnTo>
                  <a:pt x="60333" y="181424"/>
                </a:lnTo>
                <a:close/>
                <a:moveTo>
                  <a:pt x="473070" y="117703"/>
                </a:moveTo>
                <a:lnTo>
                  <a:pt x="549351" y="117703"/>
                </a:lnTo>
                <a:lnTo>
                  <a:pt x="549351" y="136615"/>
                </a:lnTo>
                <a:lnTo>
                  <a:pt x="473070" y="136615"/>
                </a:lnTo>
                <a:close/>
                <a:moveTo>
                  <a:pt x="266667" y="117703"/>
                </a:moveTo>
                <a:lnTo>
                  <a:pt x="342948" y="117703"/>
                </a:lnTo>
                <a:lnTo>
                  <a:pt x="342948" y="136615"/>
                </a:lnTo>
                <a:lnTo>
                  <a:pt x="266667" y="136615"/>
                </a:lnTo>
                <a:close/>
                <a:moveTo>
                  <a:pt x="60333" y="117703"/>
                </a:moveTo>
                <a:lnTo>
                  <a:pt x="136614" y="117703"/>
                </a:lnTo>
                <a:lnTo>
                  <a:pt x="136614" y="136615"/>
                </a:lnTo>
                <a:lnTo>
                  <a:pt x="60333" y="136615"/>
                </a:lnTo>
                <a:close/>
                <a:moveTo>
                  <a:pt x="473070" y="72753"/>
                </a:moveTo>
                <a:lnTo>
                  <a:pt x="549351" y="72753"/>
                </a:lnTo>
                <a:lnTo>
                  <a:pt x="549351" y="91806"/>
                </a:lnTo>
                <a:lnTo>
                  <a:pt x="473070" y="91806"/>
                </a:lnTo>
                <a:close/>
                <a:moveTo>
                  <a:pt x="266667" y="72753"/>
                </a:moveTo>
                <a:lnTo>
                  <a:pt x="342948" y="72753"/>
                </a:lnTo>
                <a:lnTo>
                  <a:pt x="342948" y="91806"/>
                </a:lnTo>
                <a:lnTo>
                  <a:pt x="266667" y="91806"/>
                </a:lnTo>
                <a:close/>
                <a:moveTo>
                  <a:pt x="60333" y="72753"/>
                </a:moveTo>
                <a:lnTo>
                  <a:pt x="136614" y="72753"/>
                </a:lnTo>
                <a:lnTo>
                  <a:pt x="136614" y="91806"/>
                </a:lnTo>
                <a:lnTo>
                  <a:pt x="60333" y="91806"/>
                </a:lnTo>
                <a:close/>
                <a:moveTo>
                  <a:pt x="41747" y="32215"/>
                </a:moveTo>
                <a:cubicBezTo>
                  <a:pt x="36434" y="32215"/>
                  <a:pt x="32164" y="36479"/>
                  <a:pt x="32164" y="41690"/>
                </a:cubicBezTo>
                <a:lnTo>
                  <a:pt x="32164" y="257435"/>
                </a:lnTo>
                <a:cubicBezTo>
                  <a:pt x="32164" y="262741"/>
                  <a:pt x="36434" y="267005"/>
                  <a:pt x="41747" y="267005"/>
                </a:cubicBezTo>
                <a:lnTo>
                  <a:pt x="155129" y="267005"/>
                </a:lnTo>
                <a:cubicBezTo>
                  <a:pt x="160443" y="267005"/>
                  <a:pt x="164712" y="262741"/>
                  <a:pt x="164712" y="257435"/>
                </a:cubicBezTo>
                <a:lnTo>
                  <a:pt x="164712" y="41690"/>
                </a:lnTo>
                <a:cubicBezTo>
                  <a:pt x="164712" y="36479"/>
                  <a:pt x="160443" y="32215"/>
                  <a:pt x="155129" y="32215"/>
                </a:cubicBezTo>
                <a:close/>
                <a:moveTo>
                  <a:pt x="248075" y="32215"/>
                </a:moveTo>
                <a:cubicBezTo>
                  <a:pt x="242857" y="32215"/>
                  <a:pt x="238588" y="36479"/>
                  <a:pt x="238588" y="41690"/>
                </a:cubicBezTo>
                <a:lnTo>
                  <a:pt x="238588" y="257435"/>
                </a:lnTo>
                <a:cubicBezTo>
                  <a:pt x="238588" y="262741"/>
                  <a:pt x="242857" y="267005"/>
                  <a:pt x="248075" y="267005"/>
                </a:cubicBezTo>
                <a:lnTo>
                  <a:pt x="361538" y="267005"/>
                </a:lnTo>
                <a:cubicBezTo>
                  <a:pt x="366851" y="267005"/>
                  <a:pt x="371025" y="262741"/>
                  <a:pt x="371025" y="257435"/>
                </a:cubicBezTo>
                <a:lnTo>
                  <a:pt x="371025" y="41690"/>
                </a:lnTo>
                <a:cubicBezTo>
                  <a:pt x="371025" y="36479"/>
                  <a:pt x="366851" y="32215"/>
                  <a:pt x="361538" y="32215"/>
                </a:cubicBezTo>
                <a:close/>
                <a:moveTo>
                  <a:pt x="454423" y="32215"/>
                </a:moveTo>
                <a:cubicBezTo>
                  <a:pt x="449203" y="32215"/>
                  <a:pt x="444933" y="36479"/>
                  <a:pt x="444933" y="41690"/>
                </a:cubicBezTo>
                <a:lnTo>
                  <a:pt x="444933" y="257435"/>
                </a:lnTo>
                <a:cubicBezTo>
                  <a:pt x="444933" y="262741"/>
                  <a:pt x="449203" y="267005"/>
                  <a:pt x="454423" y="267005"/>
                </a:cubicBezTo>
                <a:lnTo>
                  <a:pt x="567928" y="267005"/>
                </a:lnTo>
                <a:cubicBezTo>
                  <a:pt x="573148" y="267005"/>
                  <a:pt x="577418" y="262741"/>
                  <a:pt x="577418" y="257435"/>
                </a:cubicBezTo>
                <a:lnTo>
                  <a:pt x="577418" y="41690"/>
                </a:lnTo>
                <a:cubicBezTo>
                  <a:pt x="577418" y="36479"/>
                  <a:pt x="573148" y="32215"/>
                  <a:pt x="567928" y="32215"/>
                </a:cubicBezTo>
                <a:close/>
                <a:moveTo>
                  <a:pt x="17268" y="0"/>
                </a:moveTo>
                <a:lnTo>
                  <a:pt x="179609" y="0"/>
                </a:lnTo>
                <a:cubicBezTo>
                  <a:pt x="189191" y="0"/>
                  <a:pt x="196877" y="7675"/>
                  <a:pt x="196877" y="17245"/>
                </a:cubicBezTo>
                <a:lnTo>
                  <a:pt x="196877" y="591618"/>
                </a:lnTo>
                <a:cubicBezTo>
                  <a:pt x="196877" y="601093"/>
                  <a:pt x="189191" y="608768"/>
                  <a:pt x="179609" y="608768"/>
                </a:cubicBezTo>
                <a:lnTo>
                  <a:pt x="17268" y="608768"/>
                </a:lnTo>
                <a:cubicBezTo>
                  <a:pt x="7685" y="608768"/>
                  <a:pt x="0" y="601093"/>
                  <a:pt x="0" y="591618"/>
                </a:cubicBezTo>
                <a:lnTo>
                  <a:pt x="0" y="17245"/>
                </a:lnTo>
                <a:cubicBezTo>
                  <a:pt x="0" y="7675"/>
                  <a:pt x="7685" y="0"/>
                  <a:pt x="17268" y="0"/>
                </a:cubicBezTo>
                <a:close/>
                <a:moveTo>
                  <a:pt x="223599" y="0"/>
                </a:moveTo>
                <a:lnTo>
                  <a:pt x="386015" y="0"/>
                </a:lnTo>
                <a:cubicBezTo>
                  <a:pt x="395502" y="0"/>
                  <a:pt x="403281" y="7675"/>
                  <a:pt x="403281" y="17244"/>
                </a:cubicBezTo>
                <a:lnTo>
                  <a:pt x="403281" y="591618"/>
                </a:lnTo>
                <a:cubicBezTo>
                  <a:pt x="403281" y="601093"/>
                  <a:pt x="395502" y="608768"/>
                  <a:pt x="386015" y="608768"/>
                </a:cubicBezTo>
                <a:lnTo>
                  <a:pt x="223599" y="608768"/>
                </a:lnTo>
                <a:cubicBezTo>
                  <a:pt x="214112" y="608768"/>
                  <a:pt x="206333" y="601093"/>
                  <a:pt x="206333" y="591618"/>
                </a:cubicBezTo>
                <a:lnTo>
                  <a:pt x="206333" y="17244"/>
                </a:lnTo>
                <a:cubicBezTo>
                  <a:pt x="206333" y="7675"/>
                  <a:pt x="214112" y="0"/>
                  <a:pt x="223599" y="0"/>
                </a:cubicBezTo>
                <a:close/>
                <a:moveTo>
                  <a:pt x="429938" y="0"/>
                </a:moveTo>
                <a:lnTo>
                  <a:pt x="592318" y="0"/>
                </a:lnTo>
                <a:cubicBezTo>
                  <a:pt x="601903" y="0"/>
                  <a:pt x="609685" y="7675"/>
                  <a:pt x="609685" y="17244"/>
                </a:cubicBezTo>
                <a:lnTo>
                  <a:pt x="609685" y="591618"/>
                </a:lnTo>
                <a:cubicBezTo>
                  <a:pt x="609685" y="601093"/>
                  <a:pt x="601903" y="608768"/>
                  <a:pt x="592318" y="608768"/>
                </a:cubicBezTo>
                <a:lnTo>
                  <a:pt x="429938" y="608768"/>
                </a:lnTo>
                <a:cubicBezTo>
                  <a:pt x="420353" y="608768"/>
                  <a:pt x="412666" y="601093"/>
                  <a:pt x="412666" y="591618"/>
                </a:cubicBezTo>
                <a:lnTo>
                  <a:pt x="412666" y="17244"/>
                </a:lnTo>
                <a:cubicBezTo>
                  <a:pt x="412666" y="7675"/>
                  <a:pt x="420353" y="0"/>
                  <a:pt x="429938"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文本框 8">
            <a:extLst>
              <a:ext uri="{FF2B5EF4-FFF2-40B4-BE49-F238E27FC236}">
                <a16:creationId xmlns:a16="http://schemas.microsoft.com/office/drawing/2014/main" id="{530DC921-2856-48F0-B544-266A70F2EF2D}"/>
              </a:ext>
            </a:extLst>
          </p:cNvPr>
          <p:cNvSpPr txBox="1"/>
          <p:nvPr/>
        </p:nvSpPr>
        <p:spPr>
          <a:xfrm>
            <a:off x="244599" y="1152259"/>
            <a:ext cx="11333748"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Method 1: Combination of Theoretical Simulation and Data from Previous Paper</a:t>
            </a:r>
            <a:endParaRPr lang="zh-CN" altLang="en-US" sz="2400" b="1"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6" name="文本框 25">
                <a:extLst>
                  <a:ext uri="{FF2B5EF4-FFF2-40B4-BE49-F238E27FC236}">
                    <a16:creationId xmlns:a16="http://schemas.microsoft.com/office/drawing/2014/main" id="{6FDC73BF-989F-45D0-94CD-5B3F092A3402}"/>
                  </a:ext>
                </a:extLst>
              </p:cNvPr>
              <p:cNvSpPr txBox="1"/>
              <p:nvPr/>
            </p:nvSpPr>
            <p:spPr>
              <a:xfrm>
                <a:off x="1584156" y="2091533"/>
                <a:ext cx="4086724" cy="13491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zh-CN" altLang="en-US" sz="2400" i="1" smtClean="0">
                              <a:solidFill>
                                <a:srgbClr val="836967"/>
                              </a:solidFill>
                              <a:latin typeface="Cambria Math" panose="02040503050406030204" pitchFamily="18" charset="0"/>
                            </a:rPr>
                          </m:ctrlPr>
                        </m:fPr>
                        <m:num>
                          <m:r>
                            <a:rPr lang="zh-CN" altLang="en-US" sz="2400" i="1">
                              <a:latin typeface="Cambria Math" panose="02040503050406030204" pitchFamily="18" charset="0"/>
                            </a:rPr>
                            <m:t>𝑚𝑣</m:t>
                          </m:r>
                          <m:r>
                            <a:rPr lang="zh-CN" altLang="en-US" sz="2400" i="0">
                              <a:latin typeface="Cambria Math" panose="02040503050406030204" pitchFamily="18" charset="0"/>
                            </a:rPr>
                            <m:t>⋅</m:t>
                          </m:r>
                          <m:r>
                            <a:rPr lang="zh-CN" altLang="en-US" sz="2400" i="1">
                              <a:latin typeface="Cambria Math" panose="02040503050406030204" pitchFamily="18" charset="0"/>
                            </a:rPr>
                            <m:t>𝑙𝑛</m:t>
                          </m:r>
                          <m:d>
                            <m:dPr>
                              <m:begChr m:val="["/>
                              <m:endChr m:val="]"/>
                              <m:ctrlPr>
                                <a:rPr lang="zh-CN" altLang="en-US" sz="2400" i="1">
                                  <a:latin typeface="Cambria Math" panose="02040503050406030204" pitchFamily="18" charset="0"/>
                                </a:rPr>
                              </m:ctrlPr>
                            </m:dPr>
                            <m:e>
                              <m:r>
                                <a:rPr lang="zh-CN" altLang="en-US" sz="2400" i="1">
                                  <a:latin typeface="Cambria Math" panose="02040503050406030204" pitchFamily="18" charset="0"/>
                                </a:rPr>
                                <m:t>𝑐𝑜𝑠h</m:t>
                              </m:r>
                              <m:d>
                                <m:dPr>
                                  <m:ctrlPr>
                                    <a:rPr lang="zh-CN" altLang="en-US" sz="2400" i="1">
                                      <a:latin typeface="Cambria Math" panose="02040503050406030204" pitchFamily="18" charset="0"/>
                                    </a:rPr>
                                  </m:ctrlPr>
                                </m:dPr>
                                <m:e>
                                  <m:rad>
                                    <m:radPr>
                                      <m:degHide m:val="on"/>
                                      <m:ctrlPr>
                                        <a:rPr lang="zh-CN" altLang="en-US" sz="2400" i="1">
                                          <a:solidFill>
                                            <a:srgbClr val="836967"/>
                                          </a:solidFill>
                                          <a:latin typeface="Cambria Math" panose="02040503050406030204" pitchFamily="18" charset="0"/>
                                        </a:rPr>
                                      </m:ctrlPr>
                                    </m:radPr>
                                    <m:deg/>
                                    <m:e>
                                      <m:f>
                                        <m:fPr>
                                          <m:ctrlPr>
                                            <a:rPr lang="zh-CN" altLang="en-US" sz="2400" i="1">
                                              <a:solidFill>
                                                <a:srgbClr val="836967"/>
                                              </a:solidFill>
                                              <a:latin typeface="Cambria Math" panose="02040503050406030204" pitchFamily="18" charset="0"/>
                                            </a:rPr>
                                          </m:ctrlPr>
                                        </m:fPr>
                                        <m:num>
                                          <m:r>
                                            <a:rPr lang="zh-CN" altLang="en-US" sz="2400" i="1">
                                              <a:latin typeface="Cambria Math" panose="02040503050406030204" pitchFamily="18" charset="0"/>
                                            </a:rPr>
                                            <m:t>𝑚𝑔</m:t>
                                          </m:r>
                                          <m:r>
                                            <a:rPr lang="zh-CN" altLang="en-US" sz="2400" i="1">
                                              <a:latin typeface="Cambria Math" panose="02040503050406030204" pitchFamily="18" charset="0"/>
                                            </a:rPr>
                                            <m:t>𝜁</m:t>
                                          </m:r>
                                        </m:num>
                                        <m:den>
                                          <m:r>
                                            <a:rPr lang="zh-CN" altLang="en-US" sz="2400" i="1">
                                              <a:latin typeface="Cambria Math" panose="02040503050406030204" pitchFamily="18" charset="0"/>
                                            </a:rPr>
                                            <m:t>𝑣</m:t>
                                          </m:r>
                                        </m:den>
                                      </m:f>
                                    </m:e>
                                  </m:rad>
                                </m:e>
                              </m:d>
                              <m:r>
                                <a:rPr lang="zh-CN" altLang="en-US" sz="2400" i="1">
                                  <a:latin typeface="Cambria Math" panose="02040503050406030204" pitchFamily="18" charset="0"/>
                                </a:rPr>
                                <m:t>𝑡</m:t>
                              </m:r>
                            </m:e>
                          </m:d>
                        </m:num>
                        <m:den>
                          <m:r>
                            <a:rPr lang="zh-CN" altLang="en-US" sz="2400" i="1">
                              <a:latin typeface="Cambria Math" panose="02040503050406030204" pitchFamily="18" charset="0"/>
                            </a:rPr>
                            <m:t>𝜁</m:t>
                          </m:r>
                        </m:den>
                      </m:f>
                      <m:r>
                        <a:rPr lang="zh-CN" altLang="en-US" sz="2400" i="0">
                          <a:latin typeface="Cambria Math" panose="02040503050406030204" pitchFamily="18" charset="0"/>
                        </a:rPr>
                        <m:t>=</m:t>
                      </m:r>
                      <m:r>
                        <a:rPr lang="zh-CN" altLang="en-US" sz="2400" i="1">
                          <a:latin typeface="Cambria Math" panose="02040503050406030204" pitchFamily="18" charset="0"/>
                        </a:rPr>
                        <m:t>h</m:t>
                      </m:r>
                    </m:oMath>
                  </m:oMathPara>
                </a14:m>
                <a:endParaRPr lang="zh-CN" altLang="en-US" sz="2400" dirty="0"/>
              </a:p>
            </p:txBody>
          </p:sp>
        </mc:Choice>
        <mc:Fallback>
          <p:sp>
            <p:nvSpPr>
              <p:cNvPr id="26" name="文本框 25">
                <a:extLst>
                  <a:ext uri="{FF2B5EF4-FFF2-40B4-BE49-F238E27FC236}">
                    <a16:creationId xmlns:a16="http://schemas.microsoft.com/office/drawing/2014/main" id="{6FDC73BF-989F-45D0-94CD-5B3F092A3402}"/>
                  </a:ext>
                </a:extLst>
              </p:cNvPr>
              <p:cNvSpPr txBox="1">
                <a:spLocks noRot="1" noChangeAspect="1" noMove="1" noResize="1" noEditPoints="1" noAdjustHandles="1" noChangeArrowheads="1" noChangeShapeType="1" noTextEdit="1"/>
              </p:cNvSpPr>
              <p:nvPr/>
            </p:nvSpPr>
            <p:spPr>
              <a:xfrm>
                <a:off x="1584156" y="2091533"/>
                <a:ext cx="4086724" cy="1349152"/>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8" name="文本框 27">
                <a:extLst>
                  <a:ext uri="{FF2B5EF4-FFF2-40B4-BE49-F238E27FC236}">
                    <a16:creationId xmlns:a16="http://schemas.microsoft.com/office/drawing/2014/main" id="{796FEA20-77B1-493A-8E6E-8942D624A0DD}"/>
                  </a:ext>
                </a:extLst>
              </p:cNvPr>
              <p:cNvSpPr txBox="1"/>
              <p:nvPr/>
            </p:nvSpPr>
            <p:spPr>
              <a:xfrm>
                <a:off x="1584156" y="4606942"/>
                <a:ext cx="3976437" cy="806503"/>
              </a:xfrm>
              <a:prstGeom prst="rect">
                <a:avLst/>
              </a:prstGeom>
              <a:noFill/>
            </p:spPr>
            <p:txBody>
              <a:bodyPr wrap="square">
                <a:spAutoFit/>
              </a:bodyPr>
              <a:lstStyle/>
              <a:p>
                <a:r>
                  <a:rPr lang="zh-CN" altLang="zh-CN" sz="2400" dirty="0">
                    <a:ln>
                      <a:noFill/>
                    </a:ln>
                    <a:solidFill>
                      <a:srgbClr val="000000"/>
                    </a:solidFill>
                    <a:effectLst/>
                    <a:ea typeface="Times New Roman" panose="02020603050405020304" pitchFamily="18" charset="0"/>
                    <a:cs typeface="Arial Unicode MS"/>
                  </a:rPr>
                  <a:t> </a:t>
                </a:r>
                <a14:m>
                  <m:oMath xmlns:m="http://schemas.openxmlformats.org/officeDocument/2006/math">
                    <m:r>
                      <a:rPr lang="en-US" altLang="zh-CN" sz="2400" i="1">
                        <a:ln>
                          <a:noFill/>
                        </a:ln>
                        <a:solidFill>
                          <a:srgbClr val="000000"/>
                        </a:solidFill>
                        <a:effectLst/>
                        <a:latin typeface="Cambria Math" panose="02040503050406030204" pitchFamily="18" charset="0"/>
                        <a:ea typeface="Arial Unicode MS"/>
                        <a:cs typeface="Arial Unicode MS"/>
                      </a:rPr>
                      <m:t>𝑡</m:t>
                    </m:r>
                    <m:r>
                      <a:rPr lang="en-US" altLang="zh-CN" sz="2400" i="1">
                        <a:ln>
                          <a:noFill/>
                        </a:ln>
                        <a:solidFill>
                          <a:srgbClr val="000000"/>
                        </a:solidFill>
                        <a:effectLst/>
                        <a:latin typeface="Cambria Math" panose="02040503050406030204" pitchFamily="18" charset="0"/>
                        <a:ea typeface="Arial Unicode MS"/>
                        <a:cs typeface="Arial Unicode MS"/>
                      </a:rPr>
                      <m:t>=2</m:t>
                    </m:r>
                    <m:sSup>
                      <m:sSupPr>
                        <m:ctrlPr>
                          <a:rPr lang="zh-CN" altLang="zh-CN" sz="2400" i="1">
                            <a:effectLst/>
                            <a:latin typeface="Cambria Math" panose="02040503050406030204" pitchFamily="18" charset="0"/>
                            <a:ea typeface="Cambria Math" panose="02040503050406030204" pitchFamily="18" charset="0"/>
                          </a:rPr>
                        </m:ctrlPr>
                      </m:sSupPr>
                      <m:e>
                        <m:r>
                          <a:rPr lang="en-US" altLang="zh-CN" sz="2400" i="1">
                            <a:ln>
                              <a:noFill/>
                            </a:ln>
                            <a:solidFill>
                              <a:srgbClr val="000000"/>
                            </a:solidFill>
                            <a:effectLst/>
                            <a:latin typeface="Cambria Math" panose="02040503050406030204" pitchFamily="18" charset="0"/>
                            <a:ea typeface="Arial Unicode MS"/>
                            <a:cs typeface="Arial Unicode MS"/>
                          </a:rPr>
                          <m:t>𝑒</m:t>
                        </m:r>
                      </m:e>
                      <m:sup>
                        <m:f>
                          <m:fPr>
                            <m:ctrlPr>
                              <a:rPr lang="zh-CN" altLang="zh-CN" sz="2400" i="1">
                                <a:effectLst/>
                                <a:latin typeface="Cambria Math" panose="02040503050406030204" pitchFamily="18" charset="0"/>
                                <a:ea typeface="Cambria Math" panose="02040503050406030204" pitchFamily="18" charset="0"/>
                              </a:rPr>
                            </m:ctrlPr>
                          </m:fPr>
                          <m:num>
                            <m:r>
                              <a:rPr lang="en-US" altLang="zh-CN" sz="2400" i="1">
                                <a:ln>
                                  <a:noFill/>
                                </a:ln>
                                <a:solidFill>
                                  <a:srgbClr val="000000"/>
                                </a:solidFill>
                                <a:effectLst/>
                                <a:latin typeface="Cambria Math" panose="02040503050406030204" pitchFamily="18" charset="0"/>
                                <a:ea typeface="Arial Unicode MS"/>
                                <a:cs typeface="Arial Unicode MS"/>
                              </a:rPr>
                              <m:t>𝜁</m:t>
                            </m:r>
                            <m:r>
                              <a:rPr lang="en-US" altLang="zh-CN" sz="2400" i="1">
                                <a:ln>
                                  <a:noFill/>
                                </a:ln>
                                <a:solidFill>
                                  <a:srgbClr val="000000"/>
                                </a:solidFill>
                                <a:effectLst/>
                                <a:latin typeface="Cambria Math" panose="02040503050406030204" pitchFamily="18" charset="0"/>
                                <a:ea typeface="Arial Unicode MS"/>
                                <a:cs typeface="Arial Unicode MS"/>
                              </a:rPr>
                              <m:t>h</m:t>
                            </m:r>
                          </m:num>
                          <m:den>
                            <m:r>
                              <a:rPr lang="en-US" altLang="zh-CN" sz="2400" i="1">
                                <a:ln>
                                  <a:noFill/>
                                </a:ln>
                                <a:solidFill>
                                  <a:srgbClr val="000000"/>
                                </a:solidFill>
                                <a:effectLst/>
                                <a:latin typeface="Cambria Math" panose="02040503050406030204" pitchFamily="18" charset="0"/>
                                <a:ea typeface="Arial Unicode MS"/>
                                <a:cs typeface="Arial Unicode MS"/>
                              </a:rPr>
                              <m:t>𝑚𝑣</m:t>
                            </m:r>
                          </m:den>
                        </m:f>
                        <m:r>
                          <a:rPr lang="en-US" altLang="zh-CN" sz="2400" i="1">
                            <a:ln>
                              <a:noFill/>
                            </a:ln>
                            <a:solidFill>
                              <a:srgbClr val="000000"/>
                            </a:solidFill>
                            <a:effectLst/>
                            <a:latin typeface="Cambria Math" panose="02040503050406030204" pitchFamily="18" charset="0"/>
                            <a:ea typeface="Arial Unicode MS"/>
                            <a:cs typeface="Arial Unicode MS"/>
                          </a:rPr>
                          <m:t>−</m:t>
                        </m:r>
                        <m:r>
                          <a:rPr lang="en-US" altLang="zh-CN" sz="2400" i="1">
                            <a:ln>
                              <a:noFill/>
                            </a:ln>
                            <a:solidFill>
                              <a:srgbClr val="000000"/>
                            </a:solidFill>
                            <a:effectLst/>
                            <a:latin typeface="Cambria Math" panose="02040503050406030204" pitchFamily="18" charset="0"/>
                            <a:ea typeface="Arial Unicode MS"/>
                            <a:cs typeface="Arial Unicode MS"/>
                          </a:rPr>
                          <m:t>𝑙𝑛</m:t>
                        </m:r>
                        <m:r>
                          <a:rPr lang="en-US" altLang="zh-CN" sz="2400" i="1">
                            <a:ln>
                              <a:noFill/>
                            </a:ln>
                            <a:solidFill>
                              <a:srgbClr val="000000"/>
                            </a:solidFill>
                            <a:effectLst/>
                            <a:latin typeface="Cambria Math" panose="02040503050406030204" pitchFamily="18" charset="0"/>
                            <a:ea typeface="Arial Unicode MS"/>
                            <a:cs typeface="Arial Unicode MS"/>
                          </a:rPr>
                          <m:t>(</m:t>
                        </m:r>
                        <m:sSup>
                          <m:sSupPr>
                            <m:ctrlPr>
                              <a:rPr lang="zh-CN" altLang="zh-CN" sz="2400" i="1">
                                <a:effectLst/>
                                <a:latin typeface="Cambria Math" panose="02040503050406030204" pitchFamily="18" charset="0"/>
                                <a:ea typeface="Cambria Math" panose="02040503050406030204" pitchFamily="18" charset="0"/>
                              </a:rPr>
                            </m:ctrlPr>
                          </m:sSupPr>
                          <m:e>
                            <m:r>
                              <a:rPr lang="en-US" altLang="zh-CN" sz="2400" i="1">
                                <a:ln>
                                  <a:noFill/>
                                </a:ln>
                                <a:solidFill>
                                  <a:srgbClr val="000000"/>
                                </a:solidFill>
                                <a:effectLst/>
                                <a:latin typeface="Cambria Math" panose="02040503050406030204" pitchFamily="18" charset="0"/>
                                <a:ea typeface="Arial Unicode MS"/>
                                <a:cs typeface="Arial Unicode MS"/>
                              </a:rPr>
                              <m:t>𝑒</m:t>
                            </m:r>
                          </m:e>
                          <m:sup>
                            <m:rad>
                              <m:radPr>
                                <m:degHide m:val="on"/>
                                <m:ctrlPr>
                                  <a:rPr lang="zh-CN" altLang="zh-CN" sz="2400" i="1">
                                    <a:effectLst/>
                                    <a:latin typeface="Cambria Math" panose="02040503050406030204" pitchFamily="18" charset="0"/>
                                    <a:ea typeface="Cambria Math" panose="02040503050406030204" pitchFamily="18" charset="0"/>
                                  </a:rPr>
                                </m:ctrlPr>
                              </m:radPr>
                              <m:deg/>
                              <m:e>
                                <m:f>
                                  <m:fPr>
                                    <m:ctrlPr>
                                      <a:rPr lang="zh-CN" altLang="zh-CN" sz="2400" i="1">
                                        <a:effectLst/>
                                        <a:latin typeface="Cambria Math" panose="02040503050406030204" pitchFamily="18" charset="0"/>
                                        <a:ea typeface="Cambria Math" panose="02040503050406030204" pitchFamily="18" charset="0"/>
                                      </a:rPr>
                                    </m:ctrlPr>
                                  </m:fPr>
                                  <m:num>
                                    <m:r>
                                      <a:rPr lang="en-US" altLang="zh-CN" sz="2400" i="1">
                                        <a:ln>
                                          <a:noFill/>
                                        </a:ln>
                                        <a:solidFill>
                                          <a:srgbClr val="000000"/>
                                        </a:solidFill>
                                        <a:effectLst/>
                                        <a:latin typeface="Cambria Math" panose="02040503050406030204" pitchFamily="18" charset="0"/>
                                        <a:ea typeface="Arial Unicode MS"/>
                                        <a:cs typeface="Arial Unicode MS"/>
                                      </a:rPr>
                                      <m:t>𝑚𝑔</m:t>
                                    </m:r>
                                    <m:r>
                                      <a:rPr lang="en-US" altLang="zh-CN" sz="2400" i="1">
                                        <a:ln>
                                          <a:noFill/>
                                        </a:ln>
                                        <a:solidFill>
                                          <a:srgbClr val="000000"/>
                                        </a:solidFill>
                                        <a:effectLst/>
                                        <a:latin typeface="Cambria Math" panose="02040503050406030204" pitchFamily="18" charset="0"/>
                                        <a:ea typeface="Arial Unicode MS"/>
                                        <a:cs typeface="Arial Unicode MS"/>
                                      </a:rPr>
                                      <m:t>𝜁</m:t>
                                    </m:r>
                                  </m:num>
                                  <m:den>
                                    <m:r>
                                      <a:rPr lang="en-US" altLang="zh-CN" sz="2400" i="1">
                                        <a:ln>
                                          <a:noFill/>
                                        </a:ln>
                                        <a:solidFill>
                                          <a:srgbClr val="000000"/>
                                        </a:solidFill>
                                        <a:effectLst/>
                                        <a:latin typeface="Cambria Math" panose="02040503050406030204" pitchFamily="18" charset="0"/>
                                        <a:ea typeface="Arial Unicode MS"/>
                                        <a:cs typeface="Arial Unicode MS"/>
                                      </a:rPr>
                                      <m:t>𝑣</m:t>
                                    </m:r>
                                  </m:den>
                                </m:f>
                              </m:e>
                            </m:rad>
                          </m:sup>
                        </m:sSup>
                        <m:r>
                          <a:rPr lang="en-US" altLang="zh-CN" sz="2400" i="1">
                            <a:ln>
                              <a:noFill/>
                            </a:ln>
                            <a:solidFill>
                              <a:srgbClr val="000000"/>
                            </a:solidFill>
                            <a:effectLst/>
                            <a:latin typeface="Cambria Math" panose="02040503050406030204" pitchFamily="18" charset="0"/>
                            <a:ea typeface="Arial Unicode MS"/>
                            <a:cs typeface="Arial Unicode MS"/>
                          </a:rPr>
                          <m:t>+</m:t>
                        </m:r>
                        <m:sSup>
                          <m:sSupPr>
                            <m:ctrlPr>
                              <a:rPr lang="zh-CN" altLang="zh-CN" sz="2400" i="1">
                                <a:effectLst/>
                                <a:latin typeface="Cambria Math" panose="02040503050406030204" pitchFamily="18" charset="0"/>
                                <a:ea typeface="Cambria Math" panose="02040503050406030204" pitchFamily="18" charset="0"/>
                              </a:rPr>
                            </m:ctrlPr>
                          </m:sSupPr>
                          <m:e>
                            <m:r>
                              <a:rPr lang="en-US" altLang="zh-CN" sz="2400" i="1">
                                <a:ln>
                                  <a:noFill/>
                                </a:ln>
                                <a:solidFill>
                                  <a:srgbClr val="000000"/>
                                </a:solidFill>
                                <a:effectLst/>
                                <a:latin typeface="Cambria Math" panose="02040503050406030204" pitchFamily="18" charset="0"/>
                                <a:ea typeface="Arial Unicode MS"/>
                                <a:cs typeface="Arial Unicode MS"/>
                              </a:rPr>
                              <m:t>𝑒</m:t>
                            </m:r>
                          </m:e>
                          <m:sup>
                            <m:r>
                              <a:rPr lang="en-US" altLang="zh-CN" sz="2400" i="1">
                                <a:ln>
                                  <a:noFill/>
                                </a:ln>
                                <a:solidFill>
                                  <a:srgbClr val="000000"/>
                                </a:solidFill>
                                <a:effectLst/>
                                <a:latin typeface="Cambria Math" panose="02040503050406030204" pitchFamily="18" charset="0"/>
                                <a:ea typeface="Arial Unicode MS"/>
                                <a:cs typeface="Arial Unicode MS"/>
                              </a:rPr>
                              <m:t>−</m:t>
                            </m:r>
                            <m:rad>
                              <m:radPr>
                                <m:degHide m:val="on"/>
                                <m:ctrlPr>
                                  <a:rPr lang="zh-CN" altLang="zh-CN" sz="2400" i="1">
                                    <a:effectLst/>
                                    <a:latin typeface="Cambria Math" panose="02040503050406030204" pitchFamily="18" charset="0"/>
                                    <a:ea typeface="Cambria Math" panose="02040503050406030204" pitchFamily="18" charset="0"/>
                                  </a:rPr>
                                </m:ctrlPr>
                              </m:radPr>
                              <m:deg/>
                              <m:e>
                                <m:f>
                                  <m:fPr>
                                    <m:ctrlPr>
                                      <a:rPr lang="zh-CN" altLang="zh-CN" sz="2400" i="1">
                                        <a:effectLst/>
                                        <a:latin typeface="Cambria Math" panose="02040503050406030204" pitchFamily="18" charset="0"/>
                                        <a:ea typeface="Cambria Math" panose="02040503050406030204" pitchFamily="18" charset="0"/>
                                      </a:rPr>
                                    </m:ctrlPr>
                                  </m:fPr>
                                  <m:num>
                                    <m:r>
                                      <a:rPr lang="en-US" altLang="zh-CN" sz="2400" i="1">
                                        <a:ln>
                                          <a:noFill/>
                                        </a:ln>
                                        <a:solidFill>
                                          <a:srgbClr val="000000"/>
                                        </a:solidFill>
                                        <a:effectLst/>
                                        <a:latin typeface="Cambria Math" panose="02040503050406030204" pitchFamily="18" charset="0"/>
                                        <a:ea typeface="Arial Unicode MS"/>
                                        <a:cs typeface="Arial Unicode MS"/>
                                      </a:rPr>
                                      <m:t>𝑚𝑔</m:t>
                                    </m:r>
                                    <m:r>
                                      <a:rPr lang="en-US" altLang="zh-CN" sz="2400" i="1">
                                        <a:ln>
                                          <a:noFill/>
                                        </a:ln>
                                        <a:solidFill>
                                          <a:srgbClr val="000000"/>
                                        </a:solidFill>
                                        <a:effectLst/>
                                        <a:latin typeface="Cambria Math" panose="02040503050406030204" pitchFamily="18" charset="0"/>
                                        <a:ea typeface="Arial Unicode MS"/>
                                        <a:cs typeface="Arial Unicode MS"/>
                                      </a:rPr>
                                      <m:t>𝜁</m:t>
                                    </m:r>
                                  </m:num>
                                  <m:den>
                                    <m:r>
                                      <a:rPr lang="en-US" altLang="zh-CN" sz="2400" i="1">
                                        <a:ln>
                                          <a:noFill/>
                                        </a:ln>
                                        <a:solidFill>
                                          <a:srgbClr val="000000"/>
                                        </a:solidFill>
                                        <a:effectLst/>
                                        <a:latin typeface="Cambria Math" panose="02040503050406030204" pitchFamily="18" charset="0"/>
                                        <a:ea typeface="Arial Unicode MS"/>
                                        <a:cs typeface="Arial Unicode MS"/>
                                      </a:rPr>
                                      <m:t>𝑣</m:t>
                                    </m:r>
                                  </m:den>
                                </m:f>
                              </m:e>
                            </m:rad>
                          </m:sup>
                        </m:sSup>
                        <m:r>
                          <a:rPr lang="en-US" altLang="zh-CN" sz="2400" i="1">
                            <a:ln>
                              <a:noFill/>
                            </a:ln>
                            <a:solidFill>
                              <a:srgbClr val="000000"/>
                            </a:solidFill>
                            <a:effectLst/>
                            <a:latin typeface="Cambria Math" panose="02040503050406030204" pitchFamily="18" charset="0"/>
                            <a:ea typeface="Arial Unicode MS"/>
                            <a:cs typeface="Arial Unicode MS"/>
                          </a:rPr>
                          <m:t>)</m:t>
                        </m:r>
                      </m:sup>
                    </m:sSup>
                  </m:oMath>
                </a14:m>
                <a:endParaRPr lang="zh-CN" altLang="en-US" sz="2400" dirty="0"/>
              </a:p>
            </p:txBody>
          </p:sp>
        </mc:Choice>
        <mc:Fallback>
          <p:sp>
            <p:nvSpPr>
              <p:cNvPr id="28" name="文本框 27">
                <a:extLst>
                  <a:ext uri="{FF2B5EF4-FFF2-40B4-BE49-F238E27FC236}">
                    <a16:creationId xmlns:a16="http://schemas.microsoft.com/office/drawing/2014/main" id="{796FEA20-77B1-493A-8E6E-8942D624A0DD}"/>
                  </a:ext>
                </a:extLst>
              </p:cNvPr>
              <p:cNvSpPr txBox="1">
                <a:spLocks noRot="1" noChangeAspect="1" noMove="1" noResize="1" noEditPoints="1" noAdjustHandles="1" noChangeArrowheads="1" noChangeShapeType="1" noTextEdit="1"/>
              </p:cNvSpPr>
              <p:nvPr/>
            </p:nvSpPr>
            <p:spPr>
              <a:xfrm>
                <a:off x="1584156" y="4606942"/>
                <a:ext cx="3976437" cy="806503"/>
              </a:xfrm>
              <a:prstGeom prst="rect">
                <a:avLst/>
              </a:prstGeom>
              <a:blipFill>
                <a:blip r:embed="rId4"/>
                <a:stretch>
                  <a:fillRect/>
                </a:stretch>
              </a:blipFill>
            </p:spPr>
            <p:txBody>
              <a:bodyPr/>
              <a:lstStyle/>
              <a:p>
                <a:r>
                  <a:rPr lang="zh-CN" altLang="en-US">
                    <a:noFill/>
                  </a:rPr>
                  <a:t> </a:t>
                </a:r>
              </a:p>
            </p:txBody>
          </p:sp>
        </mc:Fallback>
      </mc:AlternateContent>
      <p:cxnSp>
        <p:nvCxnSpPr>
          <p:cNvPr id="11" name="直接箭头连接符 10">
            <a:extLst>
              <a:ext uri="{FF2B5EF4-FFF2-40B4-BE49-F238E27FC236}">
                <a16:creationId xmlns:a16="http://schemas.microsoft.com/office/drawing/2014/main" id="{784D2FFB-BA49-4828-982F-85D90621F6C3}"/>
              </a:ext>
            </a:extLst>
          </p:cNvPr>
          <p:cNvCxnSpPr>
            <a:cxnSpLocks/>
            <a:stCxn id="26" idx="2"/>
          </p:cNvCxnSpPr>
          <p:nvPr/>
        </p:nvCxnSpPr>
        <p:spPr>
          <a:xfrm>
            <a:off x="3627518" y="3440685"/>
            <a:ext cx="0" cy="93813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3" name="直接箭头连接符 12">
            <a:extLst>
              <a:ext uri="{FF2B5EF4-FFF2-40B4-BE49-F238E27FC236}">
                <a16:creationId xmlns:a16="http://schemas.microsoft.com/office/drawing/2014/main" id="{AFF279DE-1BBD-4221-84A8-ACBBAFB00E3D}"/>
              </a:ext>
            </a:extLst>
          </p:cNvPr>
          <p:cNvCxnSpPr>
            <a:cxnSpLocks/>
            <a:stCxn id="28" idx="3"/>
          </p:cNvCxnSpPr>
          <p:nvPr/>
        </p:nvCxnSpPr>
        <p:spPr>
          <a:xfrm>
            <a:off x="5560593" y="5010194"/>
            <a:ext cx="2656975"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33" name="文本框 32">
                <a:extLst>
                  <a:ext uri="{FF2B5EF4-FFF2-40B4-BE49-F238E27FC236}">
                    <a16:creationId xmlns:a16="http://schemas.microsoft.com/office/drawing/2014/main" id="{AEAB151C-680E-41BE-9E9B-A9E3481AF930}"/>
                  </a:ext>
                </a:extLst>
              </p:cNvPr>
              <p:cNvSpPr txBox="1"/>
              <p:nvPr/>
            </p:nvSpPr>
            <p:spPr>
              <a:xfrm>
                <a:off x="5538533" y="4032197"/>
                <a:ext cx="158615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2400" i="1" smtClean="0">
                          <a:latin typeface="Cambria Math" panose="02040503050406030204" pitchFamily="18" charset="0"/>
                        </a:rPr>
                        <m:t>h</m:t>
                      </m:r>
                      <m:r>
                        <a:rPr lang="zh-CN" altLang="en-US" sz="2400" i="0">
                          <a:latin typeface="Cambria Math" panose="02040503050406030204" pitchFamily="18" charset="0"/>
                        </a:rPr>
                        <m:t>=1.71</m:t>
                      </m:r>
                      <m:r>
                        <a:rPr lang="zh-CN" altLang="en-US" sz="2400" i="1">
                          <a:latin typeface="Cambria Math" panose="02040503050406030204" pitchFamily="18" charset="0"/>
                        </a:rPr>
                        <m:t>𝑚</m:t>
                      </m:r>
                    </m:oMath>
                  </m:oMathPara>
                </a14:m>
                <a:endParaRPr lang="zh-CN" altLang="en-US" dirty="0"/>
              </a:p>
            </p:txBody>
          </p:sp>
        </mc:Choice>
        <mc:Fallback>
          <p:sp>
            <p:nvSpPr>
              <p:cNvPr id="33" name="文本框 32">
                <a:extLst>
                  <a:ext uri="{FF2B5EF4-FFF2-40B4-BE49-F238E27FC236}">
                    <a16:creationId xmlns:a16="http://schemas.microsoft.com/office/drawing/2014/main" id="{AEAB151C-680E-41BE-9E9B-A9E3481AF930}"/>
                  </a:ext>
                </a:extLst>
              </p:cNvPr>
              <p:cNvSpPr txBox="1">
                <a:spLocks noRot="1" noChangeAspect="1" noMove="1" noResize="1" noEditPoints="1" noAdjustHandles="1" noChangeArrowheads="1" noChangeShapeType="1" noTextEdit="1"/>
              </p:cNvSpPr>
              <p:nvPr/>
            </p:nvSpPr>
            <p:spPr>
              <a:xfrm>
                <a:off x="5538533" y="4032197"/>
                <a:ext cx="1586158" cy="461665"/>
              </a:xfrm>
              <a:prstGeom prst="rect">
                <a:avLst/>
              </a:prstGeom>
              <a:blipFill>
                <a:blip r:embed="rId5"/>
                <a:stretch>
                  <a:fillRect l="-115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4" name="文本框 33">
                <a:extLst>
                  <a:ext uri="{FF2B5EF4-FFF2-40B4-BE49-F238E27FC236}">
                    <a16:creationId xmlns:a16="http://schemas.microsoft.com/office/drawing/2014/main" id="{D5E857D0-BC82-4DEF-B636-5DD3A77A43B1}"/>
                  </a:ext>
                </a:extLst>
              </p:cNvPr>
              <p:cNvSpPr txBox="1"/>
              <p:nvPr/>
            </p:nvSpPr>
            <p:spPr>
              <a:xfrm>
                <a:off x="5309935" y="4432778"/>
                <a:ext cx="3158289" cy="46583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2400" i="1" smtClean="0">
                          <a:latin typeface="Cambria Math" panose="02040503050406030204" pitchFamily="18" charset="0"/>
                        </a:rPr>
                        <m:t>𝜁</m:t>
                      </m:r>
                      <m:r>
                        <a:rPr lang="zh-CN" altLang="en-US" sz="2400" i="0">
                          <a:latin typeface="Cambria Math" panose="02040503050406030204" pitchFamily="18" charset="0"/>
                        </a:rPr>
                        <m:t>=1.8⋅</m:t>
                      </m:r>
                      <m:sSup>
                        <m:sSupPr>
                          <m:ctrlPr>
                            <a:rPr lang="zh-CN" altLang="en-US" sz="2400" i="1">
                              <a:solidFill>
                                <a:srgbClr val="836967"/>
                              </a:solidFill>
                              <a:latin typeface="Cambria Math" panose="02040503050406030204" pitchFamily="18" charset="0"/>
                            </a:rPr>
                          </m:ctrlPr>
                        </m:sSupPr>
                        <m:e>
                          <m:r>
                            <a:rPr lang="zh-CN" altLang="en-US" sz="2400" i="0">
                              <a:latin typeface="Cambria Math" panose="02040503050406030204" pitchFamily="18" charset="0"/>
                            </a:rPr>
                            <m:t>10</m:t>
                          </m:r>
                        </m:e>
                        <m:sup>
                          <m:r>
                            <a:rPr lang="zh-CN" altLang="en-US" sz="2400" i="0">
                              <a:latin typeface="Cambria Math" panose="02040503050406030204" pitchFamily="18" charset="0"/>
                            </a:rPr>
                            <m:t>−5</m:t>
                          </m:r>
                        </m:sup>
                      </m:sSup>
                      <m:r>
                        <a:rPr lang="zh-CN" altLang="en-US" sz="2400" i="1">
                          <a:latin typeface="Cambria Math" panose="02040503050406030204" pitchFamily="18" charset="0"/>
                        </a:rPr>
                        <m:t>𝑃</m:t>
                      </m:r>
                      <m:f>
                        <m:fPr>
                          <m:type m:val="lin"/>
                          <m:ctrlPr>
                            <a:rPr lang="zh-CN" altLang="en-US" sz="2400" i="1">
                              <a:latin typeface="Cambria Math" panose="02040503050406030204" pitchFamily="18" charset="0"/>
                            </a:rPr>
                          </m:ctrlPr>
                        </m:fPr>
                        <m:num>
                          <m:r>
                            <a:rPr lang="zh-CN" altLang="en-US" sz="2400" i="1">
                              <a:latin typeface="Cambria Math" panose="02040503050406030204" pitchFamily="18" charset="0"/>
                            </a:rPr>
                            <m:t>𝑎</m:t>
                          </m:r>
                        </m:num>
                        <m:den>
                          <m:r>
                            <a:rPr lang="zh-CN" altLang="en-US" sz="2400" i="1">
                              <a:latin typeface="Cambria Math" panose="02040503050406030204" pitchFamily="18" charset="0"/>
                            </a:rPr>
                            <m:t>𝑠</m:t>
                          </m:r>
                        </m:den>
                      </m:f>
                    </m:oMath>
                  </m:oMathPara>
                </a14:m>
                <a:endParaRPr lang="zh-CN" altLang="en-US" dirty="0"/>
              </a:p>
            </p:txBody>
          </p:sp>
        </mc:Choice>
        <mc:Fallback>
          <p:sp>
            <p:nvSpPr>
              <p:cNvPr id="34" name="文本框 33">
                <a:extLst>
                  <a:ext uri="{FF2B5EF4-FFF2-40B4-BE49-F238E27FC236}">
                    <a16:creationId xmlns:a16="http://schemas.microsoft.com/office/drawing/2014/main" id="{D5E857D0-BC82-4DEF-B636-5DD3A77A43B1}"/>
                  </a:ext>
                </a:extLst>
              </p:cNvPr>
              <p:cNvSpPr txBox="1">
                <a:spLocks noRot="1" noChangeAspect="1" noMove="1" noResize="1" noEditPoints="1" noAdjustHandles="1" noChangeArrowheads="1" noChangeShapeType="1" noTextEdit="1"/>
              </p:cNvSpPr>
              <p:nvPr/>
            </p:nvSpPr>
            <p:spPr>
              <a:xfrm>
                <a:off x="5309935" y="4432778"/>
                <a:ext cx="3158289" cy="465833"/>
              </a:xfrm>
              <a:prstGeom prst="rect">
                <a:avLst/>
              </a:prstGeom>
              <a:blipFill>
                <a:blip r:embed="rId6"/>
                <a:stretch>
                  <a:fillRect t="-122078" r="-16409" b="-18831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5" name="文本框 34">
                <a:extLst>
                  <a:ext uri="{FF2B5EF4-FFF2-40B4-BE49-F238E27FC236}">
                    <a16:creationId xmlns:a16="http://schemas.microsoft.com/office/drawing/2014/main" id="{1BA6B67F-3735-4329-AC72-418FBCF05669}"/>
                  </a:ext>
                </a:extLst>
              </p:cNvPr>
              <p:cNvSpPr txBox="1"/>
              <p:nvPr/>
            </p:nvSpPr>
            <p:spPr>
              <a:xfrm>
                <a:off x="8349920" y="4779360"/>
                <a:ext cx="159417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2400" i="1" smtClean="0">
                          <a:latin typeface="Cambria Math" panose="02040503050406030204" pitchFamily="18" charset="0"/>
                        </a:rPr>
                        <m:t>𝑡</m:t>
                      </m:r>
                      <m:r>
                        <a:rPr lang="zh-CN" altLang="en-US" sz="2400" i="0">
                          <a:latin typeface="Cambria Math" panose="02040503050406030204" pitchFamily="18" charset="0"/>
                        </a:rPr>
                        <m:t>=1.308</m:t>
                      </m:r>
                      <m:r>
                        <a:rPr lang="zh-CN" altLang="en-US" sz="2400" i="1">
                          <a:latin typeface="Cambria Math" panose="02040503050406030204" pitchFamily="18" charset="0"/>
                        </a:rPr>
                        <m:t>𝑠</m:t>
                      </m:r>
                    </m:oMath>
                  </m:oMathPara>
                </a14:m>
                <a:endParaRPr lang="zh-CN" altLang="en-US" dirty="0"/>
              </a:p>
            </p:txBody>
          </p:sp>
        </mc:Choice>
        <mc:Fallback>
          <p:sp>
            <p:nvSpPr>
              <p:cNvPr id="35" name="文本框 34">
                <a:extLst>
                  <a:ext uri="{FF2B5EF4-FFF2-40B4-BE49-F238E27FC236}">
                    <a16:creationId xmlns:a16="http://schemas.microsoft.com/office/drawing/2014/main" id="{1BA6B67F-3735-4329-AC72-418FBCF05669}"/>
                  </a:ext>
                </a:extLst>
              </p:cNvPr>
              <p:cNvSpPr txBox="1">
                <a:spLocks noRot="1" noChangeAspect="1" noMove="1" noResize="1" noEditPoints="1" noAdjustHandles="1" noChangeArrowheads="1" noChangeShapeType="1" noTextEdit="1"/>
              </p:cNvSpPr>
              <p:nvPr/>
            </p:nvSpPr>
            <p:spPr>
              <a:xfrm>
                <a:off x="8349920" y="4779360"/>
                <a:ext cx="1594178" cy="461665"/>
              </a:xfrm>
              <a:prstGeom prst="rect">
                <a:avLst/>
              </a:prstGeom>
              <a:blipFill>
                <a:blip r:embed="rId7"/>
                <a:stretch>
                  <a:fillRect l="-383"/>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2365213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C39BBCE-653B-4822-9239-EB18A9858675}"/>
              </a:ext>
            </a:extLst>
          </p:cNvPr>
          <p:cNvSpPr/>
          <p:nvPr/>
        </p:nvSpPr>
        <p:spPr>
          <a:xfrm>
            <a:off x="0" y="0"/>
            <a:ext cx="12192000" cy="1804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6C517268-E8CB-409A-8050-A6734AECE51A}"/>
              </a:ext>
            </a:extLst>
          </p:cNvPr>
          <p:cNvSpPr txBox="1"/>
          <p:nvPr/>
        </p:nvSpPr>
        <p:spPr>
          <a:xfrm>
            <a:off x="962568" y="574843"/>
            <a:ext cx="4451642" cy="461665"/>
          </a:xfrm>
          <a:prstGeom prst="rect">
            <a:avLst/>
          </a:prstGeom>
          <a:noFill/>
        </p:spPr>
        <p:txBody>
          <a:bodyPr wrap="square" rtlCol="0">
            <a:spAutoFit/>
          </a:bodyPr>
          <a:lstStyle/>
          <a:p>
            <a:r>
              <a:rPr lang="en-US" altLang="zh-CN" sz="2400" dirty="0">
                <a:latin typeface="Arial Black" panose="020B0A04020102020204" pitchFamily="34" charset="0"/>
                <a:cs typeface="Times New Roman" panose="02020603050405020304" pitchFamily="18" charset="0"/>
              </a:rPr>
              <a:t>Materials and Methods</a:t>
            </a:r>
            <a:endParaRPr lang="zh-CN" altLang="en-US" sz="2400" dirty="0">
              <a:latin typeface="Arial Black" panose="020B0A04020102020204" pitchFamily="34" charset="0"/>
              <a:cs typeface="Times New Roman" panose="02020603050405020304" pitchFamily="18" charset="0"/>
            </a:endParaRPr>
          </a:p>
        </p:txBody>
      </p:sp>
      <p:sp>
        <p:nvSpPr>
          <p:cNvPr id="7" name="archives_342283">
            <a:extLst>
              <a:ext uri="{FF2B5EF4-FFF2-40B4-BE49-F238E27FC236}">
                <a16:creationId xmlns:a16="http://schemas.microsoft.com/office/drawing/2014/main" id="{3B2BBE42-1513-4F21-ACBC-F4576939E681}"/>
              </a:ext>
            </a:extLst>
          </p:cNvPr>
          <p:cNvSpPr/>
          <p:nvPr/>
        </p:nvSpPr>
        <p:spPr>
          <a:xfrm>
            <a:off x="244599" y="501292"/>
            <a:ext cx="609685" cy="608768"/>
          </a:xfrm>
          <a:custGeom>
            <a:avLst/>
            <a:gdLst>
              <a:gd name="connsiteX0" fmla="*/ 602275 w 602487"/>
              <a:gd name="connsiteY0" fmla="*/ 602275 w 602487"/>
              <a:gd name="connsiteX1" fmla="*/ 602275 w 602487"/>
              <a:gd name="connsiteY1" fmla="*/ 602275 w 602487"/>
              <a:gd name="connsiteX2" fmla="*/ 602275 w 602487"/>
              <a:gd name="connsiteY2" fmla="*/ 602275 w 602487"/>
              <a:gd name="connsiteX3" fmla="*/ 602275 w 602487"/>
              <a:gd name="connsiteY3" fmla="*/ 602275 w 602487"/>
              <a:gd name="connsiteX4" fmla="*/ 602275 w 602487"/>
              <a:gd name="connsiteY4" fmla="*/ 602275 w 602487"/>
              <a:gd name="connsiteX5" fmla="*/ 602275 w 602487"/>
              <a:gd name="connsiteY5" fmla="*/ 602275 w 602487"/>
              <a:gd name="connsiteX6" fmla="*/ 602275 w 602487"/>
              <a:gd name="connsiteY6" fmla="*/ 602275 w 602487"/>
              <a:gd name="connsiteX7" fmla="*/ 602275 w 602487"/>
              <a:gd name="connsiteY7" fmla="*/ 602275 w 602487"/>
              <a:gd name="connsiteX8" fmla="*/ 602275 w 602487"/>
              <a:gd name="connsiteY8" fmla="*/ 602275 w 602487"/>
              <a:gd name="connsiteX9" fmla="*/ 602275 w 602487"/>
              <a:gd name="connsiteY9" fmla="*/ 602275 w 602487"/>
              <a:gd name="connsiteX10" fmla="*/ 602275 w 602487"/>
              <a:gd name="connsiteY10" fmla="*/ 602275 w 602487"/>
              <a:gd name="connsiteX11" fmla="*/ 602275 w 602487"/>
              <a:gd name="connsiteY11" fmla="*/ 602275 w 602487"/>
              <a:gd name="connsiteX12" fmla="*/ 602275 w 602487"/>
              <a:gd name="connsiteY12" fmla="*/ 602275 w 602487"/>
              <a:gd name="connsiteX13" fmla="*/ 602275 w 602487"/>
              <a:gd name="connsiteY13" fmla="*/ 602275 w 602487"/>
              <a:gd name="connsiteX14" fmla="*/ 602275 w 602487"/>
              <a:gd name="connsiteY14" fmla="*/ 602275 w 602487"/>
              <a:gd name="connsiteX15" fmla="*/ 602275 w 602487"/>
              <a:gd name="connsiteY15" fmla="*/ 602275 w 602487"/>
              <a:gd name="connsiteX16" fmla="*/ 602275 w 602487"/>
              <a:gd name="connsiteY16" fmla="*/ 602275 w 602487"/>
              <a:gd name="connsiteX17" fmla="*/ 602275 w 602487"/>
              <a:gd name="connsiteY17" fmla="*/ 602275 w 602487"/>
              <a:gd name="connsiteX18" fmla="*/ 602275 w 602487"/>
              <a:gd name="connsiteY18" fmla="*/ 602275 w 602487"/>
              <a:gd name="connsiteX19" fmla="*/ 602275 w 602487"/>
              <a:gd name="connsiteY19" fmla="*/ 602275 w 602487"/>
              <a:gd name="connsiteX20" fmla="*/ 602275 w 602487"/>
              <a:gd name="connsiteY20" fmla="*/ 602275 w 602487"/>
              <a:gd name="connsiteX21" fmla="*/ 602275 w 602487"/>
              <a:gd name="connsiteY21" fmla="*/ 602275 w 602487"/>
              <a:gd name="connsiteX22" fmla="*/ 602275 w 602487"/>
              <a:gd name="connsiteY22" fmla="*/ 602275 w 602487"/>
              <a:gd name="connsiteX23" fmla="*/ 602275 w 602487"/>
              <a:gd name="connsiteY23" fmla="*/ 602275 w 602487"/>
              <a:gd name="connsiteX24" fmla="*/ 602275 w 602487"/>
              <a:gd name="connsiteY24" fmla="*/ 602275 w 602487"/>
              <a:gd name="connsiteX25" fmla="*/ 602275 w 602487"/>
              <a:gd name="connsiteY25" fmla="*/ 602275 w 602487"/>
              <a:gd name="connsiteX26" fmla="*/ 602275 w 602487"/>
              <a:gd name="connsiteY26" fmla="*/ 602275 w 602487"/>
              <a:gd name="connsiteX27" fmla="*/ 602275 w 602487"/>
              <a:gd name="connsiteY27" fmla="*/ 602275 w 602487"/>
              <a:gd name="connsiteX28" fmla="*/ 602275 w 602487"/>
              <a:gd name="connsiteY28" fmla="*/ 602275 w 602487"/>
              <a:gd name="connsiteX29" fmla="*/ 602275 w 602487"/>
              <a:gd name="connsiteY29" fmla="*/ 602275 w 602487"/>
              <a:gd name="connsiteX30" fmla="*/ 602275 w 602487"/>
              <a:gd name="connsiteY30" fmla="*/ 602275 w 602487"/>
              <a:gd name="connsiteX31" fmla="*/ 602275 w 602487"/>
              <a:gd name="connsiteY31" fmla="*/ 602275 w 602487"/>
              <a:gd name="connsiteX32" fmla="*/ 602275 w 602487"/>
              <a:gd name="connsiteY32" fmla="*/ 602275 w 602487"/>
              <a:gd name="connsiteX33" fmla="*/ 602275 w 602487"/>
              <a:gd name="connsiteY33" fmla="*/ 602275 w 602487"/>
              <a:gd name="connsiteX34" fmla="*/ 602275 w 602487"/>
              <a:gd name="connsiteY34" fmla="*/ 602275 w 602487"/>
              <a:gd name="connsiteX35" fmla="*/ 602275 w 602487"/>
              <a:gd name="connsiteY35" fmla="*/ 602275 w 602487"/>
              <a:gd name="connsiteX36" fmla="*/ 602275 w 602487"/>
              <a:gd name="connsiteY36" fmla="*/ 602275 w 602487"/>
              <a:gd name="connsiteX37" fmla="*/ 602275 w 602487"/>
              <a:gd name="connsiteY37" fmla="*/ 602275 w 602487"/>
              <a:gd name="connsiteX38" fmla="*/ 602275 w 602487"/>
              <a:gd name="connsiteY38" fmla="*/ 602275 w 602487"/>
              <a:gd name="connsiteX39" fmla="*/ 602275 w 602487"/>
              <a:gd name="connsiteY39" fmla="*/ 602275 w 602487"/>
              <a:gd name="connsiteX40" fmla="*/ 602275 w 602487"/>
              <a:gd name="connsiteY40" fmla="*/ 602275 w 602487"/>
              <a:gd name="connsiteX41" fmla="*/ 602275 w 602487"/>
              <a:gd name="connsiteY41" fmla="*/ 602275 w 602487"/>
              <a:gd name="connsiteX42" fmla="*/ 602275 w 602487"/>
              <a:gd name="connsiteY42" fmla="*/ 602275 w 602487"/>
              <a:gd name="connsiteX43" fmla="*/ 602275 w 602487"/>
              <a:gd name="connsiteY43" fmla="*/ 602275 w 602487"/>
              <a:gd name="connsiteX44" fmla="*/ 602275 w 602487"/>
              <a:gd name="connsiteY44" fmla="*/ 602275 w 602487"/>
              <a:gd name="connsiteX45" fmla="*/ 602275 w 602487"/>
              <a:gd name="connsiteY45" fmla="*/ 602275 w 602487"/>
              <a:gd name="connsiteX46" fmla="*/ 602275 w 602487"/>
              <a:gd name="connsiteY46" fmla="*/ 602275 w 602487"/>
              <a:gd name="connsiteX47" fmla="*/ 602275 w 602487"/>
              <a:gd name="connsiteY47" fmla="*/ 602275 w 602487"/>
              <a:gd name="connsiteX48" fmla="*/ 602275 w 602487"/>
              <a:gd name="connsiteY48" fmla="*/ 602275 w 602487"/>
              <a:gd name="connsiteX49" fmla="*/ 602275 w 602487"/>
              <a:gd name="connsiteY49" fmla="*/ 602275 w 602487"/>
              <a:gd name="connsiteX50" fmla="*/ 602275 w 602487"/>
              <a:gd name="connsiteY50" fmla="*/ 602275 w 602487"/>
              <a:gd name="connsiteX51" fmla="*/ 602275 w 602487"/>
              <a:gd name="connsiteY51" fmla="*/ 602275 w 602487"/>
              <a:gd name="connsiteX52" fmla="*/ 602275 w 602487"/>
              <a:gd name="connsiteY52" fmla="*/ 602275 w 602487"/>
              <a:gd name="connsiteX53" fmla="*/ 602275 w 602487"/>
              <a:gd name="connsiteY53" fmla="*/ 602275 w 602487"/>
              <a:gd name="connsiteX54" fmla="*/ 602275 w 602487"/>
              <a:gd name="connsiteY54" fmla="*/ 602275 w 602487"/>
              <a:gd name="connsiteX55" fmla="*/ 602275 w 602487"/>
              <a:gd name="connsiteY55" fmla="*/ 602275 w 602487"/>
              <a:gd name="connsiteX56" fmla="*/ 602275 w 602487"/>
              <a:gd name="connsiteY56" fmla="*/ 602275 w 602487"/>
              <a:gd name="connsiteX57" fmla="*/ 602275 w 602487"/>
              <a:gd name="connsiteY57" fmla="*/ 602275 w 602487"/>
              <a:gd name="connsiteX58" fmla="*/ 602275 w 602487"/>
              <a:gd name="connsiteY58" fmla="*/ 602275 w 602487"/>
              <a:gd name="connsiteX59" fmla="*/ 602275 w 602487"/>
              <a:gd name="connsiteY59" fmla="*/ 602275 w 602487"/>
              <a:gd name="connsiteX60" fmla="*/ 602275 w 602487"/>
              <a:gd name="connsiteY60" fmla="*/ 602275 w 602487"/>
              <a:gd name="connsiteX61" fmla="*/ 602275 w 602487"/>
              <a:gd name="connsiteY61" fmla="*/ 602275 w 602487"/>
              <a:gd name="connsiteX62" fmla="*/ 602275 w 602487"/>
              <a:gd name="connsiteY62" fmla="*/ 602275 w 602487"/>
              <a:gd name="connsiteX63" fmla="*/ 602275 w 602487"/>
              <a:gd name="connsiteY63" fmla="*/ 602275 w 602487"/>
              <a:gd name="connsiteX64" fmla="*/ 602275 w 602487"/>
              <a:gd name="connsiteY64" fmla="*/ 602275 w 602487"/>
              <a:gd name="connsiteX65" fmla="*/ 602275 w 602487"/>
              <a:gd name="connsiteY65" fmla="*/ 602275 w 602487"/>
              <a:gd name="connsiteX66" fmla="*/ 602275 w 602487"/>
              <a:gd name="connsiteY66" fmla="*/ 602275 w 602487"/>
              <a:gd name="connsiteX67" fmla="*/ 602275 w 602487"/>
              <a:gd name="connsiteY67" fmla="*/ 602275 w 602487"/>
              <a:gd name="connsiteX68" fmla="*/ 602275 w 602487"/>
              <a:gd name="connsiteY68" fmla="*/ 602275 w 602487"/>
              <a:gd name="connsiteX69" fmla="*/ 602275 w 602487"/>
              <a:gd name="connsiteY69" fmla="*/ 602275 w 602487"/>
              <a:gd name="connsiteX70" fmla="*/ 602275 w 602487"/>
              <a:gd name="connsiteY70" fmla="*/ 602275 w 602487"/>
              <a:gd name="connsiteX71" fmla="*/ 602275 w 602487"/>
              <a:gd name="connsiteY71" fmla="*/ 602275 w 602487"/>
              <a:gd name="connsiteX72" fmla="*/ 602275 w 602487"/>
              <a:gd name="connsiteY72" fmla="*/ 602275 w 602487"/>
              <a:gd name="connsiteX73" fmla="*/ 602275 w 602487"/>
              <a:gd name="connsiteY73" fmla="*/ 602275 w 602487"/>
              <a:gd name="connsiteX74" fmla="*/ 602275 w 602487"/>
              <a:gd name="connsiteY74" fmla="*/ 602275 w 602487"/>
              <a:gd name="connsiteX75" fmla="*/ 602275 w 602487"/>
              <a:gd name="connsiteY75" fmla="*/ 602275 w 602487"/>
              <a:gd name="connsiteX76" fmla="*/ 602275 w 602487"/>
              <a:gd name="connsiteY76" fmla="*/ 602275 w 602487"/>
              <a:gd name="connsiteX77" fmla="*/ 602275 w 602487"/>
              <a:gd name="connsiteY77" fmla="*/ 602275 w 602487"/>
              <a:gd name="connsiteX78" fmla="*/ 602275 w 602487"/>
              <a:gd name="connsiteY78" fmla="*/ 602275 w 602487"/>
              <a:gd name="connsiteX79" fmla="*/ 602275 w 602487"/>
              <a:gd name="connsiteY79" fmla="*/ 602275 w 602487"/>
              <a:gd name="connsiteX80" fmla="*/ 602275 w 602487"/>
              <a:gd name="connsiteY80" fmla="*/ 602275 w 602487"/>
              <a:gd name="connsiteX81" fmla="*/ 602275 w 602487"/>
              <a:gd name="connsiteY81" fmla="*/ 602275 w 602487"/>
              <a:gd name="connsiteX82" fmla="*/ 602275 w 602487"/>
              <a:gd name="connsiteY82" fmla="*/ 602275 w 602487"/>
              <a:gd name="connsiteX83" fmla="*/ 602275 w 602487"/>
              <a:gd name="connsiteY83" fmla="*/ 602275 w 602487"/>
              <a:gd name="connsiteX84" fmla="*/ 602275 w 602487"/>
              <a:gd name="connsiteY84" fmla="*/ 602275 w 602487"/>
              <a:gd name="connsiteX85" fmla="*/ 602275 w 602487"/>
              <a:gd name="connsiteY85" fmla="*/ 602275 w 602487"/>
              <a:gd name="connsiteX86" fmla="*/ 602275 w 602487"/>
              <a:gd name="connsiteY86" fmla="*/ 602275 w 602487"/>
              <a:gd name="connsiteX87" fmla="*/ 602275 w 602487"/>
              <a:gd name="connsiteY87" fmla="*/ 602275 w 602487"/>
              <a:gd name="connsiteX88" fmla="*/ 602275 w 602487"/>
              <a:gd name="connsiteY88" fmla="*/ 602275 w 602487"/>
              <a:gd name="connsiteX89" fmla="*/ 602275 w 602487"/>
              <a:gd name="connsiteY89" fmla="*/ 602275 w 602487"/>
              <a:gd name="connsiteX90" fmla="*/ 602275 w 602487"/>
              <a:gd name="connsiteY90" fmla="*/ 602275 w 602487"/>
              <a:gd name="connsiteX91" fmla="*/ 602275 w 602487"/>
              <a:gd name="connsiteY91" fmla="*/ 602275 w 602487"/>
              <a:gd name="connsiteX92" fmla="*/ 602275 w 602487"/>
              <a:gd name="connsiteY92" fmla="*/ 602275 w 602487"/>
              <a:gd name="connsiteX93" fmla="*/ 602275 w 602487"/>
              <a:gd name="connsiteY93" fmla="*/ 602275 w 602487"/>
              <a:gd name="connsiteX94" fmla="*/ 602275 w 602487"/>
              <a:gd name="connsiteY94" fmla="*/ 602275 w 602487"/>
              <a:gd name="connsiteX95" fmla="*/ 602275 w 602487"/>
              <a:gd name="connsiteY95" fmla="*/ 602275 w 602487"/>
              <a:gd name="connsiteX96" fmla="*/ 602275 w 602487"/>
              <a:gd name="connsiteY96" fmla="*/ 602275 w 602487"/>
              <a:gd name="connsiteX97" fmla="*/ 602275 w 602487"/>
              <a:gd name="connsiteY97" fmla="*/ 602275 w 602487"/>
              <a:gd name="connsiteX98" fmla="*/ 602275 w 602487"/>
              <a:gd name="connsiteY98" fmla="*/ 602275 w 602487"/>
              <a:gd name="connsiteX99" fmla="*/ 602275 w 602487"/>
              <a:gd name="connsiteY99" fmla="*/ 602275 w 602487"/>
              <a:gd name="connsiteX100" fmla="*/ 602275 w 602487"/>
              <a:gd name="connsiteY100" fmla="*/ 602275 w 602487"/>
              <a:gd name="connsiteX101" fmla="*/ 602275 w 602487"/>
              <a:gd name="connsiteY101" fmla="*/ 602275 w 602487"/>
              <a:gd name="connsiteX102" fmla="*/ 602275 w 602487"/>
              <a:gd name="connsiteY102" fmla="*/ 602275 w 602487"/>
              <a:gd name="connsiteX103" fmla="*/ 602275 w 602487"/>
              <a:gd name="connsiteY103" fmla="*/ 602275 w 602487"/>
              <a:gd name="connsiteX104" fmla="*/ 602275 w 602487"/>
              <a:gd name="connsiteY104" fmla="*/ 602275 w 602487"/>
              <a:gd name="connsiteX105" fmla="*/ 602275 w 602487"/>
              <a:gd name="connsiteY105" fmla="*/ 602275 w 602487"/>
              <a:gd name="connsiteX106" fmla="*/ 602275 w 602487"/>
              <a:gd name="connsiteY106" fmla="*/ 602275 w 602487"/>
              <a:gd name="connsiteX107" fmla="*/ 602275 w 602487"/>
              <a:gd name="connsiteY107" fmla="*/ 602275 w 602487"/>
              <a:gd name="connsiteX108" fmla="*/ 602275 w 602487"/>
              <a:gd name="connsiteY108" fmla="*/ 602275 w 602487"/>
              <a:gd name="connsiteX109" fmla="*/ 602275 w 602487"/>
              <a:gd name="connsiteY109" fmla="*/ 602275 w 602487"/>
              <a:gd name="connsiteX110" fmla="*/ 602275 w 602487"/>
              <a:gd name="connsiteY110" fmla="*/ 602275 w 602487"/>
              <a:gd name="connsiteX111" fmla="*/ 602275 w 602487"/>
              <a:gd name="connsiteY111" fmla="*/ 602275 w 602487"/>
              <a:gd name="connsiteX112" fmla="*/ 602275 w 602487"/>
              <a:gd name="connsiteY112" fmla="*/ 602275 w 602487"/>
              <a:gd name="connsiteX113" fmla="*/ 602275 w 602487"/>
              <a:gd name="connsiteY113" fmla="*/ 602275 w 60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9685" h="608768">
                <a:moveTo>
                  <a:pt x="511176" y="452904"/>
                </a:moveTo>
                <a:cubicBezTo>
                  <a:pt x="484888" y="452904"/>
                  <a:pt x="463534" y="474318"/>
                  <a:pt x="463534" y="500469"/>
                </a:cubicBezTo>
                <a:cubicBezTo>
                  <a:pt x="463534" y="526715"/>
                  <a:pt x="484888" y="548128"/>
                  <a:pt x="511176" y="548128"/>
                </a:cubicBezTo>
                <a:cubicBezTo>
                  <a:pt x="537464" y="548128"/>
                  <a:pt x="558817" y="526715"/>
                  <a:pt x="558817" y="500469"/>
                </a:cubicBezTo>
                <a:cubicBezTo>
                  <a:pt x="558817" y="474318"/>
                  <a:pt x="537464" y="452904"/>
                  <a:pt x="511176" y="452904"/>
                </a:cubicBezTo>
                <a:close/>
                <a:moveTo>
                  <a:pt x="304807" y="452904"/>
                </a:moveTo>
                <a:cubicBezTo>
                  <a:pt x="278528" y="452904"/>
                  <a:pt x="257183" y="474318"/>
                  <a:pt x="257183" y="500469"/>
                </a:cubicBezTo>
                <a:cubicBezTo>
                  <a:pt x="257183" y="526715"/>
                  <a:pt x="278528" y="548128"/>
                  <a:pt x="304807" y="548128"/>
                </a:cubicBezTo>
                <a:cubicBezTo>
                  <a:pt x="331085" y="548128"/>
                  <a:pt x="352526" y="526715"/>
                  <a:pt x="352526" y="500469"/>
                </a:cubicBezTo>
                <a:cubicBezTo>
                  <a:pt x="352526" y="474318"/>
                  <a:pt x="331085" y="452904"/>
                  <a:pt x="304807" y="452904"/>
                </a:cubicBezTo>
                <a:close/>
                <a:moveTo>
                  <a:pt x="98486" y="452904"/>
                </a:moveTo>
                <a:cubicBezTo>
                  <a:pt x="72204" y="452904"/>
                  <a:pt x="50761" y="474318"/>
                  <a:pt x="50761" y="500469"/>
                </a:cubicBezTo>
                <a:cubicBezTo>
                  <a:pt x="50761" y="526715"/>
                  <a:pt x="72204" y="548128"/>
                  <a:pt x="98486" y="548128"/>
                </a:cubicBezTo>
                <a:cubicBezTo>
                  <a:pt x="124768" y="548128"/>
                  <a:pt x="146116" y="526715"/>
                  <a:pt x="146116" y="500469"/>
                </a:cubicBezTo>
                <a:cubicBezTo>
                  <a:pt x="146116" y="474318"/>
                  <a:pt x="124768" y="452904"/>
                  <a:pt x="98486" y="452904"/>
                </a:cubicBezTo>
                <a:close/>
                <a:moveTo>
                  <a:pt x="473070" y="207321"/>
                </a:moveTo>
                <a:lnTo>
                  <a:pt x="549351" y="207321"/>
                </a:lnTo>
                <a:lnTo>
                  <a:pt x="549351" y="226374"/>
                </a:lnTo>
                <a:lnTo>
                  <a:pt x="473070" y="226374"/>
                </a:lnTo>
                <a:close/>
                <a:moveTo>
                  <a:pt x="266667" y="207321"/>
                </a:moveTo>
                <a:lnTo>
                  <a:pt x="342948" y="207321"/>
                </a:lnTo>
                <a:lnTo>
                  <a:pt x="342948" y="226374"/>
                </a:lnTo>
                <a:lnTo>
                  <a:pt x="266667" y="226374"/>
                </a:lnTo>
                <a:close/>
                <a:moveTo>
                  <a:pt x="60333" y="207321"/>
                </a:moveTo>
                <a:lnTo>
                  <a:pt x="136614" y="207321"/>
                </a:lnTo>
                <a:lnTo>
                  <a:pt x="136614" y="226374"/>
                </a:lnTo>
                <a:lnTo>
                  <a:pt x="60333" y="226374"/>
                </a:lnTo>
                <a:close/>
                <a:moveTo>
                  <a:pt x="473070" y="162512"/>
                </a:moveTo>
                <a:lnTo>
                  <a:pt x="549351" y="162512"/>
                </a:lnTo>
                <a:lnTo>
                  <a:pt x="549351" y="181424"/>
                </a:lnTo>
                <a:lnTo>
                  <a:pt x="473070" y="181424"/>
                </a:lnTo>
                <a:close/>
                <a:moveTo>
                  <a:pt x="266667" y="162512"/>
                </a:moveTo>
                <a:lnTo>
                  <a:pt x="342948" y="162512"/>
                </a:lnTo>
                <a:lnTo>
                  <a:pt x="342948" y="181424"/>
                </a:lnTo>
                <a:lnTo>
                  <a:pt x="266667" y="181424"/>
                </a:lnTo>
                <a:close/>
                <a:moveTo>
                  <a:pt x="60333" y="162512"/>
                </a:moveTo>
                <a:lnTo>
                  <a:pt x="136614" y="162512"/>
                </a:lnTo>
                <a:lnTo>
                  <a:pt x="136614" y="181424"/>
                </a:lnTo>
                <a:lnTo>
                  <a:pt x="60333" y="181424"/>
                </a:lnTo>
                <a:close/>
                <a:moveTo>
                  <a:pt x="473070" y="117703"/>
                </a:moveTo>
                <a:lnTo>
                  <a:pt x="549351" y="117703"/>
                </a:lnTo>
                <a:lnTo>
                  <a:pt x="549351" y="136615"/>
                </a:lnTo>
                <a:lnTo>
                  <a:pt x="473070" y="136615"/>
                </a:lnTo>
                <a:close/>
                <a:moveTo>
                  <a:pt x="266667" y="117703"/>
                </a:moveTo>
                <a:lnTo>
                  <a:pt x="342948" y="117703"/>
                </a:lnTo>
                <a:lnTo>
                  <a:pt x="342948" y="136615"/>
                </a:lnTo>
                <a:lnTo>
                  <a:pt x="266667" y="136615"/>
                </a:lnTo>
                <a:close/>
                <a:moveTo>
                  <a:pt x="60333" y="117703"/>
                </a:moveTo>
                <a:lnTo>
                  <a:pt x="136614" y="117703"/>
                </a:lnTo>
                <a:lnTo>
                  <a:pt x="136614" y="136615"/>
                </a:lnTo>
                <a:lnTo>
                  <a:pt x="60333" y="136615"/>
                </a:lnTo>
                <a:close/>
                <a:moveTo>
                  <a:pt x="473070" y="72753"/>
                </a:moveTo>
                <a:lnTo>
                  <a:pt x="549351" y="72753"/>
                </a:lnTo>
                <a:lnTo>
                  <a:pt x="549351" y="91806"/>
                </a:lnTo>
                <a:lnTo>
                  <a:pt x="473070" y="91806"/>
                </a:lnTo>
                <a:close/>
                <a:moveTo>
                  <a:pt x="266667" y="72753"/>
                </a:moveTo>
                <a:lnTo>
                  <a:pt x="342948" y="72753"/>
                </a:lnTo>
                <a:lnTo>
                  <a:pt x="342948" y="91806"/>
                </a:lnTo>
                <a:lnTo>
                  <a:pt x="266667" y="91806"/>
                </a:lnTo>
                <a:close/>
                <a:moveTo>
                  <a:pt x="60333" y="72753"/>
                </a:moveTo>
                <a:lnTo>
                  <a:pt x="136614" y="72753"/>
                </a:lnTo>
                <a:lnTo>
                  <a:pt x="136614" y="91806"/>
                </a:lnTo>
                <a:lnTo>
                  <a:pt x="60333" y="91806"/>
                </a:lnTo>
                <a:close/>
                <a:moveTo>
                  <a:pt x="41747" y="32215"/>
                </a:moveTo>
                <a:cubicBezTo>
                  <a:pt x="36434" y="32215"/>
                  <a:pt x="32164" y="36479"/>
                  <a:pt x="32164" y="41690"/>
                </a:cubicBezTo>
                <a:lnTo>
                  <a:pt x="32164" y="257435"/>
                </a:lnTo>
                <a:cubicBezTo>
                  <a:pt x="32164" y="262741"/>
                  <a:pt x="36434" y="267005"/>
                  <a:pt x="41747" y="267005"/>
                </a:cubicBezTo>
                <a:lnTo>
                  <a:pt x="155129" y="267005"/>
                </a:lnTo>
                <a:cubicBezTo>
                  <a:pt x="160443" y="267005"/>
                  <a:pt x="164712" y="262741"/>
                  <a:pt x="164712" y="257435"/>
                </a:cubicBezTo>
                <a:lnTo>
                  <a:pt x="164712" y="41690"/>
                </a:lnTo>
                <a:cubicBezTo>
                  <a:pt x="164712" y="36479"/>
                  <a:pt x="160443" y="32215"/>
                  <a:pt x="155129" y="32215"/>
                </a:cubicBezTo>
                <a:close/>
                <a:moveTo>
                  <a:pt x="248075" y="32215"/>
                </a:moveTo>
                <a:cubicBezTo>
                  <a:pt x="242857" y="32215"/>
                  <a:pt x="238588" y="36479"/>
                  <a:pt x="238588" y="41690"/>
                </a:cubicBezTo>
                <a:lnTo>
                  <a:pt x="238588" y="257435"/>
                </a:lnTo>
                <a:cubicBezTo>
                  <a:pt x="238588" y="262741"/>
                  <a:pt x="242857" y="267005"/>
                  <a:pt x="248075" y="267005"/>
                </a:cubicBezTo>
                <a:lnTo>
                  <a:pt x="361538" y="267005"/>
                </a:lnTo>
                <a:cubicBezTo>
                  <a:pt x="366851" y="267005"/>
                  <a:pt x="371025" y="262741"/>
                  <a:pt x="371025" y="257435"/>
                </a:cubicBezTo>
                <a:lnTo>
                  <a:pt x="371025" y="41690"/>
                </a:lnTo>
                <a:cubicBezTo>
                  <a:pt x="371025" y="36479"/>
                  <a:pt x="366851" y="32215"/>
                  <a:pt x="361538" y="32215"/>
                </a:cubicBezTo>
                <a:close/>
                <a:moveTo>
                  <a:pt x="454423" y="32215"/>
                </a:moveTo>
                <a:cubicBezTo>
                  <a:pt x="449203" y="32215"/>
                  <a:pt x="444933" y="36479"/>
                  <a:pt x="444933" y="41690"/>
                </a:cubicBezTo>
                <a:lnTo>
                  <a:pt x="444933" y="257435"/>
                </a:lnTo>
                <a:cubicBezTo>
                  <a:pt x="444933" y="262741"/>
                  <a:pt x="449203" y="267005"/>
                  <a:pt x="454423" y="267005"/>
                </a:cubicBezTo>
                <a:lnTo>
                  <a:pt x="567928" y="267005"/>
                </a:lnTo>
                <a:cubicBezTo>
                  <a:pt x="573148" y="267005"/>
                  <a:pt x="577418" y="262741"/>
                  <a:pt x="577418" y="257435"/>
                </a:cubicBezTo>
                <a:lnTo>
                  <a:pt x="577418" y="41690"/>
                </a:lnTo>
                <a:cubicBezTo>
                  <a:pt x="577418" y="36479"/>
                  <a:pt x="573148" y="32215"/>
                  <a:pt x="567928" y="32215"/>
                </a:cubicBezTo>
                <a:close/>
                <a:moveTo>
                  <a:pt x="17268" y="0"/>
                </a:moveTo>
                <a:lnTo>
                  <a:pt x="179609" y="0"/>
                </a:lnTo>
                <a:cubicBezTo>
                  <a:pt x="189191" y="0"/>
                  <a:pt x="196877" y="7675"/>
                  <a:pt x="196877" y="17245"/>
                </a:cubicBezTo>
                <a:lnTo>
                  <a:pt x="196877" y="591618"/>
                </a:lnTo>
                <a:cubicBezTo>
                  <a:pt x="196877" y="601093"/>
                  <a:pt x="189191" y="608768"/>
                  <a:pt x="179609" y="608768"/>
                </a:cubicBezTo>
                <a:lnTo>
                  <a:pt x="17268" y="608768"/>
                </a:lnTo>
                <a:cubicBezTo>
                  <a:pt x="7685" y="608768"/>
                  <a:pt x="0" y="601093"/>
                  <a:pt x="0" y="591618"/>
                </a:cubicBezTo>
                <a:lnTo>
                  <a:pt x="0" y="17245"/>
                </a:lnTo>
                <a:cubicBezTo>
                  <a:pt x="0" y="7675"/>
                  <a:pt x="7685" y="0"/>
                  <a:pt x="17268" y="0"/>
                </a:cubicBezTo>
                <a:close/>
                <a:moveTo>
                  <a:pt x="223599" y="0"/>
                </a:moveTo>
                <a:lnTo>
                  <a:pt x="386015" y="0"/>
                </a:lnTo>
                <a:cubicBezTo>
                  <a:pt x="395502" y="0"/>
                  <a:pt x="403281" y="7675"/>
                  <a:pt x="403281" y="17244"/>
                </a:cubicBezTo>
                <a:lnTo>
                  <a:pt x="403281" y="591618"/>
                </a:lnTo>
                <a:cubicBezTo>
                  <a:pt x="403281" y="601093"/>
                  <a:pt x="395502" y="608768"/>
                  <a:pt x="386015" y="608768"/>
                </a:cubicBezTo>
                <a:lnTo>
                  <a:pt x="223599" y="608768"/>
                </a:lnTo>
                <a:cubicBezTo>
                  <a:pt x="214112" y="608768"/>
                  <a:pt x="206333" y="601093"/>
                  <a:pt x="206333" y="591618"/>
                </a:cubicBezTo>
                <a:lnTo>
                  <a:pt x="206333" y="17244"/>
                </a:lnTo>
                <a:cubicBezTo>
                  <a:pt x="206333" y="7675"/>
                  <a:pt x="214112" y="0"/>
                  <a:pt x="223599" y="0"/>
                </a:cubicBezTo>
                <a:close/>
                <a:moveTo>
                  <a:pt x="429938" y="0"/>
                </a:moveTo>
                <a:lnTo>
                  <a:pt x="592318" y="0"/>
                </a:lnTo>
                <a:cubicBezTo>
                  <a:pt x="601903" y="0"/>
                  <a:pt x="609685" y="7675"/>
                  <a:pt x="609685" y="17244"/>
                </a:cubicBezTo>
                <a:lnTo>
                  <a:pt x="609685" y="591618"/>
                </a:lnTo>
                <a:cubicBezTo>
                  <a:pt x="609685" y="601093"/>
                  <a:pt x="601903" y="608768"/>
                  <a:pt x="592318" y="608768"/>
                </a:cubicBezTo>
                <a:lnTo>
                  <a:pt x="429938" y="608768"/>
                </a:lnTo>
                <a:cubicBezTo>
                  <a:pt x="420353" y="608768"/>
                  <a:pt x="412666" y="601093"/>
                  <a:pt x="412666" y="591618"/>
                </a:cubicBezTo>
                <a:lnTo>
                  <a:pt x="412666" y="17244"/>
                </a:lnTo>
                <a:cubicBezTo>
                  <a:pt x="412666" y="7675"/>
                  <a:pt x="420353" y="0"/>
                  <a:pt x="429938"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文本框 8">
            <a:extLst>
              <a:ext uri="{FF2B5EF4-FFF2-40B4-BE49-F238E27FC236}">
                <a16:creationId xmlns:a16="http://schemas.microsoft.com/office/drawing/2014/main" id="{530DC921-2856-48F0-B544-266A70F2EF2D}"/>
              </a:ext>
            </a:extLst>
          </p:cNvPr>
          <p:cNvSpPr txBox="1"/>
          <p:nvPr/>
        </p:nvSpPr>
        <p:spPr>
          <a:xfrm>
            <a:off x="244599" y="1152259"/>
            <a:ext cx="11333748"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Method 1: Combination of Theoretical Simulation and Data from Previous Paper</a:t>
            </a:r>
            <a:endParaRPr lang="zh-CN" altLang="en-US" sz="2400" b="1" dirty="0">
              <a:latin typeface="Times New Roman" panose="02020603050405020304" pitchFamily="18" charset="0"/>
              <a:cs typeface="Times New Roman" panose="02020603050405020304" pitchFamily="18" charset="0"/>
            </a:endParaRPr>
          </a:p>
        </p:txBody>
      </p:sp>
      <p:pic>
        <p:nvPicPr>
          <p:cNvPr id="14" name="officeArt object">
            <a:extLst>
              <a:ext uri="{FF2B5EF4-FFF2-40B4-BE49-F238E27FC236}">
                <a16:creationId xmlns:a16="http://schemas.microsoft.com/office/drawing/2014/main" id="{AB51C3FD-EDE1-4342-8BCA-D37E7A7747B4}"/>
              </a:ext>
            </a:extLst>
          </p:cNvPr>
          <p:cNvPicPr/>
          <p:nvPr/>
        </p:nvPicPr>
        <p:blipFill>
          <a:blip r:embed="rId3"/>
          <a:stretch>
            <a:fillRect/>
          </a:stretch>
        </p:blipFill>
        <p:spPr>
          <a:xfrm>
            <a:off x="549441" y="2008293"/>
            <a:ext cx="10471485" cy="4045381"/>
          </a:xfrm>
          <a:prstGeom prst="rect">
            <a:avLst/>
          </a:prstGeom>
          <a:ln w="12700" cap="flat">
            <a:noFill/>
            <a:miter lim="400000"/>
          </a:ln>
          <a:effectLst/>
        </p:spPr>
      </p:pic>
    </p:spTree>
    <p:custDataLst>
      <p:tags r:id="rId1"/>
    </p:custDataLst>
    <p:extLst>
      <p:ext uri="{BB962C8B-B14F-4D97-AF65-F5344CB8AC3E}">
        <p14:creationId xmlns:p14="http://schemas.microsoft.com/office/powerpoint/2010/main" val="1258148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C39BBCE-653B-4822-9239-EB18A9858675}"/>
              </a:ext>
            </a:extLst>
          </p:cNvPr>
          <p:cNvSpPr/>
          <p:nvPr/>
        </p:nvSpPr>
        <p:spPr>
          <a:xfrm>
            <a:off x="0" y="0"/>
            <a:ext cx="12192000" cy="1804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6C517268-E8CB-409A-8050-A6734AECE51A}"/>
              </a:ext>
            </a:extLst>
          </p:cNvPr>
          <p:cNvSpPr txBox="1"/>
          <p:nvPr/>
        </p:nvSpPr>
        <p:spPr>
          <a:xfrm>
            <a:off x="962568" y="574843"/>
            <a:ext cx="4451642" cy="461665"/>
          </a:xfrm>
          <a:prstGeom prst="rect">
            <a:avLst/>
          </a:prstGeom>
          <a:noFill/>
        </p:spPr>
        <p:txBody>
          <a:bodyPr wrap="square" rtlCol="0">
            <a:spAutoFit/>
          </a:bodyPr>
          <a:lstStyle/>
          <a:p>
            <a:r>
              <a:rPr lang="en-US" altLang="zh-CN" sz="2400" dirty="0">
                <a:latin typeface="Arial Black" panose="020B0A04020102020204" pitchFamily="34" charset="0"/>
                <a:cs typeface="Times New Roman" panose="02020603050405020304" pitchFamily="18" charset="0"/>
              </a:rPr>
              <a:t>Materials and Methods</a:t>
            </a:r>
            <a:endParaRPr lang="zh-CN" altLang="en-US" sz="2400" dirty="0">
              <a:latin typeface="Arial Black" panose="020B0A04020102020204" pitchFamily="34" charset="0"/>
              <a:cs typeface="Times New Roman" panose="02020603050405020304" pitchFamily="18" charset="0"/>
            </a:endParaRPr>
          </a:p>
        </p:txBody>
      </p:sp>
      <p:sp>
        <p:nvSpPr>
          <p:cNvPr id="7" name="archives_342283">
            <a:extLst>
              <a:ext uri="{FF2B5EF4-FFF2-40B4-BE49-F238E27FC236}">
                <a16:creationId xmlns:a16="http://schemas.microsoft.com/office/drawing/2014/main" id="{3B2BBE42-1513-4F21-ACBC-F4576939E681}"/>
              </a:ext>
            </a:extLst>
          </p:cNvPr>
          <p:cNvSpPr/>
          <p:nvPr/>
        </p:nvSpPr>
        <p:spPr>
          <a:xfrm>
            <a:off x="244599" y="501292"/>
            <a:ext cx="609685" cy="608768"/>
          </a:xfrm>
          <a:custGeom>
            <a:avLst/>
            <a:gdLst>
              <a:gd name="connsiteX0" fmla="*/ 602275 w 602487"/>
              <a:gd name="connsiteY0" fmla="*/ 602275 w 602487"/>
              <a:gd name="connsiteX1" fmla="*/ 602275 w 602487"/>
              <a:gd name="connsiteY1" fmla="*/ 602275 w 602487"/>
              <a:gd name="connsiteX2" fmla="*/ 602275 w 602487"/>
              <a:gd name="connsiteY2" fmla="*/ 602275 w 602487"/>
              <a:gd name="connsiteX3" fmla="*/ 602275 w 602487"/>
              <a:gd name="connsiteY3" fmla="*/ 602275 w 602487"/>
              <a:gd name="connsiteX4" fmla="*/ 602275 w 602487"/>
              <a:gd name="connsiteY4" fmla="*/ 602275 w 602487"/>
              <a:gd name="connsiteX5" fmla="*/ 602275 w 602487"/>
              <a:gd name="connsiteY5" fmla="*/ 602275 w 602487"/>
              <a:gd name="connsiteX6" fmla="*/ 602275 w 602487"/>
              <a:gd name="connsiteY6" fmla="*/ 602275 w 602487"/>
              <a:gd name="connsiteX7" fmla="*/ 602275 w 602487"/>
              <a:gd name="connsiteY7" fmla="*/ 602275 w 602487"/>
              <a:gd name="connsiteX8" fmla="*/ 602275 w 602487"/>
              <a:gd name="connsiteY8" fmla="*/ 602275 w 602487"/>
              <a:gd name="connsiteX9" fmla="*/ 602275 w 602487"/>
              <a:gd name="connsiteY9" fmla="*/ 602275 w 602487"/>
              <a:gd name="connsiteX10" fmla="*/ 602275 w 602487"/>
              <a:gd name="connsiteY10" fmla="*/ 602275 w 602487"/>
              <a:gd name="connsiteX11" fmla="*/ 602275 w 602487"/>
              <a:gd name="connsiteY11" fmla="*/ 602275 w 602487"/>
              <a:gd name="connsiteX12" fmla="*/ 602275 w 602487"/>
              <a:gd name="connsiteY12" fmla="*/ 602275 w 602487"/>
              <a:gd name="connsiteX13" fmla="*/ 602275 w 602487"/>
              <a:gd name="connsiteY13" fmla="*/ 602275 w 602487"/>
              <a:gd name="connsiteX14" fmla="*/ 602275 w 602487"/>
              <a:gd name="connsiteY14" fmla="*/ 602275 w 602487"/>
              <a:gd name="connsiteX15" fmla="*/ 602275 w 602487"/>
              <a:gd name="connsiteY15" fmla="*/ 602275 w 602487"/>
              <a:gd name="connsiteX16" fmla="*/ 602275 w 602487"/>
              <a:gd name="connsiteY16" fmla="*/ 602275 w 602487"/>
              <a:gd name="connsiteX17" fmla="*/ 602275 w 602487"/>
              <a:gd name="connsiteY17" fmla="*/ 602275 w 602487"/>
              <a:gd name="connsiteX18" fmla="*/ 602275 w 602487"/>
              <a:gd name="connsiteY18" fmla="*/ 602275 w 602487"/>
              <a:gd name="connsiteX19" fmla="*/ 602275 w 602487"/>
              <a:gd name="connsiteY19" fmla="*/ 602275 w 602487"/>
              <a:gd name="connsiteX20" fmla="*/ 602275 w 602487"/>
              <a:gd name="connsiteY20" fmla="*/ 602275 w 602487"/>
              <a:gd name="connsiteX21" fmla="*/ 602275 w 602487"/>
              <a:gd name="connsiteY21" fmla="*/ 602275 w 602487"/>
              <a:gd name="connsiteX22" fmla="*/ 602275 w 602487"/>
              <a:gd name="connsiteY22" fmla="*/ 602275 w 602487"/>
              <a:gd name="connsiteX23" fmla="*/ 602275 w 602487"/>
              <a:gd name="connsiteY23" fmla="*/ 602275 w 602487"/>
              <a:gd name="connsiteX24" fmla="*/ 602275 w 602487"/>
              <a:gd name="connsiteY24" fmla="*/ 602275 w 602487"/>
              <a:gd name="connsiteX25" fmla="*/ 602275 w 602487"/>
              <a:gd name="connsiteY25" fmla="*/ 602275 w 602487"/>
              <a:gd name="connsiteX26" fmla="*/ 602275 w 602487"/>
              <a:gd name="connsiteY26" fmla="*/ 602275 w 602487"/>
              <a:gd name="connsiteX27" fmla="*/ 602275 w 602487"/>
              <a:gd name="connsiteY27" fmla="*/ 602275 w 602487"/>
              <a:gd name="connsiteX28" fmla="*/ 602275 w 602487"/>
              <a:gd name="connsiteY28" fmla="*/ 602275 w 602487"/>
              <a:gd name="connsiteX29" fmla="*/ 602275 w 602487"/>
              <a:gd name="connsiteY29" fmla="*/ 602275 w 602487"/>
              <a:gd name="connsiteX30" fmla="*/ 602275 w 602487"/>
              <a:gd name="connsiteY30" fmla="*/ 602275 w 602487"/>
              <a:gd name="connsiteX31" fmla="*/ 602275 w 602487"/>
              <a:gd name="connsiteY31" fmla="*/ 602275 w 602487"/>
              <a:gd name="connsiteX32" fmla="*/ 602275 w 602487"/>
              <a:gd name="connsiteY32" fmla="*/ 602275 w 602487"/>
              <a:gd name="connsiteX33" fmla="*/ 602275 w 602487"/>
              <a:gd name="connsiteY33" fmla="*/ 602275 w 602487"/>
              <a:gd name="connsiteX34" fmla="*/ 602275 w 602487"/>
              <a:gd name="connsiteY34" fmla="*/ 602275 w 602487"/>
              <a:gd name="connsiteX35" fmla="*/ 602275 w 602487"/>
              <a:gd name="connsiteY35" fmla="*/ 602275 w 602487"/>
              <a:gd name="connsiteX36" fmla="*/ 602275 w 602487"/>
              <a:gd name="connsiteY36" fmla="*/ 602275 w 602487"/>
              <a:gd name="connsiteX37" fmla="*/ 602275 w 602487"/>
              <a:gd name="connsiteY37" fmla="*/ 602275 w 602487"/>
              <a:gd name="connsiteX38" fmla="*/ 602275 w 602487"/>
              <a:gd name="connsiteY38" fmla="*/ 602275 w 602487"/>
              <a:gd name="connsiteX39" fmla="*/ 602275 w 602487"/>
              <a:gd name="connsiteY39" fmla="*/ 602275 w 602487"/>
              <a:gd name="connsiteX40" fmla="*/ 602275 w 602487"/>
              <a:gd name="connsiteY40" fmla="*/ 602275 w 602487"/>
              <a:gd name="connsiteX41" fmla="*/ 602275 w 602487"/>
              <a:gd name="connsiteY41" fmla="*/ 602275 w 602487"/>
              <a:gd name="connsiteX42" fmla="*/ 602275 w 602487"/>
              <a:gd name="connsiteY42" fmla="*/ 602275 w 602487"/>
              <a:gd name="connsiteX43" fmla="*/ 602275 w 602487"/>
              <a:gd name="connsiteY43" fmla="*/ 602275 w 602487"/>
              <a:gd name="connsiteX44" fmla="*/ 602275 w 602487"/>
              <a:gd name="connsiteY44" fmla="*/ 602275 w 602487"/>
              <a:gd name="connsiteX45" fmla="*/ 602275 w 602487"/>
              <a:gd name="connsiteY45" fmla="*/ 602275 w 602487"/>
              <a:gd name="connsiteX46" fmla="*/ 602275 w 602487"/>
              <a:gd name="connsiteY46" fmla="*/ 602275 w 602487"/>
              <a:gd name="connsiteX47" fmla="*/ 602275 w 602487"/>
              <a:gd name="connsiteY47" fmla="*/ 602275 w 602487"/>
              <a:gd name="connsiteX48" fmla="*/ 602275 w 602487"/>
              <a:gd name="connsiteY48" fmla="*/ 602275 w 602487"/>
              <a:gd name="connsiteX49" fmla="*/ 602275 w 602487"/>
              <a:gd name="connsiteY49" fmla="*/ 602275 w 602487"/>
              <a:gd name="connsiteX50" fmla="*/ 602275 w 602487"/>
              <a:gd name="connsiteY50" fmla="*/ 602275 w 602487"/>
              <a:gd name="connsiteX51" fmla="*/ 602275 w 602487"/>
              <a:gd name="connsiteY51" fmla="*/ 602275 w 602487"/>
              <a:gd name="connsiteX52" fmla="*/ 602275 w 602487"/>
              <a:gd name="connsiteY52" fmla="*/ 602275 w 602487"/>
              <a:gd name="connsiteX53" fmla="*/ 602275 w 602487"/>
              <a:gd name="connsiteY53" fmla="*/ 602275 w 602487"/>
              <a:gd name="connsiteX54" fmla="*/ 602275 w 602487"/>
              <a:gd name="connsiteY54" fmla="*/ 602275 w 602487"/>
              <a:gd name="connsiteX55" fmla="*/ 602275 w 602487"/>
              <a:gd name="connsiteY55" fmla="*/ 602275 w 602487"/>
              <a:gd name="connsiteX56" fmla="*/ 602275 w 602487"/>
              <a:gd name="connsiteY56" fmla="*/ 602275 w 602487"/>
              <a:gd name="connsiteX57" fmla="*/ 602275 w 602487"/>
              <a:gd name="connsiteY57" fmla="*/ 602275 w 602487"/>
              <a:gd name="connsiteX58" fmla="*/ 602275 w 602487"/>
              <a:gd name="connsiteY58" fmla="*/ 602275 w 602487"/>
              <a:gd name="connsiteX59" fmla="*/ 602275 w 602487"/>
              <a:gd name="connsiteY59" fmla="*/ 602275 w 602487"/>
              <a:gd name="connsiteX60" fmla="*/ 602275 w 602487"/>
              <a:gd name="connsiteY60" fmla="*/ 602275 w 602487"/>
              <a:gd name="connsiteX61" fmla="*/ 602275 w 602487"/>
              <a:gd name="connsiteY61" fmla="*/ 602275 w 602487"/>
              <a:gd name="connsiteX62" fmla="*/ 602275 w 602487"/>
              <a:gd name="connsiteY62" fmla="*/ 602275 w 602487"/>
              <a:gd name="connsiteX63" fmla="*/ 602275 w 602487"/>
              <a:gd name="connsiteY63" fmla="*/ 602275 w 602487"/>
              <a:gd name="connsiteX64" fmla="*/ 602275 w 602487"/>
              <a:gd name="connsiteY64" fmla="*/ 602275 w 602487"/>
              <a:gd name="connsiteX65" fmla="*/ 602275 w 602487"/>
              <a:gd name="connsiteY65" fmla="*/ 602275 w 602487"/>
              <a:gd name="connsiteX66" fmla="*/ 602275 w 602487"/>
              <a:gd name="connsiteY66" fmla="*/ 602275 w 602487"/>
              <a:gd name="connsiteX67" fmla="*/ 602275 w 602487"/>
              <a:gd name="connsiteY67" fmla="*/ 602275 w 602487"/>
              <a:gd name="connsiteX68" fmla="*/ 602275 w 602487"/>
              <a:gd name="connsiteY68" fmla="*/ 602275 w 602487"/>
              <a:gd name="connsiteX69" fmla="*/ 602275 w 602487"/>
              <a:gd name="connsiteY69" fmla="*/ 602275 w 602487"/>
              <a:gd name="connsiteX70" fmla="*/ 602275 w 602487"/>
              <a:gd name="connsiteY70" fmla="*/ 602275 w 602487"/>
              <a:gd name="connsiteX71" fmla="*/ 602275 w 602487"/>
              <a:gd name="connsiteY71" fmla="*/ 602275 w 602487"/>
              <a:gd name="connsiteX72" fmla="*/ 602275 w 602487"/>
              <a:gd name="connsiteY72" fmla="*/ 602275 w 602487"/>
              <a:gd name="connsiteX73" fmla="*/ 602275 w 602487"/>
              <a:gd name="connsiteY73" fmla="*/ 602275 w 602487"/>
              <a:gd name="connsiteX74" fmla="*/ 602275 w 602487"/>
              <a:gd name="connsiteY74" fmla="*/ 602275 w 602487"/>
              <a:gd name="connsiteX75" fmla="*/ 602275 w 602487"/>
              <a:gd name="connsiteY75" fmla="*/ 602275 w 602487"/>
              <a:gd name="connsiteX76" fmla="*/ 602275 w 602487"/>
              <a:gd name="connsiteY76" fmla="*/ 602275 w 602487"/>
              <a:gd name="connsiteX77" fmla="*/ 602275 w 602487"/>
              <a:gd name="connsiteY77" fmla="*/ 602275 w 602487"/>
              <a:gd name="connsiteX78" fmla="*/ 602275 w 602487"/>
              <a:gd name="connsiteY78" fmla="*/ 602275 w 602487"/>
              <a:gd name="connsiteX79" fmla="*/ 602275 w 602487"/>
              <a:gd name="connsiteY79" fmla="*/ 602275 w 602487"/>
              <a:gd name="connsiteX80" fmla="*/ 602275 w 602487"/>
              <a:gd name="connsiteY80" fmla="*/ 602275 w 602487"/>
              <a:gd name="connsiteX81" fmla="*/ 602275 w 602487"/>
              <a:gd name="connsiteY81" fmla="*/ 602275 w 602487"/>
              <a:gd name="connsiteX82" fmla="*/ 602275 w 602487"/>
              <a:gd name="connsiteY82" fmla="*/ 602275 w 602487"/>
              <a:gd name="connsiteX83" fmla="*/ 602275 w 602487"/>
              <a:gd name="connsiteY83" fmla="*/ 602275 w 602487"/>
              <a:gd name="connsiteX84" fmla="*/ 602275 w 602487"/>
              <a:gd name="connsiteY84" fmla="*/ 602275 w 602487"/>
              <a:gd name="connsiteX85" fmla="*/ 602275 w 602487"/>
              <a:gd name="connsiteY85" fmla="*/ 602275 w 602487"/>
              <a:gd name="connsiteX86" fmla="*/ 602275 w 602487"/>
              <a:gd name="connsiteY86" fmla="*/ 602275 w 602487"/>
              <a:gd name="connsiteX87" fmla="*/ 602275 w 602487"/>
              <a:gd name="connsiteY87" fmla="*/ 602275 w 602487"/>
              <a:gd name="connsiteX88" fmla="*/ 602275 w 602487"/>
              <a:gd name="connsiteY88" fmla="*/ 602275 w 602487"/>
              <a:gd name="connsiteX89" fmla="*/ 602275 w 602487"/>
              <a:gd name="connsiteY89" fmla="*/ 602275 w 602487"/>
              <a:gd name="connsiteX90" fmla="*/ 602275 w 602487"/>
              <a:gd name="connsiteY90" fmla="*/ 602275 w 602487"/>
              <a:gd name="connsiteX91" fmla="*/ 602275 w 602487"/>
              <a:gd name="connsiteY91" fmla="*/ 602275 w 602487"/>
              <a:gd name="connsiteX92" fmla="*/ 602275 w 602487"/>
              <a:gd name="connsiteY92" fmla="*/ 602275 w 602487"/>
              <a:gd name="connsiteX93" fmla="*/ 602275 w 602487"/>
              <a:gd name="connsiteY93" fmla="*/ 602275 w 602487"/>
              <a:gd name="connsiteX94" fmla="*/ 602275 w 602487"/>
              <a:gd name="connsiteY94" fmla="*/ 602275 w 602487"/>
              <a:gd name="connsiteX95" fmla="*/ 602275 w 602487"/>
              <a:gd name="connsiteY95" fmla="*/ 602275 w 602487"/>
              <a:gd name="connsiteX96" fmla="*/ 602275 w 602487"/>
              <a:gd name="connsiteY96" fmla="*/ 602275 w 602487"/>
              <a:gd name="connsiteX97" fmla="*/ 602275 w 602487"/>
              <a:gd name="connsiteY97" fmla="*/ 602275 w 602487"/>
              <a:gd name="connsiteX98" fmla="*/ 602275 w 602487"/>
              <a:gd name="connsiteY98" fmla="*/ 602275 w 602487"/>
              <a:gd name="connsiteX99" fmla="*/ 602275 w 602487"/>
              <a:gd name="connsiteY99" fmla="*/ 602275 w 602487"/>
              <a:gd name="connsiteX100" fmla="*/ 602275 w 602487"/>
              <a:gd name="connsiteY100" fmla="*/ 602275 w 602487"/>
              <a:gd name="connsiteX101" fmla="*/ 602275 w 602487"/>
              <a:gd name="connsiteY101" fmla="*/ 602275 w 602487"/>
              <a:gd name="connsiteX102" fmla="*/ 602275 w 602487"/>
              <a:gd name="connsiteY102" fmla="*/ 602275 w 602487"/>
              <a:gd name="connsiteX103" fmla="*/ 602275 w 602487"/>
              <a:gd name="connsiteY103" fmla="*/ 602275 w 602487"/>
              <a:gd name="connsiteX104" fmla="*/ 602275 w 602487"/>
              <a:gd name="connsiteY104" fmla="*/ 602275 w 602487"/>
              <a:gd name="connsiteX105" fmla="*/ 602275 w 602487"/>
              <a:gd name="connsiteY105" fmla="*/ 602275 w 602487"/>
              <a:gd name="connsiteX106" fmla="*/ 602275 w 602487"/>
              <a:gd name="connsiteY106" fmla="*/ 602275 w 602487"/>
              <a:gd name="connsiteX107" fmla="*/ 602275 w 602487"/>
              <a:gd name="connsiteY107" fmla="*/ 602275 w 602487"/>
              <a:gd name="connsiteX108" fmla="*/ 602275 w 602487"/>
              <a:gd name="connsiteY108" fmla="*/ 602275 w 602487"/>
              <a:gd name="connsiteX109" fmla="*/ 602275 w 602487"/>
              <a:gd name="connsiteY109" fmla="*/ 602275 w 602487"/>
              <a:gd name="connsiteX110" fmla="*/ 602275 w 602487"/>
              <a:gd name="connsiteY110" fmla="*/ 602275 w 602487"/>
              <a:gd name="connsiteX111" fmla="*/ 602275 w 602487"/>
              <a:gd name="connsiteY111" fmla="*/ 602275 w 602487"/>
              <a:gd name="connsiteX112" fmla="*/ 602275 w 602487"/>
              <a:gd name="connsiteY112" fmla="*/ 602275 w 602487"/>
              <a:gd name="connsiteX113" fmla="*/ 602275 w 602487"/>
              <a:gd name="connsiteY113" fmla="*/ 602275 w 60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9685" h="608768">
                <a:moveTo>
                  <a:pt x="511176" y="452904"/>
                </a:moveTo>
                <a:cubicBezTo>
                  <a:pt x="484888" y="452904"/>
                  <a:pt x="463534" y="474318"/>
                  <a:pt x="463534" y="500469"/>
                </a:cubicBezTo>
                <a:cubicBezTo>
                  <a:pt x="463534" y="526715"/>
                  <a:pt x="484888" y="548128"/>
                  <a:pt x="511176" y="548128"/>
                </a:cubicBezTo>
                <a:cubicBezTo>
                  <a:pt x="537464" y="548128"/>
                  <a:pt x="558817" y="526715"/>
                  <a:pt x="558817" y="500469"/>
                </a:cubicBezTo>
                <a:cubicBezTo>
                  <a:pt x="558817" y="474318"/>
                  <a:pt x="537464" y="452904"/>
                  <a:pt x="511176" y="452904"/>
                </a:cubicBezTo>
                <a:close/>
                <a:moveTo>
                  <a:pt x="304807" y="452904"/>
                </a:moveTo>
                <a:cubicBezTo>
                  <a:pt x="278528" y="452904"/>
                  <a:pt x="257183" y="474318"/>
                  <a:pt x="257183" y="500469"/>
                </a:cubicBezTo>
                <a:cubicBezTo>
                  <a:pt x="257183" y="526715"/>
                  <a:pt x="278528" y="548128"/>
                  <a:pt x="304807" y="548128"/>
                </a:cubicBezTo>
                <a:cubicBezTo>
                  <a:pt x="331085" y="548128"/>
                  <a:pt x="352526" y="526715"/>
                  <a:pt x="352526" y="500469"/>
                </a:cubicBezTo>
                <a:cubicBezTo>
                  <a:pt x="352526" y="474318"/>
                  <a:pt x="331085" y="452904"/>
                  <a:pt x="304807" y="452904"/>
                </a:cubicBezTo>
                <a:close/>
                <a:moveTo>
                  <a:pt x="98486" y="452904"/>
                </a:moveTo>
                <a:cubicBezTo>
                  <a:pt x="72204" y="452904"/>
                  <a:pt x="50761" y="474318"/>
                  <a:pt x="50761" y="500469"/>
                </a:cubicBezTo>
                <a:cubicBezTo>
                  <a:pt x="50761" y="526715"/>
                  <a:pt x="72204" y="548128"/>
                  <a:pt x="98486" y="548128"/>
                </a:cubicBezTo>
                <a:cubicBezTo>
                  <a:pt x="124768" y="548128"/>
                  <a:pt x="146116" y="526715"/>
                  <a:pt x="146116" y="500469"/>
                </a:cubicBezTo>
                <a:cubicBezTo>
                  <a:pt x="146116" y="474318"/>
                  <a:pt x="124768" y="452904"/>
                  <a:pt x="98486" y="452904"/>
                </a:cubicBezTo>
                <a:close/>
                <a:moveTo>
                  <a:pt x="473070" y="207321"/>
                </a:moveTo>
                <a:lnTo>
                  <a:pt x="549351" y="207321"/>
                </a:lnTo>
                <a:lnTo>
                  <a:pt x="549351" y="226374"/>
                </a:lnTo>
                <a:lnTo>
                  <a:pt x="473070" y="226374"/>
                </a:lnTo>
                <a:close/>
                <a:moveTo>
                  <a:pt x="266667" y="207321"/>
                </a:moveTo>
                <a:lnTo>
                  <a:pt x="342948" y="207321"/>
                </a:lnTo>
                <a:lnTo>
                  <a:pt x="342948" y="226374"/>
                </a:lnTo>
                <a:lnTo>
                  <a:pt x="266667" y="226374"/>
                </a:lnTo>
                <a:close/>
                <a:moveTo>
                  <a:pt x="60333" y="207321"/>
                </a:moveTo>
                <a:lnTo>
                  <a:pt x="136614" y="207321"/>
                </a:lnTo>
                <a:lnTo>
                  <a:pt x="136614" y="226374"/>
                </a:lnTo>
                <a:lnTo>
                  <a:pt x="60333" y="226374"/>
                </a:lnTo>
                <a:close/>
                <a:moveTo>
                  <a:pt x="473070" y="162512"/>
                </a:moveTo>
                <a:lnTo>
                  <a:pt x="549351" y="162512"/>
                </a:lnTo>
                <a:lnTo>
                  <a:pt x="549351" y="181424"/>
                </a:lnTo>
                <a:lnTo>
                  <a:pt x="473070" y="181424"/>
                </a:lnTo>
                <a:close/>
                <a:moveTo>
                  <a:pt x="266667" y="162512"/>
                </a:moveTo>
                <a:lnTo>
                  <a:pt x="342948" y="162512"/>
                </a:lnTo>
                <a:lnTo>
                  <a:pt x="342948" y="181424"/>
                </a:lnTo>
                <a:lnTo>
                  <a:pt x="266667" y="181424"/>
                </a:lnTo>
                <a:close/>
                <a:moveTo>
                  <a:pt x="60333" y="162512"/>
                </a:moveTo>
                <a:lnTo>
                  <a:pt x="136614" y="162512"/>
                </a:lnTo>
                <a:lnTo>
                  <a:pt x="136614" y="181424"/>
                </a:lnTo>
                <a:lnTo>
                  <a:pt x="60333" y="181424"/>
                </a:lnTo>
                <a:close/>
                <a:moveTo>
                  <a:pt x="473070" y="117703"/>
                </a:moveTo>
                <a:lnTo>
                  <a:pt x="549351" y="117703"/>
                </a:lnTo>
                <a:lnTo>
                  <a:pt x="549351" y="136615"/>
                </a:lnTo>
                <a:lnTo>
                  <a:pt x="473070" y="136615"/>
                </a:lnTo>
                <a:close/>
                <a:moveTo>
                  <a:pt x="266667" y="117703"/>
                </a:moveTo>
                <a:lnTo>
                  <a:pt x="342948" y="117703"/>
                </a:lnTo>
                <a:lnTo>
                  <a:pt x="342948" y="136615"/>
                </a:lnTo>
                <a:lnTo>
                  <a:pt x="266667" y="136615"/>
                </a:lnTo>
                <a:close/>
                <a:moveTo>
                  <a:pt x="60333" y="117703"/>
                </a:moveTo>
                <a:lnTo>
                  <a:pt x="136614" y="117703"/>
                </a:lnTo>
                <a:lnTo>
                  <a:pt x="136614" y="136615"/>
                </a:lnTo>
                <a:lnTo>
                  <a:pt x="60333" y="136615"/>
                </a:lnTo>
                <a:close/>
                <a:moveTo>
                  <a:pt x="473070" y="72753"/>
                </a:moveTo>
                <a:lnTo>
                  <a:pt x="549351" y="72753"/>
                </a:lnTo>
                <a:lnTo>
                  <a:pt x="549351" y="91806"/>
                </a:lnTo>
                <a:lnTo>
                  <a:pt x="473070" y="91806"/>
                </a:lnTo>
                <a:close/>
                <a:moveTo>
                  <a:pt x="266667" y="72753"/>
                </a:moveTo>
                <a:lnTo>
                  <a:pt x="342948" y="72753"/>
                </a:lnTo>
                <a:lnTo>
                  <a:pt x="342948" y="91806"/>
                </a:lnTo>
                <a:lnTo>
                  <a:pt x="266667" y="91806"/>
                </a:lnTo>
                <a:close/>
                <a:moveTo>
                  <a:pt x="60333" y="72753"/>
                </a:moveTo>
                <a:lnTo>
                  <a:pt x="136614" y="72753"/>
                </a:lnTo>
                <a:lnTo>
                  <a:pt x="136614" y="91806"/>
                </a:lnTo>
                <a:lnTo>
                  <a:pt x="60333" y="91806"/>
                </a:lnTo>
                <a:close/>
                <a:moveTo>
                  <a:pt x="41747" y="32215"/>
                </a:moveTo>
                <a:cubicBezTo>
                  <a:pt x="36434" y="32215"/>
                  <a:pt x="32164" y="36479"/>
                  <a:pt x="32164" y="41690"/>
                </a:cubicBezTo>
                <a:lnTo>
                  <a:pt x="32164" y="257435"/>
                </a:lnTo>
                <a:cubicBezTo>
                  <a:pt x="32164" y="262741"/>
                  <a:pt x="36434" y="267005"/>
                  <a:pt x="41747" y="267005"/>
                </a:cubicBezTo>
                <a:lnTo>
                  <a:pt x="155129" y="267005"/>
                </a:lnTo>
                <a:cubicBezTo>
                  <a:pt x="160443" y="267005"/>
                  <a:pt x="164712" y="262741"/>
                  <a:pt x="164712" y="257435"/>
                </a:cubicBezTo>
                <a:lnTo>
                  <a:pt x="164712" y="41690"/>
                </a:lnTo>
                <a:cubicBezTo>
                  <a:pt x="164712" y="36479"/>
                  <a:pt x="160443" y="32215"/>
                  <a:pt x="155129" y="32215"/>
                </a:cubicBezTo>
                <a:close/>
                <a:moveTo>
                  <a:pt x="248075" y="32215"/>
                </a:moveTo>
                <a:cubicBezTo>
                  <a:pt x="242857" y="32215"/>
                  <a:pt x="238588" y="36479"/>
                  <a:pt x="238588" y="41690"/>
                </a:cubicBezTo>
                <a:lnTo>
                  <a:pt x="238588" y="257435"/>
                </a:lnTo>
                <a:cubicBezTo>
                  <a:pt x="238588" y="262741"/>
                  <a:pt x="242857" y="267005"/>
                  <a:pt x="248075" y="267005"/>
                </a:cubicBezTo>
                <a:lnTo>
                  <a:pt x="361538" y="267005"/>
                </a:lnTo>
                <a:cubicBezTo>
                  <a:pt x="366851" y="267005"/>
                  <a:pt x="371025" y="262741"/>
                  <a:pt x="371025" y="257435"/>
                </a:cubicBezTo>
                <a:lnTo>
                  <a:pt x="371025" y="41690"/>
                </a:lnTo>
                <a:cubicBezTo>
                  <a:pt x="371025" y="36479"/>
                  <a:pt x="366851" y="32215"/>
                  <a:pt x="361538" y="32215"/>
                </a:cubicBezTo>
                <a:close/>
                <a:moveTo>
                  <a:pt x="454423" y="32215"/>
                </a:moveTo>
                <a:cubicBezTo>
                  <a:pt x="449203" y="32215"/>
                  <a:pt x="444933" y="36479"/>
                  <a:pt x="444933" y="41690"/>
                </a:cubicBezTo>
                <a:lnTo>
                  <a:pt x="444933" y="257435"/>
                </a:lnTo>
                <a:cubicBezTo>
                  <a:pt x="444933" y="262741"/>
                  <a:pt x="449203" y="267005"/>
                  <a:pt x="454423" y="267005"/>
                </a:cubicBezTo>
                <a:lnTo>
                  <a:pt x="567928" y="267005"/>
                </a:lnTo>
                <a:cubicBezTo>
                  <a:pt x="573148" y="267005"/>
                  <a:pt x="577418" y="262741"/>
                  <a:pt x="577418" y="257435"/>
                </a:cubicBezTo>
                <a:lnTo>
                  <a:pt x="577418" y="41690"/>
                </a:lnTo>
                <a:cubicBezTo>
                  <a:pt x="577418" y="36479"/>
                  <a:pt x="573148" y="32215"/>
                  <a:pt x="567928" y="32215"/>
                </a:cubicBezTo>
                <a:close/>
                <a:moveTo>
                  <a:pt x="17268" y="0"/>
                </a:moveTo>
                <a:lnTo>
                  <a:pt x="179609" y="0"/>
                </a:lnTo>
                <a:cubicBezTo>
                  <a:pt x="189191" y="0"/>
                  <a:pt x="196877" y="7675"/>
                  <a:pt x="196877" y="17245"/>
                </a:cubicBezTo>
                <a:lnTo>
                  <a:pt x="196877" y="591618"/>
                </a:lnTo>
                <a:cubicBezTo>
                  <a:pt x="196877" y="601093"/>
                  <a:pt x="189191" y="608768"/>
                  <a:pt x="179609" y="608768"/>
                </a:cubicBezTo>
                <a:lnTo>
                  <a:pt x="17268" y="608768"/>
                </a:lnTo>
                <a:cubicBezTo>
                  <a:pt x="7685" y="608768"/>
                  <a:pt x="0" y="601093"/>
                  <a:pt x="0" y="591618"/>
                </a:cubicBezTo>
                <a:lnTo>
                  <a:pt x="0" y="17245"/>
                </a:lnTo>
                <a:cubicBezTo>
                  <a:pt x="0" y="7675"/>
                  <a:pt x="7685" y="0"/>
                  <a:pt x="17268" y="0"/>
                </a:cubicBezTo>
                <a:close/>
                <a:moveTo>
                  <a:pt x="223599" y="0"/>
                </a:moveTo>
                <a:lnTo>
                  <a:pt x="386015" y="0"/>
                </a:lnTo>
                <a:cubicBezTo>
                  <a:pt x="395502" y="0"/>
                  <a:pt x="403281" y="7675"/>
                  <a:pt x="403281" y="17244"/>
                </a:cubicBezTo>
                <a:lnTo>
                  <a:pt x="403281" y="591618"/>
                </a:lnTo>
                <a:cubicBezTo>
                  <a:pt x="403281" y="601093"/>
                  <a:pt x="395502" y="608768"/>
                  <a:pt x="386015" y="608768"/>
                </a:cubicBezTo>
                <a:lnTo>
                  <a:pt x="223599" y="608768"/>
                </a:lnTo>
                <a:cubicBezTo>
                  <a:pt x="214112" y="608768"/>
                  <a:pt x="206333" y="601093"/>
                  <a:pt x="206333" y="591618"/>
                </a:cubicBezTo>
                <a:lnTo>
                  <a:pt x="206333" y="17244"/>
                </a:lnTo>
                <a:cubicBezTo>
                  <a:pt x="206333" y="7675"/>
                  <a:pt x="214112" y="0"/>
                  <a:pt x="223599" y="0"/>
                </a:cubicBezTo>
                <a:close/>
                <a:moveTo>
                  <a:pt x="429938" y="0"/>
                </a:moveTo>
                <a:lnTo>
                  <a:pt x="592318" y="0"/>
                </a:lnTo>
                <a:cubicBezTo>
                  <a:pt x="601903" y="0"/>
                  <a:pt x="609685" y="7675"/>
                  <a:pt x="609685" y="17244"/>
                </a:cubicBezTo>
                <a:lnTo>
                  <a:pt x="609685" y="591618"/>
                </a:lnTo>
                <a:cubicBezTo>
                  <a:pt x="609685" y="601093"/>
                  <a:pt x="601903" y="608768"/>
                  <a:pt x="592318" y="608768"/>
                </a:cubicBezTo>
                <a:lnTo>
                  <a:pt x="429938" y="608768"/>
                </a:lnTo>
                <a:cubicBezTo>
                  <a:pt x="420353" y="608768"/>
                  <a:pt x="412666" y="601093"/>
                  <a:pt x="412666" y="591618"/>
                </a:cubicBezTo>
                <a:lnTo>
                  <a:pt x="412666" y="17244"/>
                </a:lnTo>
                <a:cubicBezTo>
                  <a:pt x="412666" y="7675"/>
                  <a:pt x="420353" y="0"/>
                  <a:pt x="429938"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文本框 8">
            <a:extLst>
              <a:ext uri="{FF2B5EF4-FFF2-40B4-BE49-F238E27FC236}">
                <a16:creationId xmlns:a16="http://schemas.microsoft.com/office/drawing/2014/main" id="{530DC921-2856-48F0-B544-266A70F2EF2D}"/>
              </a:ext>
            </a:extLst>
          </p:cNvPr>
          <p:cNvSpPr txBox="1"/>
          <p:nvPr/>
        </p:nvSpPr>
        <p:spPr>
          <a:xfrm>
            <a:off x="244599" y="1152259"/>
            <a:ext cx="11333748"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Method 1: Combination of Theoretical Simulation and Data from Previous Paper</a:t>
            </a:r>
            <a:endParaRPr lang="zh-CN" altLang="en-US" sz="2400" b="1" dirty="0">
              <a:latin typeface="Times New Roman" panose="02020603050405020304" pitchFamily="18" charset="0"/>
              <a:cs typeface="Times New Roman" panose="02020603050405020304" pitchFamily="18" charset="0"/>
            </a:endParaRPr>
          </a:p>
        </p:txBody>
      </p:sp>
      <p:pic>
        <p:nvPicPr>
          <p:cNvPr id="8" name="officeArt object">
            <a:extLst>
              <a:ext uri="{FF2B5EF4-FFF2-40B4-BE49-F238E27FC236}">
                <a16:creationId xmlns:a16="http://schemas.microsoft.com/office/drawing/2014/main" id="{F69A3B0B-C6BB-4681-909E-2756B2B494CA}"/>
              </a:ext>
            </a:extLst>
          </p:cNvPr>
          <p:cNvPicPr/>
          <p:nvPr/>
        </p:nvPicPr>
        <p:blipFill>
          <a:blip r:embed="rId3"/>
          <a:stretch>
            <a:fillRect/>
          </a:stretch>
        </p:blipFill>
        <p:spPr>
          <a:xfrm>
            <a:off x="3036252" y="1729675"/>
            <a:ext cx="6119495" cy="4758690"/>
          </a:xfrm>
          <a:prstGeom prst="rect">
            <a:avLst/>
          </a:prstGeom>
          <a:ln w="12700" cap="flat">
            <a:noFill/>
            <a:miter lim="400000"/>
          </a:ln>
          <a:effectLst/>
        </p:spPr>
      </p:pic>
    </p:spTree>
    <p:custDataLst>
      <p:tags r:id="rId1"/>
    </p:custDataLst>
    <p:extLst>
      <p:ext uri="{BB962C8B-B14F-4D97-AF65-F5344CB8AC3E}">
        <p14:creationId xmlns:p14="http://schemas.microsoft.com/office/powerpoint/2010/main" val="622559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C39BBCE-653B-4822-9239-EB18A9858675}"/>
              </a:ext>
            </a:extLst>
          </p:cNvPr>
          <p:cNvSpPr/>
          <p:nvPr/>
        </p:nvSpPr>
        <p:spPr>
          <a:xfrm>
            <a:off x="0" y="0"/>
            <a:ext cx="12192000" cy="1804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6C517268-E8CB-409A-8050-A6734AECE51A}"/>
              </a:ext>
            </a:extLst>
          </p:cNvPr>
          <p:cNvSpPr txBox="1"/>
          <p:nvPr/>
        </p:nvSpPr>
        <p:spPr>
          <a:xfrm>
            <a:off x="962568" y="574843"/>
            <a:ext cx="4451642" cy="461665"/>
          </a:xfrm>
          <a:prstGeom prst="rect">
            <a:avLst/>
          </a:prstGeom>
          <a:noFill/>
        </p:spPr>
        <p:txBody>
          <a:bodyPr wrap="square" rtlCol="0">
            <a:spAutoFit/>
          </a:bodyPr>
          <a:lstStyle/>
          <a:p>
            <a:r>
              <a:rPr lang="en-US" altLang="zh-CN" sz="2400" dirty="0">
                <a:latin typeface="Arial Black" panose="020B0A04020102020204" pitchFamily="34" charset="0"/>
                <a:cs typeface="Times New Roman" panose="02020603050405020304" pitchFamily="18" charset="0"/>
              </a:rPr>
              <a:t>Materials and Methods</a:t>
            </a:r>
            <a:endParaRPr lang="zh-CN" altLang="en-US" sz="2400" dirty="0">
              <a:latin typeface="Arial Black" panose="020B0A04020102020204" pitchFamily="34" charset="0"/>
              <a:cs typeface="Times New Roman" panose="02020603050405020304" pitchFamily="18" charset="0"/>
            </a:endParaRPr>
          </a:p>
        </p:txBody>
      </p:sp>
      <p:sp>
        <p:nvSpPr>
          <p:cNvPr id="7" name="archives_342283">
            <a:extLst>
              <a:ext uri="{FF2B5EF4-FFF2-40B4-BE49-F238E27FC236}">
                <a16:creationId xmlns:a16="http://schemas.microsoft.com/office/drawing/2014/main" id="{3B2BBE42-1513-4F21-ACBC-F4576939E681}"/>
              </a:ext>
            </a:extLst>
          </p:cNvPr>
          <p:cNvSpPr/>
          <p:nvPr/>
        </p:nvSpPr>
        <p:spPr>
          <a:xfrm>
            <a:off x="244599" y="501292"/>
            <a:ext cx="609685" cy="608768"/>
          </a:xfrm>
          <a:custGeom>
            <a:avLst/>
            <a:gdLst>
              <a:gd name="connsiteX0" fmla="*/ 602275 w 602487"/>
              <a:gd name="connsiteY0" fmla="*/ 602275 w 602487"/>
              <a:gd name="connsiteX1" fmla="*/ 602275 w 602487"/>
              <a:gd name="connsiteY1" fmla="*/ 602275 w 602487"/>
              <a:gd name="connsiteX2" fmla="*/ 602275 w 602487"/>
              <a:gd name="connsiteY2" fmla="*/ 602275 w 602487"/>
              <a:gd name="connsiteX3" fmla="*/ 602275 w 602487"/>
              <a:gd name="connsiteY3" fmla="*/ 602275 w 602487"/>
              <a:gd name="connsiteX4" fmla="*/ 602275 w 602487"/>
              <a:gd name="connsiteY4" fmla="*/ 602275 w 602487"/>
              <a:gd name="connsiteX5" fmla="*/ 602275 w 602487"/>
              <a:gd name="connsiteY5" fmla="*/ 602275 w 602487"/>
              <a:gd name="connsiteX6" fmla="*/ 602275 w 602487"/>
              <a:gd name="connsiteY6" fmla="*/ 602275 w 602487"/>
              <a:gd name="connsiteX7" fmla="*/ 602275 w 602487"/>
              <a:gd name="connsiteY7" fmla="*/ 602275 w 602487"/>
              <a:gd name="connsiteX8" fmla="*/ 602275 w 602487"/>
              <a:gd name="connsiteY8" fmla="*/ 602275 w 602487"/>
              <a:gd name="connsiteX9" fmla="*/ 602275 w 602487"/>
              <a:gd name="connsiteY9" fmla="*/ 602275 w 602487"/>
              <a:gd name="connsiteX10" fmla="*/ 602275 w 602487"/>
              <a:gd name="connsiteY10" fmla="*/ 602275 w 602487"/>
              <a:gd name="connsiteX11" fmla="*/ 602275 w 602487"/>
              <a:gd name="connsiteY11" fmla="*/ 602275 w 602487"/>
              <a:gd name="connsiteX12" fmla="*/ 602275 w 602487"/>
              <a:gd name="connsiteY12" fmla="*/ 602275 w 602487"/>
              <a:gd name="connsiteX13" fmla="*/ 602275 w 602487"/>
              <a:gd name="connsiteY13" fmla="*/ 602275 w 602487"/>
              <a:gd name="connsiteX14" fmla="*/ 602275 w 602487"/>
              <a:gd name="connsiteY14" fmla="*/ 602275 w 602487"/>
              <a:gd name="connsiteX15" fmla="*/ 602275 w 602487"/>
              <a:gd name="connsiteY15" fmla="*/ 602275 w 602487"/>
              <a:gd name="connsiteX16" fmla="*/ 602275 w 602487"/>
              <a:gd name="connsiteY16" fmla="*/ 602275 w 602487"/>
              <a:gd name="connsiteX17" fmla="*/ 602275 w 602487"/>
              <a:gd name="connsiteY17" fmla="*/ 602275 w 602487"/>
              <a:gd name="connsiteX18" fmla="*/ 602275 w 602487"/>
              <a:gd name="connsiteY18" fmla="*/ 602275 w 602487"/>
              <a:gd name="connsiteX19" fmla="*/ 602275 w 602487"/>
              <a:gd name="connsiteY19" fmla="*/ 602275 w 602487"/>
              <a:gd name="connsiteX20" fmla="*/ 602275 w 602487"/>
              <a:gd name="connsiteY20" fmla="*/ 602275 w 602487"/>
              <a:gd name="connsiteX21" fmla="*/ 602275 w 602487"/>
              <a:gd name="connsiteY21" fmla="*/ 602275 w 602487"/>
              <a:gd name="connsiteX22" fmla="*/ 602275 w 602487"/>
              <a:gd name="connsiteY22" fmla="*/ 602275 w 602487"/>
              <a:gd name="connsiteX23" fmla="*/ 602275 w 602487"/>
              <a:gd name="connsiteY23" fmla="*/ 602275 w 602487"/>
              <a:gd name="connsiteX24" fmla="*/ 602275 w 602487"/>
              <a:gd name="connsiteY24" fmla="*/ 602275 w 602487"/>
              <a:gd name="connsiteX25" fmla="*/ 602275 w 602487"/>
              <a:gd name="connsiteY25" fmla="*/ 602275 w 602487"/>
              <a:gd name="connsiteX26" fmla="*/ 602275 w 602487"/>
              <a:gd name="connsiteY26" fmla="*/ 602275 w 602487"/>
              <a:gd name="connsiteX27" fmla="*/ 602275 w 602487"/>
              <a:gd name="connsiteY27" fmla="*/ 602275 w 602487"/>
              <a:gd name="connsiteX28" fmla="*/ 602275 w 602487"/>
              <a:gd name="connsiteY28" fmla="*/ 602275 w 602487"/>
              <a:gd name="connsiteX29" fmla="*/ 602275 w 602487"/>
              <a:gd name="connsiteY29" fmla="*/ 602275 w 602487"/>
              <a:gd name="connsiteX30" fmla="*/ 602275 w 602487"/>
              <a:gd name="connsiteY30" fmla="*/ 602275 w 602487"/>
              <a:gd name="connsiteX31" fmla="*/ 602275 w 602487"/>
              <a:gd name="connsiteY31" fmla="*/ 602275 w 602487"/>
              <a:gd name="connsiteX32" fmla="*/ 602275 w 602487"/>
              <a:gd name="connsiteY32" fmla="*/ 602275 w 602487"/>
              <a:gd name="connsiteX33" fmla="*/ 602275 w 602487"/>
              <a:gd name="connsiteY33" fmla="*/ 602275 w 602487"/>
              <a:gd name="connsiteX34" fmla="*/ 602275 w 602487"/>
              <a:gd name="connsiteY34" fmla="*/ 602275 w 602487"/>
              <a:gd name="connsiteX35" fmla="*/ 602275 w 602487"/>
              <a:gd name="connsiteY35" fmla="*/ 602275 w 602487"/>
              <a:gd name="connsiteX36" fmla="*/ 602275 w 602487"/>
              <a:gd name="connsiteY36" fmla="*/ 602275 w 602487"/>
              <a:gd name="connsiteX37" fmla="*/ 602275 w 602487"/>
              <a:gd name="connsiteY37" fmla="*/ 602275 w 602487"/>
              <a:gd name="connsiteX38" fmla="*/ 602275 w 602487"/>
              <a:gd name="connsiteY38" fmla="*/ 602275 w 602487"/>
              <a:gd name="connsiteX39" fmla="*/ 602275 w 602487"/>
              <a:gd name="connsiteY39" fmla="*/ 602275 w 602487"/>
              <a:gd name="connsiteX40" fmla="*/ 602275 w 602487"/>
              <a:gd name="connsiteY40" fmla="*/ 602275 w 602487"/>
              <a:gd name="connsiteX41" fmla="*/ 602275 w 602487"/>
              <a:gd name="connsiteY41" fmla="*/ 602275 w 602487"/>
              <a:gd name="connsiteX42" fmla="*/ 602275 w 602487"/>
              <a:gd name="connsiteY42" fmla="*/ 602275 w 602487"/>
              <a:gd name="connsiteX43" fmla="*/ 602275 w 602487"/>
              <a:gd name="connsiteY43" fmla="*/ 602275 w 602487"/>
              <a:gd name="connsiteX44" fmla="*/ 602275 w 602487"/>
              <a:gd name="connsiteY44" fmla="*/ 602275 w 602487"/>
              <a:gd name="connsiteX45" fmla="*/ 602275 w 602487"/>
              <a:gd name="connsiteY45" fmla="*/ 602275 w 602487"/>
              <a:gd name="connsiteX46" fmla="*/ 602275 w 602487"/>
              <a:gd name="connsiteY46" fmla="*/ 602275 w 602487"/>
              <a:gd name="connsiteX47" fmla="*/ 602275 w 602487"/>
              <a:gd name="connsiteY47" fmla="*/ 602275 w 602487"/>
              <a:gd name="connsiteX48" fmla="*/ 602275 w 602487"/>
              <a:gd name="connsiteY48" fmla="*/ 602275 w 602487"/>
              <a:gd name="connsiteX49" fmla="*/ 602275 w 602487"/>
              <a:gd name="connsiteY49" fmla="*/ 602275 w 602487"/>
              <a:gd name="connsiteX50" fmla="*/ 602275 w 602487"/>
              <a:gd name="connsiteY50" fmla="*/ 602275 w 602487"/>
              <a:gd name="connsiteX51" fmla="*/ 602275 w 602487"/>
              <a:gd name="connsiteY51" fmla="*/ 602275 w 602487"/>
              <a:gd name="connsiteX52" fmla="*/ 602275 w 602487"/>
              <a:gd name="connsiteY52" fmla="*/ 602275 w 602487"/>
              <a:gd name="connsiteX53" fmla="*/ 602275 w 602487"/>
              <a:gd name="connsiteY53" fmla="*/ 602275 w 602487"/>
              <a:gd name="connsiteX54" fmla="*/ 602275 w 602487"/>
              <a:gd name="connsiteY54" fmla="*/ 602275 w 602487"/>
              <a:gd name="connsiteX55" fmla="*/ 602275 w 602487"/>
              <a:gd name="connsiteY55" fmla="*/ 602275 w 602487"/>
              <a:gd name="connsiteX56" fmla="*/ 602275 w 602487"/>
              <a:gd name="connsiteY56" fmla="*/ 602275 w 602487"/>
              <a:gd name="connsiteX57" fmla="*/ 602275 w 602487"/>
              <a:gd name="connsiteY57" fmla="*/ 602275 w 602487"/>
              <a:gd name="connsiteX58" fmla="*/ 602275 w 602487"/>
              <a:gd name="connsiteY58" fmla="*/ 602275 w 602487"/>
              <a:gd name="connsiteX59" fmla="*/ 602275 w 602487"/>
              <a:gd name="connsiteY59" fmla="*/ 602275 w 602487"/>
              <a:gd name="connsiteX60" fmla="*/ 602275 w 602487"/>
              <a:gd name="connsiteY60" fmla="*/ 602275 w 602487"/>
              <a:gd name="connsiteX61" fmla="*/ 602275 w 602487"/>
              <a:gd name="connsiteY61" fmla="*/ 602275 w 602487"/>
              <a:gd name="connsiteX62" fmla="*/ 602275 w 602487"/>
              <a:gd name="connsiteY62" fmla="*/ 602275 w 602487"/>
              <a:gd name="connsiteX63" fmla="*/ 602275 w 602487"/>
              <a:gd name="connsiteY63" fmla="*/ 602275 w 602487"/>
              <a:gd name="connsiteX64" fmla="*/ 602275 w 602487"/>
              <a:gd name="connsiteY64" fmla="*/ 602275 w 602487"/>
              <a:gd name="connsiteX65" fmla="*/ 602275 w 602487"/>
              <a:gd name="connsiteY65" fmla="*/ 602275 w 602487"/>
              <a:gd name="connsiteX66" fmla="*/ 602275 w 602487"/>
              <a:gd name="connsiteY66" fmla="*/ 602275 w 602487"/>
              <a:gd name="connsiteX67" fmla="*/ 602275 w 602487"/>
              <a:gd name="connsiteY67" fmla="*/ 602275 w 602487"/>
              <a:gd name="connsiteX68" fmla="*/ 602275 w 602487"/>
              <a:gd name="connsiteY68" fmla="*/ 602275 w 602487"/>
              <a:gd name="connsiteX69" fmla="*/ 602275 w 602487"/>
              <a:gd name="connsiteY69" fmla="*/ 602275 w 602487"/>
              <a:gd name="connsiteX70" fmla="*/ 602275 w 602487"/>
              <a:gd name="connsiteY70" fmla="*/ 602275 w 602487"/>
              <a:gd name="connsiteX71" fmla="*/ 602275 w 602487"/>
              <a:gd name="connsiteY71" fmla="*/ 602275 w 602487"/>
              <a:gd name="connsiteX72" fmla="*/ 602275 w 602487"/>
              <a:gd name="connsiteY72" fmla="*/ 602275 w 602487"/>
              <a:gd name="connsiteX73" fmla="*/ 602275 w 602487"/>
              <a:gd name="connsiteY73" fmla="*/ 602275 w 602487"/>
              <a:gd name="connsiteX74" fmla="*/ 602275 w 602487"/>
              <a:gd name="connsiteY74" fmla="*/ 602275 w 602487"/>
              <a:gd name="connsiteX75" fmla="*/ 602275 w 602487"/>
              <a:gd name="connsiteY75" fmla="*/ 602275 w 602487"/>
              <a:gd name="connsiteX76" fmla="*/ 602275 w 602487"/>
              <a:gd name="connsiteY76" fmla="*/ 602275 w 602487"/>
              <a:gd name="connsiteX77" fmla="*/ 602275 w 602487"/>
              <a:gd name="connsiteY77" fmla="*/ 602275 w 602487"/>
              <a:gd name="connsiteX78" fmla="*/ 602275 w 602487"/>
              <a:gd name="connsiteY78" fmla="*/ 602275 w 602487"/>
              <a:gd name="connsiteX79" fmla="*/ 602275 w 602487"/>
              <a:gd name="connsiteY79" fmla="*/ 602275 w 602487"/>
              <a:gd name="connsiteX80" fmla="*/ 602275 w 602487"/>
              <a:gd name="connsiteY80" fmla="*/ 602275 w 602487"/>
              <a:gd name="connsiteX81" fmla="*/ 602275 w 602487"/>
              <a:gd name="connsiteY81" fmla="*/ 602275 w 602487"/>
              <a:gd name="connsiteX82" fmla="*/ 602275 w 602487"/>
              <a:gd name="connsiteY82" fmla="*/ 602275 w 602487"/>
              <a:gd name="connsiteX83" fmla="*/ 602275 w 602487"/>
              <a:gd name="connsiteY83" fmla="*/ 602275 w 602487"/>
              <a:gd name="connsiteX84" fmla="*/ 602275 w 602487"/>
              <a:gd name="connsiteY84" fmla="*/ 602275 w 602487"/>
              <a:gd name="connsiteX85" fmla="*/ 602275 w 602487"/>
              <a:gd name="connsiteY85" fmla="*/ 602275 w 602487"/>
              <a:gd name="connsiteX86" fmla="*/ 602275 w 602487"/>
              <a:gd name="connsiteY86" fmla="*/ 602275 w 602487"/>
              <a:gd name="connsiteX87" fmla="*/ 602275 w 602487"/>
              <a:gd name="connsiteY87" fmla="*/ 602275 w 602487"/>
              <a:gd name="connsiteX88" fmla="*/ 602275 w 602487"/>
              <a:gd name="connsiteY88" fmla="*/ 602275 w 602487"/>
              <a:gd name="connsiteX89" fmla="*/ 602275 w 602487"/>
              <a:gd name="connsiteY89" fmla="*/ 602275 w 602487"/>
              <a:gd name="connsiteX90" fmla="*/ 602275 w 602487"/>
              <a:gd name="connsiteY90" fmla="*/ 602275 w 602487"/>
              <a:gd name="connsiteX91" fmla="*/ 602275 w 602487"/>
              <a:gd name="connsiteY91" fmla="*/ 602275 w 602487"/>
              <a:gd name="connsiteX92" fmla="*/ 602275 w 602487"/>
              <a:gd name="connsiteY92" fmla="*/ 602275 w 602487"/>
              <a:gd name="connsiteX93" fmla="*/ 602275 w 602487"/>
              <a:gd name="connsiteY93" fmla="*/ 602275 w 602487"/>
              <a:gd name="connsiteX94" fmla="*/ 602275 w 602487"/>
              <a:gd name="connsiteY94" fmla="*/ 602275 w 602487"/>
              <a:gd name="connsiteX95" fmla="*/ 602275 w 602487"/>
              <a:gd name="connsiteY95" fmla="*/ 602275 w 602487"/>
              <a:gd name="connsiteX96" fmla="*/ 602275 w 602487"/>
              <a:gd name="connsiteY96" fmla="*/ 602275 w 602487"/>
              <a:gd name="connsiteX97" fmla="*/ 602275 w 602487"/>
              <a:gd name="connsiteY97" fmla="*/ 602275 w 602487"/>
              <a:gd name="connsiteX98" fmla="*/ 602275 w 602487"/>
              <a:gd name="connsiteY98" fmla="*/ 602275 w 602487"/>
              <a:gd name="connsiteX99" fmla="*/ 602275 w 602487"/>
              <a:gd name="connsiteY99" fmla="*/ 602275 w 602487"/>
              <a:gd name="connsiteX100" fmla="*/ 602275 w 602487"/>
              <a:gd name="connsiteY100" fmla="*/ 602275 w 602487"/>
              <a:gd name="connsiteX101" fmla="*/ 602275 w 602487"/>
              <a:gd name="connsiteY101" fmla="*/ 602275 w 602487"/>
              <a:gd name="connsiteX102" fmla="*/ 602275 w 602487"/>
              <a:gd name="connsiteY102" fmla="*/ 602275 w 602487"/>
              <a:gd name="connsiteX103" fmla="*/ 602275 w 602487"/>
              <a:gd name="connsiteY103" fmla="*/ 602275 w 602487"/>
              <a:gd name="connsiteX104" fmla="*/ 602275 w 602487"/>
              <a:gd name="connsiteY104" fmla="*/ 602275 w 602487"/>
              <a:gd name="connsiteX105" fmla="*/ 602275 w 602487"/>
              <a:gd name="connsiteY105" fmla="*/ 602275 w 602487"/>
              <a:gd name="connsiteX106" fmla="*/ 602275 w 602487"/>
              <a:gd name="connsiteY106" fmla="*/ 602275 w 602487"/>
              <a:gd name="connsiteX107" fmla="*/ 602275 w 602487"/>
              <a:gd name="connsiteY107" fmla="*/ 602275 w 602487"/>
              <a:gd name="connsiteX108" fmla="*/ 602275 w 602487"/>
              <a:gd name="connsiteY108" fmla="*/ 602275 w 602487"/>
              <a:gd name="connsiteX109" fmla="*/ 602275 w 602487"/>
              <a:gd name="connsiteY109" fmla="*/ 602275 w 602487"/>
              <a:gd name="connsiteX110" fmla="*/ 602275 w 602487"/>
              <a:gd name="connsiteY110" fmla="*/ 602275 w 602487"/>
              <a:gd name="connsiteX111" fmla="*/ 602275 w 602487"/>
              <a:gd name="connsiteY111" fmla="*/ 602275 w 602487"/>
              <a:gd name="connsiteX112" fmla="*/ 602275 w 602487"/>
              <a:gd name="connsiteY112" fmla="*/ 602275 w 602487"/>
              <a:gd name="connsiteX113" fmla="*/ 602275 w 602487"/>
              <a:gd name="connsiteY113" fmla="*/ 602275 w 60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9685" h="608768">
                <a:moveTo>
                  <a:pt x="511176" y="452904"/>
                </a:moveTo>
                <a:cubicBezTo>
                  <a:pt x="484888" y="452904"/>
                  <a:pt x="463534" y="474318"/>
                  <a:pt x="463534" y="500469"/>
                </a:cubicBezTo>
                <a:cubicBezTo>
                  <a:pt x="463534" y="526715"/>
                  <a:pt x="484888" y="548128"/>
                  <a:pt x="511176" y="548128"/>
                </a:cubicBezTo>
                <a:cubicBezTo>
                  <a:pt x="537464" y="548128"/>
                  <a:pt x="558817" y="526715"/>
                  <a:pt x="558817" y="500469"/>
                </a:cubicBezTo>
                <a:cubicBezTo>
                  <a:pt x="558817" y="474318"/>
                  <a:pt x="537464" y="452904"/>
                  <a:pt x="511176" y="452904"/>
                </a:cubicBezTo>
                <a:close/>
                <a:moveTo>
                  <a:pt x="304807" y="452904"/>
                </a:moveTo>
                <a:cubicBezTo>
                  <a:pt x="278528" y="452904"/>
                  <a:pt x="257183" y="474318"/>
                  <a:pt x="257183" y="500469"/>
                </a:cubicBezTo>
                <a:cubicBezTo>
                  <a:pt x="257183" y="526715"/>
                  <a:pt x="278528" y="548128"/>
                  <a:pt x="304807" y="548128"/>
                </a:cubicBezTo>
                <a:cubicBezTo>
                  <a:pt x="331085" y="548128"/>
                  <a:pt x="352526" y="526715"/>
                  <a:pt x="352526" y="500469"/>
                </a:cubicBezTo>
                <a:cubicBezTo>
                  <a:pt x="352526" y="474318"/>
                  <a:pt x="331085" y="452904"/>
                  <a:pt x="304807" y="452904"/>
                </a:cubicBezTo>
                <a:close/>
                <a:moveTo>
                  <a:pt x="98486" y="452904"/>
                </a:moveTo>
                <a:cubicBezTo>
                  <a:pt x="72204" y="452904"/>
                  <a:pt x="50761" y="474318"/>
                  <a:pt x="50761" y="500469"/>
                </a:cubicBezTo>
                <a:cubicBezTo>
                  <a:pt x="50761" y="526715"/>
                  <a:pt x="72204" y="548128"/>
                  <a:pt x="98486" y="548128"/>
                </a:cubicBezTo>
                <a:cubicBezTo>
                  <a:pt x="124768" y="548128"/>
                  <a:pt x="146116" y="526715"/>
                  <a:pt x="146116" y="500469"/>
                </a:cubicBezTo>
                <a:cubicBezTo>
                  <a:pt x="146116" y="474318"/>
                  <a:pt x="124768" y="452904"/>
                  <a:pt x="98486" y="452904"/>
                </a:cubicBezTo>
                <a:close/>
                <a:moveTo>
                  <a:pt x="473070" y="207321"/>
                </a:moveTo>
                <a:lnTo>
                  <a:pt x="549351" y="207321"/>
                </a:lnTo>
                <a:lnTo>
                  <a:pt x="549351" y="226374"/>
                </a:lnTo>
                <a:lnTo>
                  <a:pt x="473070" y="226374"/>
                </a:lnTo>
                <a:close/>
                <a:moveTo>
                  <a:pt x="266667" y="207321"/>
                </a:moveTo>
                <a:lnTo>
                  <a:pt x="342948" y="207321"/>
                </a:lnTo>
                <a:lnTo>
                  <a:pt x="342948" y="226374"/>
                </a:lnTo>
                <a:lnTo>
                  <a:pt x="266667" y="226374"/>
                </a:lnTo>
                <a:close/>
                <a:moveTo>
                  <a:pt x="60333" y="207321"/>
                </a:moveTo>
                <a:lnTo>
                  <a:pt x="136614" y="207321"/>
                </a:lnTo>
                <a:lnTo>
                  <a:pt x="136614" y="226374"/>
                </a:lnTo>
                <a:lnTo>
                  <a:pt x="60333" y="226374"/>
                </a:lnTo>
                <a:close/>
                <a:moveTo>
                  <a:pt x="473070" y="162512"/>
                </a:moveTo>
                <a:lnTo>
                  <a:pt x="549351" y="162512"/>
                </a:lnTo>
                <a:lnTo>
                  <a:pt x="549351" y="181424"/>
                </a:lnTo>
                <a:lnTo>
                  <a:pt x="473070" y="181424"/>
                </a:lnTo>
                <a:close/>
                <a:moveTo>
                  <a:pt x="266667" y="162512"/>
                </a:moveTo>
                <a:lnTo>
                  <a:pt x="342948" y="162512"/>
                </a:lnTo>
                <a:lnTo>
                  <a:pt x="342948" y="181424"/>
                </a:lnTo>
                <a:lnTo>
                  <a:pt x="266667" y="181424"/>
                </a:lnTo>
                <a:close/>
                <a:moveTo>
                  <a:pt x="60333" y="162512"/>
                </a:moveTo>
                <a:lnTo>
                  <a:pt x="136614" y="162512"/>
                </a:lnTo>
                <a:lnTo>
                  <a:pt x="136614" y="181424"/>
                </a:lnTo>
                <a:lnTo>
                  <a:pt x="60333" y="181424"/>
                </a:lnTo>
                <a:close/>
                <a:moveTo>
                  <a:pt x="473070" y="117703"/>
                </a:moveTo>
                <a:lnTo>
                  <a:pt x="549351" y="117703"/>
                </a:lnTo>
                <a:lnTo>
                  <a:pt x="549351" y="136615"/>
                </a:lnTo>
                <a:lnTo>
                  <a:pt x="473070" y="136615"/>
                </a:lnTo>
                <a:close/>
                <a:moveTo>
                  <a:pt x="266667" y="117703"/>
                </a:moveTo>
                <a:lnTo>
                  <a:pt x="342948" y="117703"/>
                </a:lnTo>
                <a:lnTo>
                  <a:pt x="342948" y="136615"/>
                </a:lnTo>
                <a:lnTo>
                  <a:pt x="266667" y="136615"/>
                </a:lnTo>
                <a:close/>
                <a:moveTo>
                  <a:pt x="60333" y="117703"/>
                </a:moveTo>
                <a:lnTo>
                  <a:pt x="136614" y="117703"/>
                </a:lnTo>
                <a:lnTo>
                  <a:pt x="136614" y="136615"/>
                </a:lnTo>
                <a:lnTo>
                  <a:pt x="60333" y="136615"/>
                </a:lnTo>
                <a:close/>
                <a:moveTo>
                  <a:pt x="473070" y="72753"/>
                </a:moveTo>
                <a:lnTo>
                  <a:pt x="549351" y="72753"/>
                </a:lnTo>
                <a:lnTo>
                  <a:pt x="549351" y="91806"/>
                </a:lnTo>
                <a:lnTo>
                  <a:pt x="473070" y="91806"/>
                </a:lnTo>
                <a:close/>
                <a:moveTo>
                  <a:pt x="266667" y="72753"/>
                </a:moveTo>
                <a:lnTo>
                  <a:pt x="342948" y="72753"/>
                </a:lnTo>
                <a:lnTo>
                  <a:pt x="342948" y="91806"/>
                </a:lnTo>
                <a:lnTo>
                  <a:pt x="266667" y="91806"/>
                </a:lnTo>
                <a:close/>
                <a:moveTo>
                  <a:pt x="60333" y="72753"/>
                </a:moveTo>
                <a:lnTo>
                  <a:pt x="136614" y="72753"/>
                </a:lnTo>
                <a:lnTo>
                  <a:pt x="136614" y="91806"/>
                </a:lnTo>
                <a:lnTo>
                  <a:pt x="60333" y="91806"/>
                </a:lnTo>
                <a:close/>
                <a:moveTo>
                  <a:pt x="41747" y="32215"/>
                </a:moveTo>
                <a:cubicBezTo>
                  <a:pt x="36434" y="32215"/>
                  <a:pt x="32164" y="36479"/>
                  <a:pt x="32164" y="41690"/>
                </a:cubicBezTo>
                <a:lnTo>
                  <a:pt x="32164" y="257435"/>
                </a:lnTo>
                <a:cubicBezTo>
                  <a:pt x="32164" y="262741"/>
                  <a:pt x="36434" y="267005"/>
                  <a:pt x="41747" y="267005"/>
                </a:cubicBezTo>
                <a:lnTo>
                  <a:pt x="155129" y="267005"/>
                </a:lnTo>
                <a:cubicBezTo>
                  <a:pt x="160443" y="267005"/>
                  <a:pt x="164712" y="262741"/>
                  <a:pt x="164712" y="257435"/>
                </a:cubicBezTo>
                <a:lnTo>
                  <a:pt x="164712" y="41690"/>
                </a:lnTo>
                <a:cubicBezTo>
                  <a:pt x="164712" y="36479"/>
                  <a:pt x="160443" y="32215"/>
                  <a:pt x="155129" y="32215"/>
                </a:cubicBezTo>
                <a:close/>
                <a:moveTo>
                  <a:pt x="248075" y="32215"/>
                </a:moveTo>
                <a:cubicBezTo>
                  <a:pt x="242857" y="32215"/>
                  <a:pt x="238588" y="36479"/>
                  <a:pt x="238588" y="41690"/>
                </a:cubicBezTo>
                <a:lnTo>
                  <a:pt x="238588" y="257435"/>
                </a:lnTo>
                <a:cubicBezTo>
                  <a:pt x="238588" y="262741"/>
                  <a:pt x="242857" y="267005"/>
                  <a:pt x="248075" y="267005"/>
                </a:cubicBezTo>
                <a:lnTo>
                  <a:pt x="361538" y="267005"/>
                </a:lnTo>
                <a:cubicBezTo>
                  <a:pt x="366851" y="267005"/>
                  <a:pt x="371025" y="262741"/>
                  <a:pt x="371025" y="257435"/>
                </a:cubicBezTo>
                <a:lnTo>
                  <a:pt x="371025" y="41690"/>
                </a:lnTo>
                <a:cubicBezTo>
                  <a:pt x="371025" y="36479"/>
                  <a:pt x="366851" y="32215"/>
                  <a:pt x="361538" y="32215"/>
                </a:cubicBezTo>
                <a:close/>
                <a:moveTo>
                  <a:pt x="454423" y="32215"/>
                </a:moveTo>
                <a:cubicBezTo>
                  <a:pt x="449203" y="32215"/>
                  <a:pt x="444933" y="36479"/>
                  <a:pt x="444933" y="41690"/>
                </a:cubicBezTo>
                <a:lnTo>
                  <a:pt x="444933" y="257435"/>
                </a:lnTo>
                <a:cubicBezTo>
                  <a:pt x="444933" y="262741"/>
                  <a:pt x="449203" y="267005"/>
                  <a:pt x="454423" y="267005"/>
                </a:cubicBezTo>
                <a:lnTo>
                  <a:pt x="567928" y="267005"/>
                </a:lnTo>
                <a:cubicBezTo>
                  <a:pt x="573148" y="267005"/>
                  <a:pt x="577418" y="262741"/>
                  <a:pt x="577418" y="257435"/>
                </a:cubicBezTo>
                <a:lnTo>
                  <a:pt x="577418" y="41690"/>
                </a:lnTo>
                <a:cubicBezTo>
                  <a:pt x="577418" y="36479"/>
                  <a:pt x="573148" y="32215"/>
                  <a:pt x="567928" y="32215"/>
                </a:cubicBezTo>
                <a:close/>
                <a:moveTo>
                  <a:pt x="17268" y="0"/>
                </a:moveTo>
                <a:lnTo>
                  <a:pt x="179609" y="0"/>
                </a:lnTo>
                <a:cubicBezTo>
                  <a:pt x="189191" y="0"/>
                  <a:pt x="196877" y="7675"/>
                  <a:pt x="196877" y="17245"/>
                </a:cubicBezTo>
                <a:lnTo>
                  <a:pt x="196877" y="591618"/>
                </a:lnTo>
                <a:cubicBezTo>
                  <a:pt x="196877" y="601093"/>
                  <a:pt x="189191" y="608768"/>
                  <a:pt x="179609" y="608768"/>
                </a:cubicBezTo>
                <a:lnTo>
                  <a:pt x="17268" y="608768"/>
                </a:lnTo>
                <a:cubicBezTo>
                  <a:pt x="7685" y="608768"/>
                  <a:pt x="0" y="601093"/>
                  <a:pt x="0" y="591618"/>
                </a:cubicBezTo>
                <a:lnTo>
                  <a:pt x="0" y="17245"/>
                </a:lnTo>
                <a:cubicBezTo>
                  <a:pt x="0" y="7675"/>
                  <a:pt x="7685" y="0"/>
                  <a:pt x="17268" y="0"/>
                </a:cubicBezTo>
                <a:close/>
                <a:moveTo>
                  <a:pt x="223599" y="0"/>
                </a:moveTo>
                <a:lnTo>
                  <a:pt x="386015" y="0"/>
                </a:lnTo>
                <a:cubicBezTo>
                  <a:pt x="395502" y="0"/>
                  <a:pt x="403281" y="7675"/>
                  <a:pt x="403281" y="17244"/>
                </a:cubicBezTo>
                <a:lnTo>
                  <a:pt x="403281" y="591618"/>
                </a:lnTo>
                <a:cubicBezTo>
                  <a:pt x="403281" y="601093"/>
                  <a:pt x="395502" y="608768"/>
                  <a:pt x="386015" y="608768"/>
                </a:cubicBezTo>
                <a:lnTo>
                  <a:pt x="223599" y="608768"/>
                </a:lnTo>
                <a:cubicBezTo>
                  <a:pt x="214112" y="608768"/>
                  <a:pt x="206333" y="601093"/>
                  <a:pt x="206333" y="591618"/>
                </a:cubicBezTo>
                <a:lnTo>
                  <a:pt x="206333" y="17244"/>
                </a:lnTo>
                <a:cubicBezTo>
                  <a:pt x="206333" y="7675"/>
                  <a:pt x="214112" y="0"/>
                  <a:pt x="223599" y="0"/>
                </a:cubicBezTo>
                <a:close/>
                <a:moveTo>
                  <a:pt x="429938" y="0"/>
                </a:moveTo>
                <a:lnTo>
                  <a:pt x="592318" y="0"/>
                </a:lnTo>
                <a:cubicBezTo>
                  <a:pt x="601903" y="0"/>
                  <a:pt x="609685" y="7675"/>
                  <a:pt x="609685" y="17244"/>
                </a:cubicBezTo>
                <a:lnTo>
                  <a:pt x="609685" y="591618"/>
                </a:lnTo>
                <a:cubicBezTo>
                  <a:pt x="609685" y="601093"/>
                  <a:pt x="601903" y="608768"/>
                  <a:pt x="592318" y="608768"/>
                </a:cubicBezTo>
                <a:lnTo>
                  <a:pt x="429938" y="608768"/>
                </a:lnTo>
                <a:cubicBezTo>
                  <a:pt x="420353" y="608768"/>
                  <a:pt x="412666" y="601093"/>
                  <a:pt x="412666" y="591618"/>
                </a:cubicBezTo>
                <a:lnTo>
                  <a:pt x="412666" y="17244"/>
                </a:lnTo>
                <a:cubicBezTo>
                  <a:pt x="412666" y="7675"/>
                  <a:pt x="420353" y="0"/>
                  <a:pt x="429938"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文本框 8">
            <a:extLst>
              <a:ext uri="{FF2B5EF4-FFF2-40B4-BE49-F238E27FC236}">
                <a16:creationId xmlns:a16="http://schemas.microsoft.com/office/drawing/2014/main" id="{530DC921-2856-48F0-B544-266A70F2EF2D}"/>
              </a:ext>
            </a:extLst>
          </p:cNvPr>
          <p:cNvSpPr txBox="1"/>
          <p:nvPr/>
        </p:nvSpPr>
        <p:spPr>
          <a:xfrm>
            <a:off x="244599" y="1152259"/>
            <a:ext cx="11333748"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Method 1: Combination of Theoretical Simulation and Data from Previous Paper</a:t>
            </a:r>
            <a:endParaRPr lang="zh-CN" altLang="en-US" sz="2400" b="1" dirty="0">
              <a:latin typeface="Times New Roman" panose="02020603050405020304" pitchFamily="18" charset="0"/>
              <a:cs typeface="Times New Roman" panose="02020603050405020304" pitchFamily="18" charset="0"/>
            </a:endParaRPr>
          </a:p>
        </p:txBody>
      </p:sp>
      <p:graphicFrame>
        <p:nvGraphicFramePr>
          <p:cNvPr id="3" name="表格 2">
            <a:extLst>
              <a:ext uri="{FF2B5EF4-FFF2-40B4-BE49-F238E27FC236}">
                <a16:creationId xmlns:a16="http://schemas.microsoft.com/office/drawing/2014/main" id="{E2CD2A61-94D7-470E-A927-5A7529071263}"/>
              </a:ext>
            </a:extLst>
          </p:cNvPr>
          <p:cNvGraphicFramePr>
            <a:graphicFrameLocks noGrp="1"/>
          </p:cNvGraphicFramePr>
          <p:nvPr>
            <p:extLst>
              <p:ext uri="{D42A27DB-BD31-4B8C-83A1-F6EECF244321}">
                <p14:modId xmlns:p14="http://schemas.microsoft.com/office/powerpoint/2010/main" val="44161038"/>
              </p:ext>
            </p:extLst>
          </p:nvPr>
        </p:nvGraphicFramePr>
        <p:xfrm>
          <a:off x="256672" y="1750866"/>
          <a:ext cx="11333752" cy="4826000"/>
        </p:xfrm>
        <a:graphic>
          <a:graphicData uri="http://schemas.openxmlformats.org/drawingml/2006/table">
            <a:tbl>
              <a:tblPr firstRow="1" firstCol="1" bandRow="1">
                <a:tableStyleId>{5C22544A-7EE6-4342-B048-85BDC9FD1C3A}</a:tableStyleId>
              </a:tblPr>
              <a:tblGrid>
                <a:gridCol w="1416719">
                  <a:extLst>
                    <a:ext uri="{9D8B030D-6E8A-4147-A177-3AD203B41FA5}">
                      <a16:colId xmlns:a16="http://schemas.microsoft.com/office/drawing/2014/main" val="4049416130"/>
                    </a:ext>
                  </a:extLst>
                </a:gridCol>
                <a:gridCol w="1416719">
                  <a:extLst>
                    <a:ext uri="{9D8B030D-6E8A-4147-A177-3AD203B41FA5}">
                      <a16:colId xmlns:a16="http://schemas.microsoft.com/office/drawing/2014/main" val="2134505738"/>
                    </a:ext>
                  </a:extLst>
                </a:gridCol>
                <a:gridCol w="1416719">
                  <a:extLst>
                    <a:ext uri="{9D8B030D-6E8A-4147-A177-3AD203B41FA5}">
                      <a16:colId xmlns:a16="http://schemas.microsoft.com/office/drawing/2014/main" val="1500068108"/>
                    </a:ext>
                  </a:extLst>
                </a:gridCol>
                <a:gridCol w="1416719">
                  <a:extLst>
                    <a:ext uri="{9D8B030D-6E8A-4147-A177-3AD203B41FA5}">
                      <a16:colId xmlns:a16="http://schemas.microsoft.com/office/drawing/2014/main" val="3570702771"/>
                    </a:ext>
                  </a:extLst>
                </a:gridCol>
                <a:gridCol w="1416719">
                  <a:extLst>
                    <a:ext uri="{9D8B030D-6E8A-4147-A177-3AD203B41FA5}">
                      <a16:colId xmlns:a16="http://schemas.microsoft.com/office/drawing/2014/main" val="930112683"/>
                    </a:ext>
                  </a:extLst>
                </a:gridCol>
                <a:gridCol w="1416719">
                  <a:extLst>
                    <a:ext uri="{9D8B030D-6E8A-4147-A177-3AD203B41FA5}">
                      <a16:colId xmlns:a16="http://schemas.microsoft.com/office/drawing/2014/main" val="2192055581"/>
                    </a:ext>
                  </a:extLst>
                </a:gridCol>
                <a:gridCol w="1416719">
                  <a:extLst>
                    <a:ext uri="{9D8B030D-6E8A-4147-A177-3AD203B41FA5}">
                      <a16:colId xmlns:a16="http://schemas.microsoft.com/office/drawing/2014/main" val="924926324"/>
                    </a:ext>
                  </a:extLst>
                </a:gridCol>
                <a:gridCol w="1416719">
                  <a:extLst>
                    <a:ext uri="{9D8B030D-6E8A-4147-A177-3AD203B41FA5}">
                      <a16:colId xmlns:a16="http://schemas.microsoft.com/office/drawing/2014/main" val="251686307"/>
                    </a:ext>
                  </a:extLst>
                </a:gridCol>
              </a:tblGrid>
              <a:tr h="351090">
                <a:tc>
                  <a:txBody>
                    <a:bodyPr/>
                    <a:lstStyle/>
                    <a:p>
                      <a:r>
                        <a:rPr lang="en-US" sz="1800" dirty="0">
                          <a:ln>
                            <a:noFill/>
                          </a:ln>
                          <a:effectLst/>
                        </a:rPr>
                        <a:t> </a:t>
                      </a:r>
                      <a:endParaRPr lang="zh-CN" sz="1800" dirty="0">
                        <a:ln>
                          <a:noFill/>
                        </a:ln>
                        <a:solidFill>
                          <a:srgbClr val="000000"/>
                        </a:solidFill>
                        <a:effectLst/>
                        <a:latin typeface="Helvetica Neue"/>
                        <a:ea typeface="Arial Unicode MS"/>
                        <a:cs typeface="Arial Unicode MS"/>
                      </a:endParaRPr>
                    </a:p>
                  </a:txBody>
                  <a:tcPr marL="50800" marR="50800" marT="50800" marB="50800" anchor="ctr"/>
                </a:tc>
                <a:tc>
                  <a:txBody>
                    <a:bodyPr/>
                    <a:lstStyle/>
                    <a:p>
                      <a:pPr algn="ctr"/>
                      <a:r>
                        <a:rPr lang="en-US" sz="1800">
                          <a:ln>
                            <a:noFill/>
                          </a:ln>
                          <a:effectLst/>
                        </a:rPr>
                        <a:t>D / T</a:t>
                      </a:r>
                      <a:endParaRPr lang="zh-CN" sz="1800" b="1">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1</a:t>
                      </a:r>
                      <a:endParaRPr lang="zh-CN" sz="1800" b="1">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2</a:t>
                      </a:r>
                      <a:endParaRPr lang="zh-CN" sz="1800" b="1">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3</a:t>
                      </a:r>
                      <a:endParaRPr lang="zh-CN" sz="1800" b="1">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4</a:t>
                      </a:r>
                      <a:endParaRPr lang="zh-CN" sz="1800" b="1">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5</a:t>
                      </a:r>
                      <a:endParaRPr lang="zh-CN" sz="1800" b="1">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6</a:t>
                      </a:r>
                      <a:endParaRPr lang="zh-CN" sz="1800" b="1">
                        <a:ln>
                          <a:noFill/>
                        </a:ln>
                        <a:solidFill>
                          <a:srgbClr val="000000"/>
                        </a:solidFill>
                        <a:effectLst/>
                        <a:latin typeface="Helvetica Neue"/>
                        <a:ea typeface="Helvetica Neue"/>
                        <a:cs typeface="Helvetica Neue"/>
                      </a:endParaRPr>
                    </a:p>
                  </a:txBody>
                  <a:tcPr marL="50800" marR="50800" marT="50800" marB="50800" anchor="ctr"/>
                </a:tc>
                <a:extLst>
                  <a:ext uri="{0D108BD9-81ED-4DB2-BD59-A6C34878D82A}">
                    <a16:rowId xmlns:a16="http://schemas.microsoft.com/office/drawing/2014/main" val="1225977784"/>
                  </a:ext>
                </a:extLst>
              </a:tr>
              <a:tr h="728677">
                <a:tc rowSpan="3">
                  <a:txBody>
                    <a:bodyPr/>
                    <a:lstStyle/>
                    <a:p>
                      <a:pPr algn="ctr"/>
                      <a:r>
                        <a:rPr lang="en-US" sz="1800" dirty="0">
                          <a:ln>
                            <a:noFill/>
                          </a:ln>
                          <a:effectLst/>
                        </a:rPr>
                        <a:t>Picture 1</a:t>
                      </a:r>
                      <a:endParaRPr lang="zh-CN" sz="1800" b="1" dirty="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dirty="0">
                          <a:ln>
                            <a:noFill/>
                          </a:ln>
                          <a:effectLst/>
                        </a:rPr>
                        <a:t>Distance measured in picture</a:t>
                      </a:r>
                      <a:endParaRPr lang="zh-CN" sz="1800" dirty="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0.5cm</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0.8cm</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1.5cm</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3cm</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10.5cm</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r>
                        <a:rPr lang="en-US" sz="1800">
                          <a:ln>
                            <a:noFill/>
                          </a:ln>
                          <a:effectLst/>
                        </a:rPr>
                        <a:t> </a:t>
                      </a:r>
                      <a:endParaRPr lang="zh-CN" sz="1800">
                        <a:ln>
                          <a:noFill/>
                        </a:ln>
                        <a:solidFill>
                          <a:srgbClr val="000000"/>
                        </a:solidFill>
                        <a:effectLst/>
                        <a:latin typeface="Helvetica Neue"/>
                        <a:ea typeface="Arial Unicode MS"/>
                        <a:cs typeface="Arial Unicode MS"/>
                      </a:endParaRPr>
                    </a:p>
                  </a:txBody>
                  <a:tcPr marL="50800" marR="50800" marT="50800" marB="50800" anchor="ctr"/>
                </a:tc>
                <a:extLst>
                  <a:ext uri="{0D108BD9-81ED-4DB2-BD59-A6C34878D82A}">
                    <a16:rowId xmlns:a16="http://schemas.microsoft.com/office/drawing/2014/main" val="3769207435"/>
                  </a:ext>
                </a:extLst>
              </a:tr>
              <a:tr h="728677">
                <a:tc vMerge="1">
                  <a:txBody>
                    <a:bodyPr/>
                    <a:lstStyle/>
                    <a:p>
                      <a:endParaRPr lang="zh-CN" altLang="en-US"/>
                    </a:p>
                  </a:txBody>
                  <a:tcPr/>
                </a:tc>
                <a:tc>
                  <a:txBody>
                    <a:bodyPr/>
                    <a:lstStyle/>
                    <a:p>
                      <a:pPr algn="ctr"/>
                      <a:r>
                        <a:rPr lang="en-US" sz="1800" dirty="0">
                          <a:ln>
                            <a:noFill/>
                          </a:ln>
                          <a:effectLst/>
                        </a:rPr>
                        <a:t>Distance in reality calculated</a:t>
                      </a:r>
                      <a:endParaRPr lang="zh-CN" sz="1800" dirty="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dirty="0">
                          <a:ln>
                            <a:noFill/>
                          </a:ln>
                          <a:effectLst/>
                        </a:rPr>
                        <a:t>3.35cm</a:t>
                      </a:r>
                      <a:endParaRPr lang="zh-CN" sz="1800" dirty="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5.34cm</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10.05cm</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20.01cm</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70cm</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r>
                        <a:rPr lang="en-US" sz="1800">
                          <a:ln>
                            <a:noFill/>
                          </a:ln>
                          <a:effectLst/>
                        </a:rPr>
                        <a:t> </a:t>
                      </a:r>
                      <a:endParaRPr lang="zh-CN" sz="1800">
                        <a:ln>
                          <a:noFill/>
                        </a:ln>
                        <a:solidFill>
                          <a:srgbClr val="000000"/>
                        </a:solidFill>
                        <a:effectLst/>
                        <a:latin typeface="Helvetica Neue"/>
                        <a:ea typeface="Arial Unicode MS"/>
                        <a:cs typeface="Arial Unicode MS"/>
                      </a:endParaRPr>
                    </a:p>
                  </a:txBody>
                  <a:tcPr marL="50800" marR="50800" marT="50800" marB="50800" anchor="ctr"/>
                </a:tc>
                <a:extLst>
                  <a:ext uri="{0D108BD9-81ED-4DB2-BD59-A6C34878D82A}">
                    <a16:rowId xmlns:a16="http://schemas.microsoft.com/office/drawing/2014/main" val="1932139101"/>
                  </a:ext>
                </a:extLst>
              </a:tr>
              <a:tr h="351090">
                <a:tc vMerge="1">
                  <a:txBody>
                    <a:bodyPr/>
                    <a:lstStyle/>
                    <a:p>
                      <a:endParaRPr lang="zh-CN" altLang="en-US"/>
                    </a:p>
                  </a:txBody>
                  <a:tcPr/>
                </a:tc>
                <a:tc>
                  <a:txBody>
                    <a:bodyPr/>
                    <a:lstStyle/>
                    <a:p>
                      <a:pPr algn="ctr"/>
                      <a:r>
                        <a:rPr lang="en-US" sz="1800">
                          <a:ln>
                            <a:noFill/>
                          </a:ln>
                          <a:effectLst/>
                        </a:rPr>
                        <a:t>Time</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dirty="0">
                          <a:ln>
                            <a:noFill/>
                          </a:ln>
                          <a:effectLst/>
                        </a:rPr>
                        <a:t>0.005s</a:t>
                      </a:r>
                      <a:endParaRPr lang="zh-CN" sz="1800" dirty="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0.008s</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0.015s</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0.032s</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0.150s</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r>
                        <a:rPr lang="en-US" sz="1800">
                          <a:ln>
                            <a:noFill/>
                          </a:ln>
                          <a:effectLst/>
                        </a:rPr>
                        <a:t> </a:t>
                      </a:r>
                      <a:endParaRPr lang="zh-CN" sz="1800">
                        <a:ln>
                          <a:noFill/>
                        </a:ln>
                        <a:solidFill>
                          <a:srgbClr val="000000"/>
                        </a:solidFill>
                        <a:effectLst/>
                        <a:latin typeface="Helvetica Neue"/>
                        <a:ea typeface="Arial Unicode MS"/>
                        <a:cs typeface="Arial Unicode MS"/>
                      </a:endParaRPr>
                    </a:p>
                  </a:txBody>
                  <a:tcPr marL="50800" marR="50800" marT="50800" marB="50800" anchor="ctr"/>
                </a:tc>
                <a:extLst>
                  <a:ext uri="{0D108BD9-81ED-4DB2-BD59-A6C34878D82A}">
                    <a16:rowId xmlns:a16="http://schemas.microsoft.com/office/drawing/2014/main" val="4292198428"/>
                  </a:ext>
                </a:extLst>
              </a:tr>
              <a:tr h="728677">
                <a:tc rowSpan="3">
                  <a:txBody>
                    <a:bodyPr/>
                    <a:lstStyle/>
                    <a:p>
                      <a:pPr algn="ctr"/>
                      <a:r>
                        <a:rPr lang="en-US" sz="1800">
                          <a:ln>
                            <a:noFill/>
                          </a:ln>
                          <a:effectLst/>
                        </a:rPr>
                        <a:t>Picture 2</a:t>
                      </a:r>
                      <a:endParaRPr lang="zh-CN" sz="1800" b="1">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Distance measured in picture</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1cm</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dirty="0">
                          <a:ln>
                            <a:noFill/>
                          </a:ln>
                          <a:effectLst/>
                        </a:rPr>
                        <a:t>2cm</a:t>
                      </a:r>
                      <a:endParaRPr lang="zh-CN" sz="1800" dirty="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dirty="0">
                          <a:ln>
                            <a:noFill/>
                          </a:ln>
                          <a:effectLst/>
                        </a:rPr>
                        <a:t>3.7cm</a:t>
                      </a:r>
                      <a:endParaRPr lang="zh-CN" sz="1800" dirty="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6.4cm</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8.9cm</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10.1cm</a:t>
                      </a:r>
                      <a:endParaRPr lang="zh-CN" sz="1800">
                        <a:ln>
                          <a:noFill/>
                        </a:ln>
                        <a:solidFill>
                          <a:srgbClr val="000000"/>
                        </a:solidFill>
                        <a:effectLst/>
                        <a:latin typeface="Helvetica Neue"/>
                        <a:ea typeface="Helvetica Neue"/>
                        <a:cs typeface="Helvetica Neue"/>
                      </a:endParaRPr>
                    </a:p>
                  </a:txBody>
                  <a:tcPr marL="50800" marR="50800" marT="50800" marB="50800" anchor="ctr"/>
                </a:tc>
                <a:extLst>
                  <a:ext uri="{0D108BD9-81ED-4DB2-BD59-A6C34878D82A}">
                    <a16:rowId xmlns:a16="http://schemas.microsoft.com/office/drawing/2014/main" val="213247298"/>
                  </a:ext>
                </a:extLst>
              </a:tr>
              <a:tr h="728677">
                <a:tc vMerge="1">
                  <a:txBody>
                    <a:bodyPr/>
                    <a:lstStyle/>
                    <a:p>
                      <a:endParaRPr lang="zh-CN" altLang="en-US"/>
                    </a:p>
                  </a:txBody>
                  <a:tcPr/>
                </a:tc>
                <a:tc>
                  <a:txBody>
                    <a:bodyPr/>
                    <a:lstStyle/>
                    <a:p>
                      <a:pPr algn="ctr"/>
                      <a:r>
                        <a:rPr lang="en-US" sz="1800">
                          <a:ln>
                            <a:noFill/>
                          </a:ln>
                          <a:effectLst/>
                        </a:rPr>
                        <a:t>Distance in reality calculated</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6.93cm</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13.86cm</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25.64cm</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dirty="0">
                          <a:ln>
                            <a:noFill/>
                          </a:ln>
                          <a:effectLst/>
                        </a:rPr>
                        <a:t>44.35cm</a:t>
                      </a:r>
                      <a:endParaRPr lang="zh-CN" sz="1800" dirty="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dirty="0">
                          <a:ln>
                            <a:noFill/>
                          </a:ln>
                          <a:effectLst/>
                        </a:rPr>
                        <a:t>61.68cm</a:t>
                      </a:r>
                      <a:endParaRPr lang="zh-CN" sz="1800" dirty="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dirty="0">
                          <a:ln>
                            <a:noFill/>
                          </a:ln>
                          <a:effectLst/>
                        </a:rPr>
                        <a:t>70cm</a:t>
                      </a:r>
                      <a:endParaRPr lang="zh-CN" sz="1800" dirty="0">
                        <a:ln>
                          <a:noFill/>
                        </a:ln>
                        <a:solidFill>
                          <a:srgbClr val="000000"/>
                        </a:solidFill>
                        <a:effectLst/>
                        <a:latin typeface="Helvetica Neue"/>
                        <a:ea typeface="Helvetica Neue"/>
                        <a:cs typeface="Helvetica Neue"/>
                      </a:endParaRPr>
                    </a:p>
                  </a:txBody>
                  <a:tcPr marL="50800" marR="50800" marT="50800" marB="50800" anchor="ctr"/>
                </a:tc>
                <a:extLst>
                  <a:ext uri="{0D108BD9-81ED-4DB2-BD59-A6C34878D82A}">
                    <a16:rowId xmlns:a16="http://schemas.microsoft.com/office/drawing/2014/main" val="1763882449"/>
                  </a:ext>
                </a:extLst>
              </a:tr>
              <a:tr h="331217">
                <a:tc vMerge="1">
                  <a:txBody>
                    <a:bodyPr/>
                    <a:lstStyle/>
                    <a:p>
                      <a:endParaRPr lang="zh-CN" altLang="en-US"/>
                    </a:p>
                  </a:txBody>
                  <a:tcPr/>
                </a:tc>
                <a:tc>
                  <a:txBody>
                    <a:bodyPr/>
                    <a:lstStyle/>
                    <a:p>
                      <a:pPr algn="ctr"/>
                      <a:r>
                        <a:rPr lang="en-US" sz="1800">
                          <a:ln>
                            <a:noFill/>
                          </a:ln>
                          <a:effectLst/>
                        </a:rPr>
                        <a:t>Time</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0.007s</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0.030s</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0.107s</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dirty="0">
                          <a:ln>
                            <a:noFill/>
                          </a:ln>
                          <a:effectLst/>
                        </a:rPr>
                        <a:t>0.162s</a:t>
                      </a:r>
                      <a:endParaRPr lang="zh-CN" sz="1800" dirty="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dirty="0">
                          <a:ln>
                            <a:noFill/>
                          </a:ln>
                          <a:effectLst/>
                        </a:rPr>
                        <a:t>0.251s</a:t>
                      </a:r>
                      <a:endParaRPr lang="zh-CN" sz="1800" dirty="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dirty="0">
                          <a:ln>
                            <a:noFill/>
                          </a:ln>
                          <a:effectLst/>
                        </a:rPr>
                        <a:t>0.340s</a:t>
                      </a:r>
                      <a:endParaRPr lang="zh-CN" sz="1800" dirty="0">
                        <a:ln>
                          <a:noFill/>
                        </a:ln>
                        <a:solidFill>
                          <a:srgbClr val="000000"/>
                        </a:solidFill>
                        <a:effectLst/>
                        <a:latin typeface="Helvetica Neue"/>
                        <a:ea typeface="Helvetica Neue"/>
                        <a:cs typeface="Helvetica Neue"/>
                      </a:endParaRPr>
                    </a:p>
                  </a:txBody>
                  <a:tcPr marL="50800" marR="50800" marT="50800" marB="50800" anchor="ctr"/>
                </a:tc>
                <a:extLst>
                  <a:ext uri="{0D108BD9-81ED-4DB2-BD59-A6C34878D82A}">
                    <a16:rowId xmlns:a16="http://schemas.microsoft.com/office/drawing/2014/main" val="2142473984"/>
                  </a:ext>
                </a:extLst>
              </a:tr>
            </a:tbl>
          </a:graphicData>
        </a:graphic>
      </p:graphicFrame>
    </p:spTree>
    <p:custDataLst>
      <p:tags r:id="rId1"/>
    </p:custDataLst>
    <p:extLst>
      <p:ext uri="{BB962C8B-B14F-4D97-AF65-F5344CB8AC3E}">
        <p14:creationId xmlns:p14="http://schemas.microsoft.com/office/powerpoint/2010/main" val="2252920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C39BBCE-653B-4822-9239-EB18A9858675}"/>
              </a:ext>
            </a:extLst>
          </p:cNvPr>
          <p:cNvSpPr/>
          <p:nvPr/>
        </p:nvSpPr>
        <p:spPr>
          <a:xfrm>
            <a:off x="0" y="0"/>
            <a:ext cx="12192000" cy="1804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6C517268-E8CB-409A-8050-A6734AECE51A}"/>
              </a:ext>
            </a:extLst>
          </p:cNvPr>
          <p:cNvSpPr txBox="1"/>
          <p:nvPr/>
        </p:nvSpPr>
        <p:spPr>
          <a:xfrm>
            <a:off x="962568" y="574843"/>
            <a:ext cx="4451642" cy="461665"/>
          </a:xfrm>
          <a:prstGeom prst="rect">
            <a:avLst/>
          </a:prstGeom>
          <a:noFill/>
        </p:spPr>
        <p:txBody>
          <a:bodyPr wrap="square" rtlCol="0">
            <a:spAutoFit/>
          </a:bodyPr>
          <a:lstStyle/>
          <a:p>
            <a:r>
              <a:rPr lang="en-US" altLang="zh-CN" sz="2400" dirty="0">
                <a:latin typeface="Arial Black" panose="020B0A04020102020204" pitchFamily="34" charset="0"/>
                <a:cs typeface="Times New Roman" panose="02020603050405020304" pitchFamily="18" charset="0"/>
              </a:rPr>
              <a:t>Materials and Methods</a:t>
            </a:r>
            <a:endParaRPr lang="zh-CN" altLang="en-US" sz="2400" dirty="0">
              <a:latin typeface="Arial Black" panose="020B0A04020102020204" pitchFamily="34" charset="0"/>
              <a:cs typeface="Times New Roman" panose="02020603050405020304" pitchFamily="18" charset="0"/>
            </a:endParaRPr>
          </a:p>
        </p:txBody>
      </p:sp>
      <p:sp>
        <p:nvSpPr>
          <p:cNvPr id="7" name="archives_342283">
            <a:extLst>
              <a:ext uri="{FF2B5EF4-FFF2-40B4-BE49-F238E27FC236}">
                <a16:creationId xmlns:a16="http://schemas.microsoft.com/office/drawing/2014/main" id="{3B2BBE42-1513-4F21-ACBC-F4576939E681}"/>
              </a:ext>
            </a:extLst>
          </p:cNvPr>
          <p:cNvSpPr/>
          <p:nvPr/>
        </p:nvSpPr>
        <p:spPr>
          <a:xfrm>
            <a:off x="244599" y="501292"/>
            <a:ext cx="609685" cy="608768"/>
          </a:xfrm>
          <a:custGeom>
            <a:avLst/>
            <a:gdLst>
              <a:gd name="connsiteX0" fmla="*/ 602275 w 602487"/>
              <a:gd name="connsiteY0" fmla="*/ 602275 w 602487"/>
              <a:gd name="connsiteX1" fmla="*/ 602275 w 602487"/>
              <a:gd name="connsiteY1" fmla="*/ 602275 w 602487"/>
              <a:gd name="connsiteX2" fmla="*/ 602275 w 602487"/>
              <a:gd name="connsiteY2" fmla="*/ 602275 w 602487"/>
              <a:gd name="connsiteX3" fmla="*/ 602275 w 602487"/>
              <a:gd name="connsiteY3" fmla="*/ 602275 w 602487"/>
              <a:gd name="connsiteX4" fmla="*/ 602275 w 602487"/>
              <a:gd name="connsiteY4" fmla="*/ 602275 w 602487"/>
              <a:gd name="connsiteX5" fmla="*/ 602275 w 602487"/>
              <a:gd name="connsiteY5" fmla="*/ 602275 w 602487"/>
              <a:gd name="connsiteX6" fmla="*/ 602275 w 602487"/>
              <a:gd name="connsiteY6" fmla="*/ 602275 w 602487"/>
              <a:gd name="connsiteX7" fmla="*/ 602275 w 602487"/>
              <a:gd name="connsiteY7" fmla="*/ 602275 w 602487"/>
              <a:gd name="connsiteX8" fmla="*/ 602275 w 602487"/>
              <a:gd name="connsiteY8" fmla="*/ 602275 w 602487"/>
              <a:gd name="connsiteX9" fmla="*/ 602275 w 602487"/>
              <a:gd name="connsiteY9" fmla="*/ 602275 w 602487"/>
              <a:gd name="connsiteX10" fmla="*/ 602275 w 602487"/>
              <a:gd name="connsiteY10" fmla="*/ 602275 w 602487"/>
              <a:gd name="connsiteX11" fmla="*/ 602275 w 602487"/>
              <a:gd name="connsiteY11" fmla="*/ 602275 w 602487"/>
              <a:gd name="connsiteX12" fmla="*/ 602275 w 602487"/>
              <a:gd name="connsiteY12" fmla="*/ 602275 w 602487"/>
              <a:gd name="connsiteX13" fmla="*/ 602275 w 602487"/>
              <a:gd name="connsiteY13" fmla="*/ 602275 w 602487"/>
              <a:gd name="connsiteX14" fmla="*/ 602275 w 602487"/>
              <a:gd name="connsiteY14" fmla="*/ 602275 w 602487"/>
              <a:gd name="connsiteX15" fmla="*/ 602275 w 602487"/>
              <a:gd name="connsiteY15" fmla="*/ 602275 w 602487"/>
              <a:gd name="connsiteX16" fmla="*/ 602275 w 602487"/>
              <a:gd name="connsiteY16" fmla="*/ 602275 w 602487"/>
              <a:gd name="connsiteX17" fmla="*/ 602275 w 602487"/>
              <a:gd name="connsiteY17" fmla="*/ 602275 w 602487"/>
              <a:gd name="connsiteX18" fmla="*/ 602275 w 602487"/>
              <a:gd name="connsiteY18" fmla="*/ 602275 w 602487"/>
              <a:gd name="connsiteX19" fmla="*/ 602275 w 602487"/>
              <a:gd name="connsiteY19" fmla="*/ 602275 w 602487"/>
              <a:gd name="connsiteX20" fmla="*/ 602275 w 602487"/>
              <a:gd name="connsiteY20" fmla="*/ 602275 w 602487"/>
              <a:gd name="connsiteX21" fmla="*/ 602275 w 602487"/>
              <a:gd name="connsiteY21" fmla="*/ 602275 w 602487"/>
              <a:gd name="connsiteX22" fmla="*/ 602275 w 602487"/>
              <a:gd name="connsiteY22" fmla="*/ 602275 w 602487"/>
              <a:gd name="connsiteX23" fmla="*/ 602275 w 602487"/>
              <a:gd name="connsiteY23" fmla="*/ 602275 w 602487"/>
              <a:gd name="connsiteX24" fmla="*/ 602275 w 602487"/>
              <a:gd name="connsiteY24" fmla="*/ 602275 w 602487"/>
              <a:gd name="connsiteX25" fmla="*/ 602275 w 602487"/>
              <a:gd name="connsiteY25" fmla="*/ 602275 w 602487"/>
              <a:gd name="connsiteX26" fmla="*/ 602275 w 602487"/>
              <a:gd name="connsiteY26" fmla="*/ 602275 w 602487"/>
              <a:gd name="connsiteX27" fmla="*/ 602275 w 602487"/>
              <a:gd name="connsiteY27" fmla="*/ 602275 w 602487"/>
              <a:gd name="connsiteX28" fmla="*/ 602275 w 602487"/>
              <a:gd name="connsiteY28" fmla="*/ 602275 w 602487"/>
              <a:gd name="connsiteX29" fmla="*/ 602275 w 602487"/>
              <a:gd name="connsiteY29" fmla="*/ 602275 w 602487"/>
              <a:gd name="connsiteX30" fmla="*/ 602275 w 602487"/>
              <a:gd name="connsiteY30" fmla="*/ 602275 w 602487"/>
              <a:gd name="connsiteX31" fmla="*/ 602275 w 602487"/>
              <a:gd name="connsiteY31" fmla="*/ 602275 w 602487"/>
              <a:gd name="connsiteX32" fmla="*/ 602275 w 602487"/>
              <a:gd name="connsiteY32" fmla="*/ 602275 w 602487"/>
              <a:gd name="connsiteX33" fmla="*/ 602275 w 602487"/>
              <a:gd name="connsiteY33" fmla="*/ 602275 w 602487"/>
              <a:gd name="connsiteX34" fmla="*/ 602275 w 602487"/>
              <a:gd name="connsiteY34" fmla="*/ 602275 w 602487"/>
              <a:gd name="connsiteX35" fmla="*/ 602275 w 602487"/>
              <a:gd name="connsiteY35" fmla="*/ 602275 w 602487"/>
              <a:gd name="connsiteX36" fmla="*/ 602275 w 602487"/>
              <a:gd name="connsiteY36" fmla="*/ 602275 w 602487"/>
              <a:gd name="connsiteX37" fmla="*/ 602275 w 602487"/>
              <a:gd name="connsiteY37" fmla="*/ 602275 w 602487"/>
              <a:gd name="connsiteX38" fmla="*/ 602275 w 602487"/>
              <a:gd name="connsiteY38" fmla="*/ 602275 w 602487"/>
              <a:gd name="connsiteX39" fmla="*/ 602275 w 602487"/>
              <a:gd name="connsiteY39" fmla="*/ 602275 w 602487"/>
              <a:gd name="connsiteX40" fmla="*/ 602275 w 602487"/>
              <a:gd name="connsiteY40" fmla="*/ 602275 w 602487"/>
              <a:gd name="connsiteX41" fmla="*/ 602275 w 602487"/>
              <a:gd name="connsiteY41" fmla="*/ 602275 w 602487"/>
              <a:gd name="connsiteX42" fmla="*/ 602275 w 602487"/>
              <a:gd name="connsiteY42" fmla="*/ 602275 w 602487"/>
              <a:gd name="connsiteX43" fmla="*/ 602275 w 602487"/>
              <a:gd name="connsiteY43" fmla="*/ 602275 w 602487"/>
              <a:gd name="connsiteX44" fmla="*/ 602275 w 602487"/>
              <a:gd name="connsiteY44" fmla="*/ 602275 w 602487"/>
              <a:gd name="connsiteX45" fmla="*/ 602275 w 602487"/>
              <a:gd name="connsiteY45" fmla="*/ 602275 w 602487"/>
              <a:gd name="connsiteX46" fmla="*/ 602275 w 602487"/>
              <a:gd name="connsiteY46" fmla="*/ 602275 w 602487"/>
              <a:gd name="connsiteX47" fmla="*/ 602275 w 602487"/>
              <a:gd name="connsiteY47" fmla="*/ 602275 w 602487"/>
              <a:gd name="connsiteX48" fmla="*/ 602275 w 602487"/>
              <a:gd name="connsiteY48" fmla="*/ 602275 w 602487"/>
              <a:gd name="connsiteX49" fmla="*/ 602275 w 602487"/>
              <a:gd name="connsiteY49" fmla="*/ 602275 w 602487"/>
              <a:gd name="connsiteX50" fmla="*/ 602275 w 602487"/>
              <a:gd name="connsiteY50" fmla="*/ 602275 w 602487"/>
              <a:gd name="connsiteX51" fmla="*/ 602275 w 602487"/>
              <a:gd name="connsiteY51" fmla="*/ 602275 w 602487"/>
              <a:gd name="connsiteX52" fmla="*/ 602275 w 602487"/>
              <a:gd name="connsiteY52" fmla="*/ 602275 w 602487"/>
              <a:gd name="connsiteX53" fmla="*/ 602275 w 602487"/>
              <a:gd name="connsiteY53" fmla="*/ 602275 w 602487"/>
              <a:gd name="connsiteX54" fmla="*/ 602275 w 602487"/>
              <a:gd name="connsiteY54" fmla="*/ 602275 w 602487"/>
              <a:gd name="connsiteX55" fmla="*/ 602275 w 602487"/>
              <a:gd name="connsiteY55" fmla="*/ 602275 w 602487"/>
              <a:gd name="connsiteX56" fmla="*/ 602275 w 602487"/>
              <a:gd name="connsiteY56" fmla="*/ 602275 w 602487"/>
              <a:gd name="connsiteX57" fmla="*/ 602275 w 602487"/>
              <a:gd name="connsiteY57" fmla="*/ 602275 w 602487"/>
              <a:gd name="connsiteX58" fmla="*/ 602275 w 602487"/>
              <a:gd name="connsiteY58" fmla="*/ 602275 w 602487"/>
              <a:gd name="connsiteX59" fmla="*/ 602275 w 602487"/>
              <a:gd name="connsiteY59" fmla="*/ 602275 w 602487"/>
              <a:gd name="connsiteX60" fmla="*/ 602275 w 602487"/>
              <a:gd name="connsiteY60" fmla="*/ 602275 w 602487"/>
              <a:gd name="connsiteX61" fmla="*/ 602275 w 602487"/>
              <a:gd name="connsiteY61" fmla="*/ 602275 w 602487"/>
              <a:gd name="connsiteX62" fmla="*/ 602275 w 602487"/>
              <a:gd name="connsiteY62" fmla="*/ 602275 w 602487"/>
              <a:gd name="connsiteX63" fmla="*/ 602275 w 602487"/>
              <a:gd name="connsiteY63" fmla="*/ 602275 w 602487"/>
              <a:gd name="connsiteX64" fmla="*/ 602275 w 602487"/>
              <a:gd name="connsiteY64" fmla="*/ 602275 w 602487"/>
              <a:gd name="connsiteX65" fmla="*/ 602275 w 602487"/>
              <a:gd name="connsiteY65" fmla="*/ 602275 w 602487"/>
              <a:gd name="connsiteX66" fmla="*/ 602275 w 602487"/>
              <a:gd name="connsiteY66" fmla="*/ 602275 w 602487"/>
              <a:gd name="connsiteX67" fmla="*/ 602275 w 602487"/>
              <a:gd name="connsiteY67" fmla="*/ 602275 w 602487"/>
              <a:gd name="connsiteX68" fmla="*/ 602275 w 602487"/>
              <a:gd name="connsiteY68" fmla="*/ 602275 w 602487"/>
              <a:gd name="connsiteX69" fmla="*/ 602275 w 602487"/>
              <a:gd name="connsiteY69" fmla="*/ 602275 w 602487"/>
              <a:gd name="connsiteX70" fmla="*/ 602275 w 602487"/>
              <a:gd name="connsiteY70" fmla="*/ 602275 w 602487"/>
              <a:gd name="connsiteX71" fmla="*/ 602275 w 602487"/>
              <a:gd name="connsiteY71" fmla="*/ 602275 w 602487"/>
              <a:gd name="connsiteX72" fmla="*/ 602275 w 602487"/>
              <a:gd name="connsiteY72" fmla="*/ 602275 w 602487"/>
              <a:gd name="connsiteX73" fmla="*/ 602275 w 602487"/>
              <a:gd name="connsiteY73" fmla="*/ 602275 w 602487"/>
              <a:gd name="connsiteX74" fmla="*/ 602275 w 602487"/>
              <a:gd name="connsiteY74" fmla="*/ 602275 w 602487"/>
              <a:gd name="connsiteX75" fmla="*/ 602275 w 602487"/>
              <a:gd name="connsiteY75" fmla="*/ 602275 w 602487"/>
              <a:gd name="connsiteX76" fmla="*/ 602275 w 602487"/>
              <a:gd name="connsiteY76" fmla="*/ 602275 w 602487"/>
              <a:gd name="connsiteX77" fmla="*/ 602275 w 602487"/>
              <a:gd name="connsiteY77" fmla="*/ 602275 w 602487"/>
              <a:gd name="connsiteX78" fmla="*/ 602275 w 602487"/>
              <a:gd name="connsiteY78" fmla="*/ 602275 w 602487"/>
              <a:gd name="connsiteX79" fmla="*/ 602275 w 602487"/>
              <a:gd name="connsiteY79" fmla="*/ 602275 w 602487"/>
              <a:gd name="connsiteX80" fmla="*/ 602275 w 602487"/>
              <a:gd name="connsiteY80" fmla="*/ 602275 w 602487"/>
              <a:gd name="connsiteX81" fmla="*/ 602275 w 602487"/>
              <a:gd name="connsiteY81" fmla="*/ 602275 w 602487"/>
              <a:gd name="connsiteX82" fmla="*/ 602275 w 602487"/>
              <a:gd name="connsiteY82" fmla="*/ 602275 w 602487"/>
              <a:gd name="connsiteX83" fmla="*/ 602275 w 602487"/>
              <a:gd name="connsiteY83" fmla="*/ 602275 w 602487"/>
              <a:gd name="connsiteX84" fmla="*/ 602275 w 602487"/>
              <a:gd name="connsiteY84" fmla="*/ 602275 w 602487"/>
              <a:gd name="connsiteX85" fmla="*/ 602275 w 602487"/>
              <a:gd name="connsiteY85" fmla="*/ 602275 w 602487"/>
              <a:gd name="connsiteX86" fmla="*/ 602275 w 602487"/>
              <a:gd name="connsiteY86" fmla="*/ 602275 w 602487"/>
              <a:gd name="connsiteX87" fmla="*/ 602275 w 602487"/>
              <a:gd name="connsiteY87" fmla="*/ 602275 w 602487"/>
              <a:gd name="connsiteX88" fmla="*/ 602275 w 602487"/>
              <a:gd name="connsiteY88" fmla="*/ 602275 w 602487"/>
              <a:gd name="connsiteX89" fmla="*/ 602275 w 602487"/>
              <a:gd name="connsiteY89" fmla="*/ 602275 w 602487"/>
              <a:gd name="connsiteX90" fmla="*/ 602275 w 602487"/>
              <a:gd name="connsiteY90" fmla="*/ 602275 w 602487"/>
              <a:gd name="connsiteX91" fmla="*/ 602275 w 602487"/>
              <a:gd name="connsiteY91" fmla="*/ 602275 w 602487"/>
              <a:gd name="connsiteX92" fmla="*/ 602275 w 602487"/>
              <a:gd name="connsiteY92" fmla="*/ 602275 w 602487"/>
              <a:gd name="connsiteX93" fmla="*/ 602275 w 602487"/>
              <a:gd name="connsiteY93" fmla="*/ 602275 w 602487"/>
              <a:gd name="connsiteX94" fmla="*/ 602275 w 602487"/>
              <a:gd name="connsiteY94" fmla="*/ 602275 w 602487"/>
              <a:gd name="connsiteX95" fmla="*/ 602275 w 602487"/>
              <a:gd name="connsiteY95" fmla="*/ 602275 w 602487"/>
              <a:gd name="connsiteX96" fmla="*/ 602275 w 602487"/>
              <a:gd name="connsiteY96" fmla="*/ 602275 w 602487"/>
              <a:gd name="connsiteX97" fmla="*/ 602275 w 602487"/>
              <a:gd name="connsiteY97" fmla="*/ 602275 w 602487"/>
              <a:gd name="connsiteX98" fmla="*/ 602275 w 602487"/>
              <a:gd name="connsiteY98" fmla="*/ 602275 w 602487"/>
              <a:gd name="connsiteX99" fmla="*/ 602275 w 602487"/>
              <a:gd name="connsiteY99" fmla="*/ 602275 w 602487"/>
              <a:gd name="connsiteX100" fmla="*/ 602275 w 602487"/>
              <a:gd name="connsiteY100" fmla="*/ 602275 w 602487"/>
              <a:gd name="connsiteX101" fmla="*/ 602275 w 602487"/>
              <a:gd name="connsiteY101" fmla="*/ 602275 w 602487"/>
              <a:gd name="connsiteX102" fmla="*/ 602275 w 602487"/>
              <a:gd name="connsiteY102" fmla="*/ 602275 w 602487"/>
              <a:gd name="connsiteX103" fmla="*/ 602275 w 602487"/>
              <a:gd name="connsiteY103" fmla="*/ 602275 w 602487"/>
              <a:gd name="connsiteX104" fmla="*/ 602275 w 602487"/>
              <a:gd name="connsiteY104" fmla="*/ 602275 w 602487"/>
              <a:gd name="connsiteX105" fmla="*/ 602275 w 602487"/>
              <a:gd name="connsiteY105" fmla="*/ 602275 w 602487"/>
              <a:gd name="connsiteX106" fmla="*/ 602275 w 602487"/>
              <a:gd name="connsiteY106" fmla="*/ 602275 w 602487"/>
              <a:gd name="connsiteX107" fmla="*/ 602275 w 602487"/>
              <a:gd name="connsiteY107" fmla="*/ 602275 w 602487"/>
              <a:gd name="connsiteX108" fmla="*/ 602275 w 602487"/>
              <a:gd name="connsiteY108" fmla="*/ 602275 w 602487"/>
              <a:gd name="connsiteX109" fmla="*/ 602275 w 602487"/>
              <a:gd name="connsiteY109" fmla="*/ 602275 w 602487"/>
              <a:gd name="connsiteX110" fmla="*/ 602275 w 602487"/>
              <a:gd name="connsiteY110" fmla="*/ 602275 w 602487"/>
              <a:gd name="connsiteX111" fmla="*/ 602275 w 602487"/>
              <a:gd name="connsiteY111" fmla="*/ 602275 w 602487"/>
              <a:gd name="connsiteX112" fmla="*/ 602275 w 602487"/>
              <a:gd name="connsiteY112" fmla="*/ 602275 w 602487"/>
              <a:gd name="connsiteX113" fmla="*/ 602275 w 602487"/>
              <a:gd name="connsiteY113" fmla="*/ 602275 w 60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9685" h="608768">
                <a:moveTo>
                  <a:pt x="511176" y="452904"/>
                </a:moveTo>
                <a:cubicBezTo>
                  <a:pt x="484888" y="452904"/>
                  <a:pt x="463534" y="474318"/>
                  <a:pt x="463534" y="500469"/>
                </a:cubicBezTo>
                <a:cubicBezTo>
                  <a:pt x="463534" y="526715"/>
                  <a:pt x="484888" y="548128"/>
                  <a:pt x="511176" y="548128"/>
                </a:cubicBezTo>
                <a:cubicBezTo>
                  <a:pt x="537464" y="548128"/>
                  <a:pt x="558817" y="526715"/>
                  <a:pt x="558817" y="500469"/>
                </a:cubicBezTo>
                <a:cubicBezTo>
                  <a:pt x="558817" y="474318"/>
                  <a:pt x="537464" y="452904"/>
                  <a:pt x="511176" y="452904"/>
                </a:cubicBezTo>
                <a:close/>
                <a:moveTo>
                  <a:pt x="304807" y="452904"/>
                </a:moveTo>
                <a:cubicBezTo>
                  <a:pt x="278528" y="452904"/>
                  <a:pt x="257183" y="474318"/>
                  <a:pt x="257183" y="500469"/>
                </a:cubicBezTo>
                <a:cubicBezTo>
                  <a:pt x="257183" y="526715"/>
                  <a:pt x="278528" y="548128"/>
                  <a:pt x="304807" y="548128"/>
                </a:cubicBezTo>
                <a:cubicBezTo>
                  <a:pt x="331085" y="548128"/>
                  <a:pt x="352526" y="526715"/>
                  <a:pt x="352526" y="500469"/>
                </a:cubicBezTo>
                <a:cubicBezTo>
                  <a:pt x="352526" y="474318"/>
                  <a:pt x="331085" y="452904"/>
                  <a:pt x="304807" y="452904"/>
                </a:cubicBezTo>
                <a:close/>
                <a:moveTo>
                  <a:pt x="98486" y="452904"/>
                </a:moveTo>
                <a:cubicBezTo>
                  <a:pt x="72204" y="452904"/>
                  <a:pt x="50761" y="474318"/>
                  <a:pt x="50761" y="500469"/>
                </a:cubicBezTo>
                <a:cubicBezTo>
                  <a:pt x="50761" y="526715"/>
                  <a:pt x="72204" y="548128"/>
                  <a:pt x="98486" y="548128"/>
                </a:cubicBezTo>
                <a:cubicBezTo>
                  <a:pt x="124768" y="548128"/>
                  <a:pt x="146116" y="526715"/>
                  <a:pt x="146116" y="500469"/>
                </a:cubicBezTo>
                <a:cubicBezTo>
                  <a:pt x="146116" y="474318"/>
                  <a:pt x="124768" y="452904"/>
                  <a:pt x="98486" y="452904"/>
                </a:cubicBezTo>
                <a:close/>
                <a:moveTo>
                  <a:pt x="473070" y="207321"/>
                </a:moveTo>
                <a:lnTo>
                  <a:pt x="549351" y="207321"/>
                </a:lnTo>
                <a:lnTo>
                  <a:pt x="549351" y="226374"/>
                </a:lnTo>
                <a:lnTo>
                  <a:pt x="473070" y="226374"/>
                </a:lnTo>
                <a:close/>
                <a:moveTo>
                  <a:pt x="266667" y="207321"/>
                </a:moveTo>
                <a:lnTo>
                  <a:pt x="342948" y="207321"/>
                </a:lnTo>
                <a:lnTo>
                  <a:pt x="342948" y="226374"/>
                </a:lnTo>
                <a:lnTo>
                  <a:pt x="266667" y="226374"/>
                </a:lnTo>
                <a:close/>
                <a:moveTo>
                  <a:pt x="60333" y="207321"/>
                </a:moveTo>
                <a:lnTo>
                  <a:pt x="136614" y="207321"/>
                </a:lnTo>
                <a:lnTo>
                  <a:pt x="136614" y="226374"/>
                </a:lnTo>
                <a:lnTo>
                  <a:pt x="60333" y="226374"/>
                </a:lnTo>
                <a:close/>
                <a:moveTo>
                  <a:pt x="473070" y="162512"/>
                </a:moveTo>
                <a:lnTo>
                  <a:pt x="549351" y="162512"/>
                </a:lnTo>
                <a:lnTo>
                  <a:pt x="549351" y="181424"/>
                </a:lnTo>
                <a:lnTo>
                  <a:pt x="473070" y="181424"/>
                </a:lnTo>
                <a:close/>
                <a:moveTo>
                  <a:pt x="266667" y="162512"/>
                </a:moveTo>
                <a:lnTo>
                  <a:pt x="342948" y="162512"/>
                </a:lnTo>
                <a:lnTo>
                  <a:pt x="342948" y="181424"/>
                </a:lnTo>
                <a:lnTo>
                  <a:pt x="266667" y="181424"/>
                </a:lnTo>
                <a:close/>
                <a:moveTo>
                  <a:pt x="60333" y="162512"/>
                </a:moveTo>
                <a:lnTo>
                  <a:pt x="136614" y="162512"/>
                </a:lnTo>
                <a:lnTo>
                  <a:pt x="136614" y="181424"/>
                </a:lnTo>
                <a:lnTo>
                  <a:pt x="60333" y="181424"/>
                </a:lnTo>
                <a:close/>
                <a:moveTo>
                  <a:pt x="473070" y="117703"/>
                </a:moveTo>
                <a:lnTo>
                  <a:pt x="549351" y="117703"/>
                </a:lnTo>
                <a:lnTo>
                  <a:pt x="549351" y="136615"/>
                </a:lnTo>
                <a:lnTo>
                  <a:pt x="473070" y="136615"/>
                </a:lnTo>
                <a:close/>
                <a:moveTo>
                  <a:pt x="266667" y="117703"/>
                </a:moveTo>
                <a:lnTo>
                  <a:pt x="342948" y="117703"/>
                </a:lnTo>
                <a:lnTo>
                  <a:pt x="342948" y="136615"/>
                </a:lnTo>
                <a:lnTo>
                  <a:pt x="266667" y="136615"/>
                </a:lnTo>
                <a:close/>
                <a:moveTo>
                  <a:pt x="60333" y="117703"/>
                </a:moveTo>
                <a:lnTo>
                  <a:pt x="136614" y="117703"/>
                </a:lnTo>
                <a:lnTo>
                  <a:pt x="136614" y="136615"/>
                </a:lnTo>
                <a:lnTo>
                  <a:pt x="60333" y="136615"/>
                </a:lnTo>
                <a:close/>
                <a:moveTo>
                  <a:pt x="473070" y="72753"/>
                </a:moveTo>
                <a:lnTo>
                  <a:pt x="549351" y="72753"/>
                </a:lnTo>
                <a:lnTo>
                  <a:pt x="549351" y="91806"/>
                </a:lnTo>
                <a:lnTo>
                  <a:pt x="473070" y="91806"/>
                </a:lnTo>
                <a:close/>
                <a:moveTo>
                  <a:pt x="266667" y="72753"/>
                </a:moveTo>
                <a:lnTo>
                  <a:pt x="342948" y="72753"/>
                </a:lnTo>
                <a:lnTo>
                  <a:pt x="342948" y="91806"/>
                </a:lnTo>
                <a:lnTo>
                  <a:pt x="266667" y="91806"/>
                </a:lnTo>
                <a:close/>
                <a:moveTo>
                  <a:pt x="60333" y="72753"/>
                </a:moveTo>
                <a:lnTo>
                  <a:pt x="136614" y="72753"/>
                </a:lnTo>
                <a:lnTo>
                  <a:pt x="136614" y="91806"/>
                </a:lnTo>
                <a:lnTo>
                  <a:pt x="60333" y="91806"/>
                </a:lnTo>
                <a:close/>
                <a:moveTo>
                  <a:pt x="41747" y="32215"/>
                </a:moveTo>
                <a:cubicBezTo>
                  <a:pt x="36434" y="32215"/>
                  <a:pt x="32164" y="36479"/>
                  <a:pt x="32164" y="41690"/>
                </a:cubicBezTo>
                <a:lnTo>
                  <a:pt x="32164" y="257435"/>
                </a:lnTo>
                <a:cubicBezTo>
                  <a:pt x="32164" y="262741"/>
                  <a:pt x="36434" y="267005"/>
                  <a:pt x="41747" y="267005"/>
                </a:cubicBezTo>
                <a:lnTo>
                  <a:pt x="155129" y="267005"/>
                </a:lnTo>
                <a:cubicBezTo>
                  <a:pt x="160443" y="267005"/>
                  <a:pt x="164712" y="262741"/>
                  <a:pt x="164712" y="257435"/>
                </a:cubicBezTo>
                <a:lnTo>
                  <a:pt x="164712" y="41690"/>
                </a:lnTo>
                <a:cubicBezTo>
                  <a:pt x="164712" y="36479"/>
                  <a:pt x="160443" y="32215"/>
                  <a:pt x="155129" y="32215"/>
                </a:cubicBezTo>
                <a:close/>
                <a:moveTo>
                  <a:pt x="248075" y="32215"/>
                </a:moveTo>
                <a:cubicBezTo>
                  <a:pt x="242857" y="32215"/>
                  <a:pt x="238588" y="36479"/>
                  <a:pt x="238588" y="41690"/>
                </a:cubicBezTo>
                <a:lnTo>
                  <a:pt x="238588" y="257435"/>
                </a:lnTo>
                <a:cubicBezTo>
                  <a:pt x="238588" y="262741"/>
                  <a:pt x="242857" y="267005"/>
                  <a:pt x="248075" y="267005"/>
                </a:cubicBezTo>
                <a:lnTo>
                  <a:pt x="361538" y="267005"/>
                </a:lnTo>
                <a:cubicBezTo>
                  <a:pt x="366851" y="267005"/>
                  <a:pt x="371025" y="262741"/>
                  <a:pt x="371025" y="257435"/>
                </a:cubicBezTo>
                <a:lnTo>
                  <a:pt x="371025" y="41690"/>
                </a:lnTo>
                <a:cubicBezTo>
                  <a:pt x="371025" y="36479"/>
                  <a:pt x="366851" y="32215"/>
                  <a:pt x="361538" y="32215"/>
                </a:cubicBezTo>
                <a:close/>
                <a:moveTo>
                  <a:pt x="454423" y="32215"/>
                </a:moveTo>
                <a:cubicBezTo>
                  <a:pt x="449203" y="32215"/>
                  <a:pt x="444933" y="36479"/>
                  <a:pt x="444933" y="41690"/>
                </a:cubicBezTo>
                <a:lnTo>
                  <a:pt x="444933" y="257435"/>
                </a:lnTo>
                <a:cubicBezTo>
                  <a:pt x="444933" y="262741"/>
                  <a:pt x="449203" y="267005"/>
                  <a:pt x="454423" y="267005"/>
                </a:cubicBezTo>
                <a:lnTo>
                  <a:pt x="567928" y="267005"/>
                </a:lnTo>
                <a:cubicBezTo>
                  <a:pt x="573148" y="267005"/>
                  <a:pt x="577418" y="262741"/>
                  <a:pt x="577418" y="257435"/>
                </a:cubicBezTo>
                <a:lnTo>
                  <a:pt x="577418" y="41690"/>
                </a:lnTo>
                <a:cubicBezTo>
                  <a:pt x="577418" y="36479"/>
                  <a:pt x="573148" y="32215"/>
                  <a:pt x="567928" y="32215"/>
                </a:cubicBezTo>
                <a:close/>
                <a:moveTo>
                  <a:pt x="17268" y="0"/>
                </a:moveTo>
                <a:lnTo>
                  <a:pt x="179609" y="0"/>
                </a:lnTo>
                <a:cubicBezTo>
                  <a:pt x="189191" y="0"/>
                  <a:pt x="196877" y="7675"/>
                  <a:pt x="196877" y="17245"/>
                </a:cubicBezTo>
                <a:lnTo>
                  <a:pt x="196877" y="591618"/>
                </a:lnTo>
                <a:cubicBezTo>
                  <a:pt x="196877" y="601093"/>
                  <a:pt x="189191" y="608768"/>
                  <a:pt x="179609" y="608768"/>
                </a:cubicBezTo>
                <a:lnTo>
                  <a:pt x="17268" y="608768"/>
                </a:lnTo>
                <a:cubicBezTo>
                  <a:pt x="7685" y="608768"/>
                  <a:pt x="0" y="601093"/>
                  <a:pt x="0" y="591618"/>
                </a:cubicBezTo>
                <a:lnTo>
                  <a:pt x="0" y="17245"/>
                </a:lnTo>
                <a:cubicBezTo>
                  <a:pt x="0" y="7675"/>
                  <a:pt x="7685" y="0"/>
                  <a:pt x="17268" y="0"/>
                </a:cubicBezTo>
                <a:close/>
                <a:moveTo>
                  <a:pt x="223599" y="0"/>
                </a:moveTo>
                <a:lnTo>
                  <a:pt x="386015" y="0"/>
                </a:lnTo>
                <a:cubicBezTo>
                  <a:pt x="395502" y="0"/>
                  <a:pt x="403281" y="7675"/>
                  <a:pt x="403281" y="17244"/>
                </a:cubicBezTo>
                <a:lnTo>
                  <a:pt x="403281" y="591618"/>
                </a:lnTo>
                <a:cubicBezTo>
                  <a:pt x="403281" y="601093"/>
                  <a:pt x="395502" y="608768"/>
                  <a:pt x="386015" y="608768"/>
                </a:cubicBezTo>
                <a:lnTo>
                  <a:pt x="223599" y="608768"/>
                </a:lnTo>
                <a:cubicBezTo>
                  <a:pt x="214112" y="608768"/>
                  <a:pt x="206333" y="601093"/>
                  <a:pt x="206333" y="591618"/>
                </a:cubicBezTo>
                <a:lnTo>
                  <a:pt x="206333" y="17244"/>
                </a:lnTo>
                <a:cubicBezTo>
                  <a:pt x="206333" y="7675"/>
                  <a:pt x="214112" y="0"/>
                  <a:pt x="223599" y="0"/>
                </a:cubicBezTo>
                <a:close/>
                <a:moveTo>
                  <a:pt x="429938" y="0"/>
                </a:moveTo>
                <a:lnTo>
                  <a:pt x="592318" y="0"/>
                </a:lnTo>
                <a:cubicBezTo>
                  <a:pt x="601903" y="0"/>
                  <a:pt x="609685" y="7675"/>
                  <a:pt x="609685" y="17244"/>
                </a:cubicBezTo>
                <a:lnTo>
                  <a:pt x="609685" y="591618"/>
                </a:lnTo>
                <a:cubicBezTo>
                  <a:pt x="609685" y="601093"/>
                  <a:pt x="601903" y="608768"/>
                  <a:pt x="592318" y="608768"/>
                </a:cubicBezTo>
                <a:lnTo>
                  <a:pt x="429938" y="608768"/>
                </a:lnTo>
                <a:cubicBezTo>
                  <a:pt x="420353" y="608768"/>
                  <a:pt x="412666" y="601093"/>
                  <a:pt x="412666" y="591618"/>
                </a:cubicBezTo>
                <a:lnTo>
                  <a:pt x="412666" y="17244"/>
                </a:lnTo>
                <a:cubicBezTo>
                  <a:pt x="412666" y="7675"/>
                  <a:pt x="420353" y="0"/>
                  <a:pt x="429938"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文本框 8">
            <a:extLst>
              <a:ext uri="{FF2B5EF4-FFF2-40B4-BE49-F238E27FC236}">
                <a16:creationId xmlns:a16="http://schemas.microsoft.com/office/drawing/2014/main" id="{530DC921-2856-48F0-B544-266A70F2EF2D}"/>
              </a:ext>
            </a:extLst>
          </p:cNvPr>
          <p:cNvSpPr txBox="1"/>
          <p:nvPr/>
        </p:nvSpPr>
        <p:spPr>
          <a:xfrm>
            <a:off x="244599" y="1152259"/>
            <a:ext cx="11333748"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Method 1: Combination of Theoretical Simulation and Data from Previous Paper</a:t>
            </a:r>
            <a:endParaRPr lang="zh-CN" altLang="en-US" sz="2400" b="1"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8" name="文本框 7">
                <a:extLst>
                  <a:ext uri="{FF2B5EF4-FFF2-40B4-BE49-F238E27FC236}">
                    <a16:creationId xmlns:a16="http://schemas.microsoft.com/office/drawing/2014/main" id="{7AEF6DAB-1107-457C-8B44-47AB99210516}"/>
                  </a:ext>
                </a:extLst>
              </p:cNvPr>
              <p:cNvSpPr txBox="1"/>
              <p:nvPr/>
            </p:nvSpPr>
            <p:spPr>
              <a:xfrm>
                <a:off x="854284" y="2048025"/>
                <a:ext cx="2364205" cy="7838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2400" i="1" smtClean="0">
                              <a:solidFill>
                                <a:srgbClr val="836967"/>
                              </a:solidFill>
                              <a:latin typeface="Cambria Math" panose="02040503050406030204" pitchFamily="18" charset="0"/>
                            </a:rPr>
                          </m:ctrlPr>
                        </m:sSubPr>
                        <m:e>
                          <m:r>
                            <a:rPr lang="zh-CN" altLang="en-US" sz="2400" i="1">
                              <a:latin typeface="Cambria Math" panose="02040503050406030204" pitchFamily="18" charset="0"/>
                            </a:rPr>
                            <m:t>𝑥</m:t>
                          </m:r>
                        </m:e>
                        <m:sub>
                          <m:r>
                            <a:rPr lang="zh-CN" altLang="en-US" sz="2400" i="1">
                              <a:latin typeface="Cambria Math" panose="02040503050406030204" pitchFamily="18" charset="0"/>
                            </a:rPr>
                            <m:t>h</m:t>
                          </m:r>
                        </m:sub>
                      </m:sSub>
                      <m:r>
                        <a:rPr lang="zh-CN" altLang="en-US" sz="2400" i="0">
                          <a:latin typeface="Cambria Math" panose="02040503050406030204" pitchFamily="18" charset="0"/>
                        </a:rPr>
                        <m:t>=</m:t>
                      </m:r>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𝑣</m:t>
                          </m:r>
                        </m:e>
                        <m:sub>
                          <m:r>
                            <a:rPr lang="zh-CN" altLang="en-US" sz="2400" i="0">
                              <a:latin typeface="Cambria Math" panose="02040503050406030204" pitchFamily="18" charset="0"/>
                            </a:rPr>
                            <m:t>0</m:t>
                          </m:r>
                        </m:sub>
                      </m:sSub>
                      <m:r>
                        <a:rPr lang="zh-CN" altLang="en-US" sz="2400" i="1">
                          <a:latin typeface="Cambria Math" panose="02040503050406030204" pitchFamily="18" charset="0"/>
                        </a:rPr>
                        <m:t>𝑡</m:t>
                      </m:r>
                      <m:r>
                        <a:rPr lang="zh-CN" altLang="en-US" sz="2400" i="0">
                          <a:latin typeface="Cambria Math" panose="02040503050406030204" pitchFamily="18" charset="0"/>
                        </a:rPr>
                        <m:t>−</m:t>
                      </m:r>
                      <m:f>
                        <m:fPr>
                          <m:ctrlPr>
                            <a:rPr lang="zh-CN" altLang="en-US" sz="2400" i="1">
                              <a:solidFill>
                                <a:srgbClr val="836967"/>
                              </a:solidFill>
                              <a:latin typeface="Cambria Math" panose="02040503050406030204" pitchFamily="18" charset="0"/>
                            </a:rPr>
                          </m:ctrlPr>
                        </m:fPr>
                        <m:num>
                          <m:r>
                            <a:rPr lang="zh-CN" altLang="en-US" sz="2400" i="0">
                              <a:latin typeface="Cambria Math" panose="02040503050406030204" pitchFamily="18" charset="0"/>
                            </a:rPr>
                            <m:t>1</m:t>
                          </m:r>
                        </m:num>
                        <m:den>
                          <m:r>
                            <a:rPr lang="zh-CN" altLang="en-US" sz="2400" i="0">
                              <a:latin typeface="Cambria Math" panose="02040503050406030204" pitchFamily="18" charset="0"/>
                            </a:rPr>
                            <m:t>2</m:t>
                          </m:r>
                        </m:den>
                      </m:f>
                      <m:r>
                        <a:rPr lang="zh-CN" altLang="en-US" sz="2400" i="1">
                          <a:latin typeface="Cambria Math" panose="02040503050406030204" pitchFamily="18" charset="0"/>
                        </a:rPr>
                        <m:t>𝑎</m:t>
                      </m:r>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𝑡</m:t>
                          </m:r>
                        </m:e>
                        <m:sup>
                          <m:r>
                            <a:rPr lang="zh-CN" altLang="en-US" sz="2400" i="0">
                              <a:latin typeface="Cambria Math" panose="02040503050406030204" pitchFamily="18" charset="0"/>
                            </a:rPr>
                            <m:t>2</m:t>
                          </m:r>
                        </m:sup>
                      </m:sSup>
                    </m:oMath>
                  </m:oMathPara>
                </a14:m>
                <a:endParaRPr lang="zh-CN" altLang="en-US" dirty="0"/>
              </a:p>
            </p:txBody>
          </p:sp>
        </mc:Choice>
        <mc:Fallback>
          <p:sp>
            <p:nvSpPr>
              <p:cNvPr id="8" name="文本框 7">
                <a:extLst>
                  <a:ext uri="{FF2B5EF4-FFF2-40B4-BE49-F238E27FC236}">
                    <a16:creationId xmlns:a16="http://schemas.microsoft.com/office/drawing/2014/main" id="{7AEF6DAB-1107-457C-8B44-47AB99210516}"/>
                  </a:ext>
                </a:extLst>
              </p:cNvPr>
              <p:cNvSpPr txBox="1">
                <a:spLocks noRot="1" noChangeAspect="1" noMove="1" noResize="1" noEditPoints="1" noAdjustHandles="1" noChangeArrowheads="1" noChangeShapeType="1" noTextEdit="1"/>
              </p:cNvSpPr>
              <p:nvPr/>
            </p:nvSpPr>
            <p:spPr>
              <a:xfrm>
                <a:off x="854284" y="2048025"/>
                <a:ext cx="2364205" cy="783804"/>
              </a:xfrm>
              <a:prstGeom prst="rect">
                <a:avLst/>
              </a:prstGeom>
              <a:blipFill>
                <a:blip r:embed="rId3"/>
                <a:stretch>
                  <a:fillRect/>
                </a:stretch>
              </a:blipFill>
            </p:spPr>
            <p:txBody>
              <a:bodyPr/>
              <a:lstStyle/>
              <a:p>
                <a:r>
                  <a:rPr lang="zh-CN" altLang="en-US">
                    <a:noFill/>
                  </a:rPr>
                  <a:t> </a:t>
                </a:r>
              </a:p>
            </p:txBody>
          </p:sp>
        </mc:Fallback>
      </mc:AlternateContent>
      <p:cxnSp>
        <p:nvCxnSpPr>
          <p:cNvPr id="6" name="直接箭头连接符 5">
            <a:extLst>
              <a:ext uri="{FF2B5EF4-FFF2-40B4-BE49-F238E27FC236}">
                <a16:creationId xmlns:a16="http://schemas.microsoft.com/office/drawing/2014/main" id="{C8AE54B2-A3E3-4D74-80A3-08801632211E}"/>
              </a:ext>
            </a:extLst>
          </p:cNvPr>
          <p:cNvCxnSpPr>
            <a:cxnSpLocks/>
          </p:cNvCxnSpPr>
          <p:nvPr/>
        </p:nvCxnSpPr>
        <p:spPr>
          <a:xfrm>
            <a:off x="3186426" y="2536180"/>
            <a:ext cx="93040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62B1ABE1-DB80-4887-8E1A-0E3FCD14FB49}"/>
                  </a:ext>
                </a:extLst>
              </p:cNvPr>
              <p:cNvSpPr txBox="1"/>
              <p:nvPr/>
            </p:nvSpPr>
            <p:spPr>
              <a:xfrm>
                <a:off x="4177528" y="1656123"/>
                <a:ext cx="2746206" cy="7838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2400" i="1" smtClean="0">
                              <a:solidFill>
                                <a:srgbClr val="836967"/>
                              </a:solidFill>
                              <a:latin typeface="Cambria Math" panose="02040503050406030204" pitchFamily="18" charset="0"/>
                            </a:rPr>
                          </m:ctrlPr>
                        </m:sSubPr>
                        <m:e>
                          <m:r>
                            <a:rPr lang="zh-CN" altLang="en-US" sz="2400" i="1">
                              <a:latin typeface="Cambria Math" panose="02040503050406030204" pitchFamily="18" charset="0"/>
                            </a:rPr>
                            <m:t>𝑥</m:t>
                          </m:r>
                        </m:e>
                        <m:sub>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h</m:t>
                              </m:r>
                            </m:e>
                            <m:sub>
                              <m:r>
                                <a:rPr lang="zh-CN" altLang="en-US" sz="2400" i="0">
                                  <a:latin typeface="Cambria Math" panose="02040503050406030204" pitchFamily="18" charset="0"/>
                                </a:rPr>
                                <m:t>1</m:t>
                              </m:r>
                            </m:sub>
                          </m:sSub>
                        </m:sub>
                      </m:sSub>
                      <m:r>
                        <a:rPr lang="zh-CN" altLang="en-US" sz="2400" i="0">
                          <a:latin typeface="Cambria Math" panose="02040503050406030204" pitchFamily="18" charset="0"/>
                        </a:rPr>
                        <m:t>=</m:t>
                      </m:r>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𝑣</m:t>
                          </m:r>
                        </m:e>
                        <m:sub>
                          <m:r>
                            <a:rPr lang="zh-CN" altLang="en-US" sz="2400" i="0">
                              <a:latin typeface="Cambria Math" panose="02040503050406030204" pitchFamily="18" charset="0"/>
                            </a:rPr>
                            <m:t>0</m:t>
                          </m:r>
                        </m:sub>
                      </m:sSub>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𝑡</m:t>
                          </m:r>
                        </m:e>
                        <m:sub>
                          <m:r>
                            <a:rPr lang="zh-CN" altLang="en-US" sz="2400" i="0">
                              <a:latin typeface="Cambria Math" panose="02040503050406030204" pitchFamily="18" charset="0"/>
                            </a:rPr>
                            <m:t>1</m:t>
                          </m:r>
                        </m:sub>
                      </m:sSub>
                      <m:r>
                        <a:rPr lang="zh-CN" altLang="en-US" sz="2400" i="0">
                          <a:latin typeface="Cambria Math" panose="02040503050406030204" pitchFamily="18" charset="0"/>
                        </a:rPr>
                        <m:t>−</m:t>
                      </m:r>
                      <m:f>
                        <m:fPr>
                          <m:ctrlPr>
                            <a:rPr lang="zh-CN" altLang="en-US" sz="2400" i="1">
                              <a:solidFill>
                                <a:srgbClr val="836967"/>
                              </a:solidFill>
                              <a:latin typeface="Cambria Math" panose="02040503050406030204" pitchFamily="18" charset="0"/>
                            </a:rPr>
                          </m:ctrlPr>
                        </m:fPr>
                        <m:num>
                          <m:r>
                            <a:rPr lang="zh-CN" altLang="en-US" sz="2400" i="0">
                              <a:latin typeface="Cambria Math" panose="02040503050406030204" pitchFamily="18" charset="0"/>
                            </a:rPr>
                            <m:t>1</m:t>
                          </m:r>
                        </m:num>
                        <m:den>
                          <m:r>
                            <a:rPr lang="zh-CN" altLang="en-US" sz="2400" i="0">
                              <a:latin typeface="Cambria Math" panose="02040503050406030204" pitchFamily="18" charset="0"/>
                            </a:rPr>
                            <m:t>2</m:t>
                          </m:r>
                        </m:den>
                      </m:f>
                      <m:r>
                        <a:rPr lang="zh-CN" altLang="en-US" sz="2400" i="1">
                          <a:latin typeface="Cambria Math" panose="02040503050406030204" pitchFamily="18" charset="0"/>
                        </a:rPr>
                        <m:t>𝑎</m:t>
                      </m:r>
                      <m:sSup>
                        <m:sSupPr>
                          <m:ctrlPr>
                            <a:rPr lang="zh-CN" altLang="en-US" sz="2400" i="1">
                              <a:solidFill>
                                <a:srgbClr val="836967"/>
                              </a:solidFill>
                              <a:latin typeface="Cambria Math" panose="02040503050406030204" pitchFamily="18" charset="0"/>
                            </a:rPr>
                          </m:ctrlPr>
                        </m:sSupPr>
                        <m:e>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𝑡</m:t>
                              </m:r>
                            </m:e>
                            <m:sub>
                              <m:r>
                                <a:rPr lang="zh-CN" altLang="en-US" sz="2400" i="0">
                                  <a:latin typeface="Cambria Math" panose="02040503050406030204" pitchFamily="18" charset="0"/>
                                </a:rPr>
                                <m:t>1</m:t>
                              </m:r>
                            </m:sub>
                          </m:sSub>
                        </m:e>
                        <m:sup>
                          <m:r>
                            <a:rPr lang="zh-CN" altLang="en-US" sz="2400" i="0">
                              <a:latin typeface="Cambria Math" panose="02040503050406030204" pitchFamily="18" charset="0"/>
                            </a:rPr>
                            <m:t>2</m:t>
                          </m:r>
                        </m:sup>
                      </m:sSup>
                    </m:oMath>
                  </m:oMathPara>
                </a14:m>
                <a:endParaRPr lang="zh-CN" altLang="en-US" dirty="0"/>
              </a:p>
            </p:txBody>
          </p:sp>
        </mc:Choice>
        <mc:Fallback>
          <p:sp>
            <p:nvSpPr>
              <p:cNvPr id="12" name="文本框 11">
                <a:extLst>
                  <a:ext uri="{FF2B5EF4-FFF2-40B4-BE49-F238E27FC236}">
                    <a16:creationId xmlns:a16="http://schemas.microsoft.com/office/drawing/2014/main" id="{62B1ABE1-DB80-4887-8E1A-0E3FCD14FB49}"/>
                  </a:ext>
                </a:extLst>
              </p:cNvPr>
              <p:cNvSpPr txBox="1">
                <a:spLocks noRot="1" noChangeAspect="1" noMove="1" noResize="1" noEditPoints="1" noAdjustHandles="1" noChangeArrowheads="1" noChangeShapeType="1" noTextEdit="1"/>
              </p:cNvSpPr>
              <p:nvPr/>
            </p:nvSpPr>
            <p:spPr>
              <a:xfrm>
                <a:off x="4177528" y="1656123"/>
                <a:ext cx="2746206" cy="783804"/>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4" name="文本框 13">
                <a:extLst>
                  <a:ext uri="{FF2B5EF4-FFF2-40B4-BE49-F238E27FC236}">
                    <a16:creationId xmlns:a16="http://schemas.microsoft.com/office/drawing/2014/main" id="{0E473D3F-0342-47B9-891A-C70786E591FD}"/>
                  </a:ext>
                </a:extLst>
              </p:cNvPr>
              <p:cNvSpPr txBox="1"/>
              <p:nvPr/>
            </p:nvSpPr>
            <p:spPr>
              <a:xfrm>
                <a:off x="4177528" y="2439927"/>
                <a:ext cx="2746207" cy="7838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2400" i="1" smtClean="0">
                              <a:solidFill>
                                <a:srgbClr val="836967"/>
                              </a:solidFill>
                              <a:latin typeface="Cambria Math" panose="02040503050406030204" pitchFamily="18" charset="0"/>
                            </a:rPr>
                          </m:ctrlPr>
                        </m:sSubPr>
                        <m:e>
                          <m:r>
                            <a:rPr lang="zh-CN" altLang="en-US" sz="2400" i="1">
                              <a:latin typeface="Cambria Math" panose="02040503050406030204" pitchFamily="18" charset="0"/>
                            </a:rPr>
                            <m:t>𝑥</m:t>
                          </m:r>
                        </m:e>
                        <m:sub>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h</m:t>
                              </m:r>
                            </m:e>
                            <m:sub>
                              <m:r>
                                <a:rPr lang="zh-CN" altLang="en-US" sz="2400" i="0">
                                  <a:latin typeface="Cambria Math" panose="02040503050406030204" pitchFamily="18" charset="0"/>
                                </a:rPr>
                                <m:t>2</m:t>
                              </m:r>
                            </m:sub>
                          </m:sSub>
                        </m:sub>
                      </m:sSub>
                      <m:r>
                        <a:rPr lang="zh-CN" altLang="en-US" sz="2400" i="0">
                          <a:latin typeface="Cambria Math" panose="02040503050406030204" pitchFamily="18" charset="0"/>
                        </a:rPr>
                        <m:t>=</m:t>
                      </m:r>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𝑣</m:t>
                          </m:r>
                        </m:e>
                        <m:sub>
                          <m:r>
                            <a:rPr lang="zh-CN" altLang="en-US" sz="2400" i="0">
                              <a:latin typeface="Cambria Math" panose="02040503050406030204" pitchFamily="18" charset="0"/>
                            </a:rPr>
                            <m:t>0</m:t>
                          </m:r>
                        </m:sub>
                      </m:sSub>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𝑡</m:t>
                          </m:r>
                        </m:e>
                        <m:sub>
                          <m:r>
                            <a:rPr lang="zh-CN" altLang="en-US" sz="2400" i="0">
                              <a:latin typeface="Cambria Math" panose="02040503050406030204" pitchFamily="18" charset="0"/>
                            </a:rPr>
                            <m:t>2</m:t>
                          </m:r>
                        </m:sub>
                      </m:sSub>
                      <m:r>
                        <a:rPr lang="zh-CN" altLang="en-US" sz="2400" i="0">
                          <a:latin typeface="Cambria Math" panose="02040503050406030204" pitchFamily="18" charset="0"/>
                        </a:rPr>
                        <m:t>−</m:t>
                      </m:r>
                      <m:f>
                        <m:fPr>
                          <m:ctrlPr>
                            <a:rPr lang="zh-CN" altLang="en-US" sz="2400" i="1">
                              <a:solidFill>
                                <a:srgbClr val="836967"/>
                              </a:solidFill>
                              <a:latin typeface="Cambria Math" panose="02040503050406030204" pitchFamily="18" charset="0"/>
                            </a:rPr>
                          </m:ctrlPr>
                        </m:fPr>
                        <m:num>
                          <m:r>
                            <a:rPr lang="zh-CN" altLang="en-US" sz="2400" i="0">
                              <a:latin typeface="Cambria Math" panose="02040503050406030204" pitchFamily="18" charset="0"/>
                            </a:rPr>
                            <m:t>1</m:t>
                          </m:r>
                        </m:num>
                        <m:den>
                          <m:r>
                            <a:rPr lang="zh-CN" altLang="en-US" sz="2400" i="0">
                              <a:latin typeface="Cambria Math" panose="02040503050406030204" pitchFamily="18" charset="0"/>
                            </a:rPr>
                            <m:t>2</m:t>
                          </m:r>
                        </m:den>
                      </m:f>
                      <m:r>
                        <a:rPr lang="zh-CN" altLang="en-US" sz="2400" i="1">
                          <a:latin typeface="Cambria Math" panose="02040503050406030204" pitchFamily="18" charset="0"/>
                        </a:rPr>
                        <m:t>𝑎</m:t>
                      </m:r>
                      <m:sSup>
                        <m:sSupPr>
                          <m:ctrlPr>
                            <a:rPr lang="zh-CN" altLang="en-US" sz="2400" i="1">
                              <a:solidFill>
                                <a:srgbClr val="836967"/>
                              </a:solidFill>
                              <a:latin typeface="Cambria Math" panose="02040503050406030204" pitchFamily="18" charset="0"/>
                            </a:rPr>
                          </m:ctrlPr>
                        </m:sSupPr>
                        <m:e>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𝑡</m:t>
                              </m:r>
                            </m:e>
                            <m:sub>
                              <m:r>
                                <a:rPr lang="zh-CN" altLang="en-US" sz="2400" i="0">
                                  <a:latin typeface="Cambria Math" panose="02040503050406030204" pitchFamily="18" charset="0"/>
                                </a:rPr>
                                <m:t>2</m:t>
                              </m:r>
                            </m:sub>
                          </m:sSub>
                        </m:e>
                        <m:sup>
                          <m:r>
                            <a:rPr lang="zh-CN" altLang="en-US" sz="2400" i="0">
                              <a:latin typeface="Cambria Math" panose="02040503050406030204" pitchFamily="18" charset="0"/>
                            </a:rPr>
                            <m:t>2</m:t>
                          </m:r>
                        </m:sup>
                      </m:sSup>
                    </m:oMath>
                  </m:oMathPara>
                </a14:m>
                <a:endParaRPr lang="zh-CN" altLang="en-US" dirty="0"/>
              </a:p>
            </p:txBody>
          </p:sp>
        </mc:Choice>
        <mc:Fallback>
          <p:sp>
            <p:nvSpPr>
              <p:cNvPr id="14" name="文本框 13">
                <a:extLst>
                  <a:ext uri="{FF2B5EF4-FFF2-40B4-BE49-F238E27FC236}">
                    <a16:creationId xmlns:a16="http://schemas.microsoft.com/office/drawing/2014/main" id="{0E473D3F-0342-47B9-891A-C70786E591FD}"/>
                  </a:ext>
                </a:extLst>
              </p:cNvPr>
              <p:cNvSpPr txBox="1">
                <a:spLocks noRot="1" noChangeAspect="1" noMove="1" noResize="1" noEditPoints="1" noAdjustHandles="1" noChangeArrowheads="1" noChangeShapeType="1" noTextEdit="1"/>
              </p:cNvSpPr>
              <p:nvPr/>
            </p:nvSpPr>
            <p:spPr>
              <a:xfrm>
                <a:off x="4177528" y="2439927"/>
                <a:ext cx="2746207" cy="783804"/>
              </a:xfrm>
              <a:prstGeom prst="rect">
                <a:avLst/>
              </a:prstGeom>
              <a:blipFill>
                <a:blip r:embed="rId5"/>
                <a:stretch>
                  <a:fillRect/>
                </a:stretch>
              </a:blipFill>
            </p:spPr>
            <p:txBody>
              <a:bodyPr/>
              <a:lstStyle/>
              <a:p>
                <a:r>
                  <a:rPr lang="zh-CN" altLang="en-US">
                    <a:noFill/>
                  </a:rPr>
                  <a:t> </a:t>
                </a:r>
              </a:p>
            </p:txBody>
          </p:sp>
        </mc:Fallback>
      </mc:AlternateContent>
      <p:cxnSp>
        <p:nvCxnSpPr>
          <p:cNvPr id="15" name="直接箭头连接符 14">
            <a:extLst>
              <a:ext uri="{FF2B5EF4-FFF2-40B4-BE49-F238E27FC236}">
                <a16:creationId xmlns:a16="http://schemas.microsoft.com/office/drawing/2014/main" id="{8C32E033-D5C4-466A-83E2-F2643015D5BD}"/>
              </a:ext>
            </a:extLst>
          </p:cNvPr>
          <p:cNvCxnSpPr>
            <a:cxnSpLocks/>
          </p:cNvCxnSpPr>
          <p:nvPr/>
        </p:nvCxnSpPr>
        <p:spPr>
          <a:xfrm>
            <a:off x="6923734" y="2536180"/>
            <a:ext cx="93040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17" name="文本框 16">
                <a:extLst>
                  <a:ext uri="{FF2B5EF4-FFF2-40B4-BE49-F238E27FC236}">
                    <a16:creationId xmlns:a16="http://schemas.microsoft.com/office/drawing/2014/main" id="{A5BBEBCE-7831-4FD2-AD3E-42AA80AE53A6}"/>
                  </a:ext>
                </a:extLst>
              </p:cNvPr>
              <p:cNvSpPr txBox="1"/>
              <p:nvPr/>
            </p:nvSpPr>
            <p:spPr>
              <a:xfrm>
                <a:off x="7827064" y="2048025"/>
                <a:ext cx="3326732" cy="9255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2400" i="1" smtClean="0">
                          <a:latin typeface="Cambria Math" panose="02040503050406030204" pitchFamily="18" charset="0"/>
                        </a:rPr>
                        <m:t>𝑎</m:t>
                      </m:r>
                      <m:r>
                        <a:rPr lang="zh-CN" altLang="en-US" sz="2400" i="0">
                          <a:latin typeface="Cambria Math" panose="02040503050406030204" pitchFamily="18" charset="0"/>
                        </a:rPr>
                        <m:t>=−</m:t>
                      </m:r>
                      <m:f>
                        <m:fPr>
                          <m:ctrlPr>
                            <a:rPr lang="zh-CN" altLang="en-US" sz="2400" i="1">
                              <a:solidFill>
                                <a:srgbClr val="836967"/>
                              </a:solidFill>
                              <a:latin typeface="Cambria Math" panose="02040503050406030204" pitchFamily="18" charset="0"/>
                            </a:rPr>
                          </m:ctrlPr>
                        </m:fPr>
                        <m:num>
                          <m:r>
                            <a:rPr lang="zh-CN" altLang="en-US" sz="2400" i="0">
                              <a:latin typeface="Cambria Math" panose="02040503050406030204" pitchFamily="18" charset="0"/>
                            </a:rPr>
                            <m:t>2</m:t>
                          </m:r>
                          <m:d>
                            <m:dPr>
                              <m:ctrlPr>
                                <a:rPr lang="zh-CN" altLang="en-US" sz="2400" i="1">
                                  <a:latin typeface="Cambria Math" panose="02040503050406030204" pitchFamily="18" charset="0"/>
                                </a:rPr>
                              </m:ctrlPr>
                            </m:dPr>
                            <m:e>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𝑡</m:t>
                                  </m:r>
                                </m:e>
                                <m:sub>
                                  <m:r>
                                    <a:rPr lang="zh-CN" altLang="en-US" sz="2400" i="0">
                                      <a:latin typeface="Cambria Math" panose="02040503050406030204" pitchFamily="18" charset="0"/>
                                    </a:rPr>
                                    <m:t>1</m:t>
                                  </m:r>
                                </m:sub>
                              </m:sSub>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𝑥</m:t>
                                  </m:r>
                                </m:e>
                                <m:sub>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h</m:t>
                                      </m:r>
                                    </m:e>
                                    <m:sub>
                                      <m:r>
                                        <a:rPr lang="zh-CN" altLang="en-US" sz="2400" i="0">
                                          <a:latin typeface="Cambria Math" panose="02040503050406030204" pitchFamily="18" charset="0"/>
                                        </a:rPr>
                                        <m:t>2</m:t>
                                      </m:r>
                                    </m:sub>
                                  </m:sSub>
                                </m:sub>
                              </m:sSub>
                              <m:r>
                                <a:rPr lang="zh-CN" altLang="en-US" sz="2400" i="0">
                                  <a:latin typeface="Cambria Math" panose="02040503050406030204" pitchFamily="18" charset="0"/>
                                </a:rPr>
                                <m:t>−</m:t>
                              </m:r>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𝑡</m:t>
                                  </m:r>
                                </m:e>
                                <m:sub>
                                  <m:r>
                                    <a:rPr lang="zh-CN" altLang="en-US" sz="2400" i="0">
                                      <a:latin typeface="Cambria Math" panose="02040503050406030204" pitchFamily="18" charset="0"/>
                                    </a:rPr>
                                    <m:t>2</m:t>
                                  </m:r>
                                </m:sub>
                              </m:sSub>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𝑥</m:t>
                                  </m:r>
                                </m:e>
                                <m:sub>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h</m:t>
                                      </m:r>
                                    </m:e>
                                    <m:sub>
                                      <m:r>
                                        <a:rPr lang="zh-CN" altLang="en-US" sz="2400" i="0">
                                          <a:latin typeface="Cambria Math" panose="02040503050406030204" pitchFamily="18" charset="0"/>
                                        </a:rPr>
                                        <m:t>1</m:t>
                                      </m:r>
                                    </m:sub>
                                  </m:sSub>
                                </m:sub>
                              </m:sSub>
                            </m:e>
                          </m:d>
                        </m:num>
                        <m:den>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𝑡</m:t>
                              </m:r>
                            </m:e>
                            <m:sub>
                              <m:r>
                                <a:rPr lang="zh-CN" altLang="en-US" sz="2400" i="0">
                                  <a:latin typeface="Cambria Math" panose="02040503050406030204" pitchFamily="18" charset="0"/>
                                </a:rPr>
                                <m:t>1</m:t>
                              </m:r>
                            </m:sub>
                          </m:sSub>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𝑡</m:t>
                              </m:r>
                            </m:e>
                            <m:sub>
                              <m:r>
                                <a:rPr lang="zh-CN" altLang="en-US" sz="2400" i="0">
                                  <a:latin typeface="Cambria Math" panose="02040503050406030204" pitchFamily="18" charset="0"/>
                                </a:rPr>
                                <m:t>2</m:t>
                              </m:r>
                            </m:sub>
                          </m:sSub>
                          <m:d>
                            <m:dPr>
                              <m:ctrlPr>
                                <a:rPr lang="zh-CN" altLang="en-US" sz="2400" i="1">
                                  <a:latin typeface="Cambria Math" panose="02040503050406030204" pitchFamily="18" charset="0"/>
                                </a:rPr>
                              </m:ctrlPr>
                            </m:dPr>
                            <m:e>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𝑡</m:t>
                                  </m:r>
                                </m:e>
                                <m:sub>
                                  <m:r>
                                    <a:rPr lang="zh-CN" altLang="en-US" sz="2400" i="0">
                                      <a:latin typeface="Cambria Math" panose="02040503050406030204" pitchFamily="18" charset="0"/>
                                    </a:rPr>
                                    <m:t>1</m:t>
                                  </m:r>
                                </m:sub>
                              </m:sSub>
                              <m:r>
                                <a:rPr lang="zh-CN" altLang="en-US" sz="2400" i="0">
                                  <a:latin typeface="Cambria Math" panose="02040503050406030204" pitchFamily="18" charset="0"/>
                                </a:rPr>
                                <m:t>+</m:t>
                              </m:r>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𝑡</m:t>
                                  </m:r>
                                </m:e>
                                <m:sub>
                                  <m:r>
                                    <a:rPr lang="zh-CN" altLang="en-US" sz="2400" i="0">
                                      <a:latin typeface="Cambria Math" panose="02040503050406030204" pitchFamily="18" charset="0"/>
                                    </a:rPr>
                                    <m:t>2</m:t>
                                  </m:r>
                                </m:sub>
                              </m:sSub>
                            </m:e>
                          </m:d>
                        </m:den>
                      </m:f>
                    </m:oMath>
                  </m:oMathPara>
                </a14:m>
                <a:endParaRPr lang="zh-CN" altLang="en-US" dirty="0"/>
              </a:p>
            </p:txBody>
          </p:sp>
        </mc:Choice>
        <mc:Fallback>
          <p:sp>
            <p:nvSpPr>
              <p:cNvPr id="17" name="文本框 16">
                <a:extLst>
                  <a:ext uri="{FF2B5EF4-FFF2-40B4-BE49-F238E27FC236}">
                    <a16:creationId xmlns:a16="http://schemas.microsoft.com/office/drawing/2014/main" id="{A5BBEBCE-7831-4FD2-AD3E-42AA80AE53A6}"/>
                  </a:ext>
                </a:extLst>
              </p:cNvPr>
              <p:cNvSpPr txBox="1">
                <a:spLocks noRot="1" noChangeAspect="1" noMove="1" noResize="1" noEditPoints="1" noAdjustHandles="1" noChangeArrowheads="1" noChangeShapeType="1" noTextEdit="1"/>
              </p:cNvSpPr>
              <p:nvPr/>
            </p:nvSpPr>
            <p:spPr>
              <a:xfrm>
                <a:off x="7827064" y="2048025"/>
                <a:ext cx="3326732" cy="925510"/>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graphicFrame>
            <p:nvGraphicFramePr>
              <p:cNvPr id="18" name="表格 17">
                <a:extLst>
                  <a:ext uri="{FF2B5EF4-FFF2-40B4-BE49-F238E27FC236}">
                    <a16:creationId xmlns:a16="http://schemas.microsoft.com/office/drawing/2014/main" id="{628BAA75-F0FC-464D-B6EC-1A3E2B49542E}"/>
                  </a:ext>
                </a:extLst>
              </p:cNvPr>
              <p:cNvGraphicFramePr>
                <a:graphicFrameLocks noGrp="1"/>
              </p:cNvGraphicFramePr>
              <p:nvPr>
                <p:extLst>
                  <p:ext uri="{D42A27DB-BD31-4B8C-83A1-F6EECF244321}">
                    <p14:modId xmlns:p14="http://schemas.microsoft.com/office/powerpoint/2010/main" val="639265823"/>
                  </p:ext>
                </p:extLst>
              </p:nvPr>
            </p:nvGraphicFramePr>
            <p:xfrm>
              <a:off x="1773053" y="3260644"/>
              <a:ext cx="8056748" cy="3180080"/>
            </p:xfrm>
            <a:graphic>
              <a:graphicData uri="http://schemas.openxmlformats.org/drawingml/2006/table">
                <a:tbl>
                  <a:tblPr firstRow="1" firstCol="1" bandRow="1">
                    <a:tableStyleId>{5C22544A-7EE6-4342-B048-85BDC9FD1C3A}</a:tableStyleId>
                  </a:tblPr>
                  <a:tblGrid>
                    <a:gridCol w="1150964">
                      <a:extLst>
                        <a:ext uri="{9D8B030D-6E8A-4147-A177-3AD203B41FA5}">
                          <a16:colId xmlns:a16="http://schemas.microsoft.com/office/drawing/2014/main" val="812098443"/>
                        </a:ext>
                      </a:extLst>
                    </a:gridCol>
                    <a:gridCol w="1150964">
                      <a:extLst>
                        <a:ext uri="{9D8B030D-6E8A-4147-A177-3AD203B41FA5}">
                          <a16:colId xmlns:a16="http://schemas.microsoft.com/office/drawing/2014/main" val="2855519963"/>
                        </a:ext>
                      </a:extLst>
                    </a:gridCol>
                    <a:gridCol w="1150964">
                      <a:extLst>
                        <a:ext uri="{9D8B030D-6E8A-4147-A177-3AD203B41FA5}">
                          <a16:colId xmlns:a16="http://schemas.microsoft.com/office/drawing/2014/main" val="325736638"/>
                        </a:ext>
                      </a:extLst>
                    </a:gridCol>
                    <a:gridCol w="1150964">
                      <a:extLst>
                        <a:ext uri="{9D8B030D-6E8A-4147-A177-3AD203B41FA5}">
                          <a16:colId xmlns:a16="http://schemas.microsoft.com/office/drawing/2014/main" val="2069188313"/>
                        </a:ext>
                      </a:extLst>
                    </a:gridCol>
                    <a:gridCol w="1150964">
                      <a:extLst>
                        <a:ext uri="{9D8B030D-6E8A-4147-A177-3AD203B41FA5}">
                          <a16:colId xmlns:a16="http://schemas.microsoft.com/office/drawing/2014/main" val="2742718723"/>
                        </a:ext>
                      </a:extLst>
                    </a:gridCol>
                    <a:gridCol w="1150964">
                      <a:extLst>
                        <a:ext uri="{9D8B030D-6E8A-4147-A177-3AD203B41FA5}">
                          <a16:colId xmlns:a16="http://schemas.microsoft.com/office/drawing/2014/main" val="3819212392"/>
                        </a:ext>
                      </a:extLst>
                    </a:gridCol>
                    <a:gridCol w="1150964">
                      <a:extLst>
                        <a:ext uri="{9D8B030D-6E8A-4147-A177-3AD203B41FA5}">
                          <a16:colId xmlns:a16="http://schemas.microsoft.com/office/drawing/2014/main" val="3610485230"/>
                        </a:ext>
                      </a:extLst>
                    </a:gridCol>
                  </a:tblGrid>
                  <a:tr h="187325">
                    <a:tc>
                      <a:txBody>
                        <a:bodyPr/>
                        <a:lstStyle/>
                        <a:p>
                          <a:r>
                            <a:rPr lang="en-US" sz="1800" dirty="0">
                              <a:ln>
                                <a:noFill/>
                              </a:ln>
                              <a:effectLst/>
                            </a:rPr>
                            <a:t> </a:t>
                          </a:r>
                          <a:endParaRPr lang="zh-CN" sz="1800" dirty="0">
                            <a:ln>
                              <a:noFill/>
                            </a:ln>
                            <a:solidFill>
                              <a:srgbClr val="000000"/>
                            </a:solidFill>
                            <a:effectLst/>
                            <a:latin typeface="Helvetica Neue"/>
                            <a:ea typeface="Arial Unicode MS"/>
                            <a:cs typeface="Arial Unicode MS"/>
                          </a:endParaRPr>
                        </a:p>
                      </a:txBody>
                      <a:tcPr marL="50800" marR="50800" marT="50800" marB="50800" anchor="ctr"/>
                    </a:tc>
                    <a:tc>
                      <a:txBody>
                        <a:bodyPr/>
                        <a:lstStyle/>
                        <a:p>
                          <a:pPr algn="ctr"/>
                          <a:r>
                            <a:rPr lang="en-US" sz="1800">
                              <a:ln>
                                <a:noFill/>
                              </a:ln>
                              <a:effectLst/>
                            </a:rPr>
                            <a:t>D / T</a:t>
                          </a:r>
                          <a:endParaRPr lang="zh-CN" sz="1800" b="1">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1</a:t>
                          </a:r>
                          <a:endParaRPr lang="zh-CN" sz="1800" b="1">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2</a:t>
                          </a:r>
                          <a:endParaRPr lang="zh-CN" sz="1800" b="1">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3</a:t>
                          </a:r>
                          <a:endParaRPr lang="zh-CN" sz="1800" b="1">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4</a:t>
                          </a:r>
                          <a:endParaRPr lang="zh-CN" sz="1800" b="1">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5</a:t>
                          </a:r>
                          <a:endParaRPr lang="zh-CN" sz="1800" b="1">
                            <a:ln>
                              <a:noFill/>
                            </a:ln>
                            <a:solidFill>
                              <a:srgbClr val="000000"/>
                            </a:solidFill>
                            <a:effectLst/>
                            <a:latin typeface="Helvetica Neue"/>
                            <a:ea typeface="Helvetica Neue"/>
                            <a:cs typeface="Helvetica Neue"/>
                          </a:endParaRPr>
                        </a:p>
                      </a:txBody>
                      <a:tcPr marL="50800" marR="50800" marT="50800" marB="50800" anchor="ctr"/>
                    </a:tc>
                    <a:extLst>
                      <a:ext uri="{0D108BD9-81ED-4DB2-BD59-A6C34878D82A}">
                        <a16:rowId xmlns:a16="http://schemas.microsoft.com/office/drawing/2014/main" val="1181387692"/>
                      </a:ext>
                    </a:extLst>
                  </a:tr>
                  <a:tr h="187325">
                    <a:tc rowSpan="3">
                      <a:txBody>
                        <a:bodyPr/>
                        <a:lstStyle/>
                        <a:p>
                          <a:pPr algn="ctr"/>
                          <a:r>
                            <a:rPr lang="en-US" sz="1800" dirty="0">
                              <a:ln>
                                <a:noFill/>
                              </a:ln>
                              <a:effectLst/>
                            </a:rPr>
                            <a:t>Picture 1</a:t>
                          </a:r>
                          <a:endParaRPr lang="zh-CN" sz="1800" b="1" dirty="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14:m>
                            <m:oMath xmlns:m="http://schemas.openxmlformats.org/officeDocument/2006/math">
                              <m:r>
                                <a:rPr lang="en-US" sz="1800">
                                  <a:ln>
                                    <a:noFill/>
                                  </a:ln>
                                  <a:effectLst/>
                                </a:rPr>
                                <m:t>𝛥</m:t>
                              </m:r>
                            </m:oMath>
                          </a14:m>
                          <a:r>
                            <a:rPr lang="fr-FR" sz="1800">
                              <a:ln>
                                <a:noFill/>
                              </a:ln>
                              <a:effectLst/>
                            </a:rPr>
                            <a:t>Distance</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1.99cm</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4.71cm</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9.96cm</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40.99cm</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r>
                            <a:rPr lang="en-US" sz="1800">
                              <a:ln>
                                <a:noFill/>
                              </a:ln>
                              <a:effectLst/>
                            </a:rPr>
                            <a:t> </a:t>
                          </a:r>
                          <a:endParaRPr lang="zh-CN" sz="1800">
                            <a:ln>
                              <a:noFill/>
                            </a:ln>
                            <a:solidFill>
                              <a:srgbClr val="000000"/>
                            </a:solidFill>
                            <a:effectLst/>
                            <a:latin typeface="Helvetica Neue"/>
                            <a:ea typeface="Arial Unicode MS"/>
                            <a:cs typeface="Arial Unicode MS"/>
                          </a:endParaRPr>
                        </a:p>
                      </a:txBody>
                      <a:tcPr marL="50800" marR="50800" marT="50800" marB="50800" anchor="ctr"/>
                    </a:tc>
                    <a:extLst>
                      <a:ext uri="{0D108BD9-81ED-4DB2-BD59-A6C34878D82A}">
                        <a16:rowId xmlns:a16="http://schemas.microsoft.com/office/drawing/2014/main" val="32832780"/>
                      </a:ext>
                    </a:extLst>
                  </a:tr>
                  <a:tr h="187325">
                    <a:tc vMerge="1">
                      <a:txBody>
                        <a:bodyPr/>
                        <a:lstStyle/>
                        <a:p>
                          <a:endParaRPr lang="zh-CN" altLang="en-US"/>
                        </a:p>
                      </a:txBody>
                      <a:tcPr/>
                    </a:tc>
                    <a:tc>
                      <a:txBody>
                        <a:bodyPr/>
                        <a:lstStyle/>
                        <a:p>
                          <a:pPr algn="ctr"/>
                          <a14:m>
                            <m:oMath xmlns:m="http://schemas.openxmlformats.org/officeDocument/2006/math">
                              <m:r>
                                <a:rPr lang="en-US" sz="1800">
                                  <a:ln>
                                    <a:noFill/>
                                  </a:ln>
                                  <a:effectLst/>
                                </a:rPr>
                                <m:t>𝛥</m:t>
                              </m:r>
                            </m:oMath>
                          </a14:m>
                          <a:r>
                            <a:rPr lang="en-US" sz="1800">
                              <a:ln>
                                <a:noFill/>
                              </a:ln>
                              <a:effectLst/>
                            </a:rPr>
                            <a:t>Time</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0.003s</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0.007s</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0.017s</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0.118s</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r>
                            <a:rPr lang="en-US" sz="1800">
                              <a:ln>
                                <a:noFill/>
                              </a:ln>
                              <a:effectLst/>
                            </a:rPr>
                            <a:t> </a:t>
                          </a:r>
                          <a:endParaRPr lang="zh-CN" sz="1800">
                            <a:ln>
                              <a:noFill/>
                            </a:ln>
                            <a:solidFill>
                              <a:srgbClr val="000000"/>
                            </a:solidFill>
                            <a:effectLst/>
                            <a:latin typeface="Helvetica Neue"/>
                            <a:ea typeface="Arial Unicode MS"/>
                            <a:cs typeface="Arial Unicode MS"/>
                          </a:endParaRPr>
                        </a:p>
                      </a:txBody>
                      <a:tcPr marL="50800" marR="50800" marT="50800" marB="50800" anchor="ctr"/>
                    </a:tc>
                    <a:extLst>
                      <a:ext uri="{0D108BD9-81ED-4DB2-BD59-A6C34878D82A}">
                        <a16:rowId xmlns:a16="http://schemas.microsoft.com/office/drawing/2014/main" val="1149199621"/>
                      </a:ext>
                    </a:extLst>
                  </a:tr>
                  <a:tr h="263525">
                    <a:tc vMerge="1">
                      <a:txBody>
                        <a:bodyPr/>
                        <a:lstStyle/>
                        <a:p>
                          <a:endParaRPr lang="zh-CN" altLang="en-US"/>
                        </a:p>
                      </a:txBody>
                      <a:tcPr/>
                    </a:tc>
                    <a:tc>
                      <a:txBody>
                        <a:bodyPr/>
                        <a:lstStyle/>
                        <a:p>
                          <a:pPr algn="ctr"/>
                          <a:r>
                            <a:rPr lang="en-US" sz="1800">
                              <a:ln>
                                <a:noFill/>
                              </a:ln>
                              <a:effectLst/>
                            </a:rPr>
                            <a:t>Acceleration</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r>
                            <a:rPr lang="en-US" sz="1800" dirty="0">
                              <a:ln>
                                <a:noFill/>
                              </a:ln>
                              <a:effectLst/>
                            </a:rPr>
                            <a:t> </a:t>
                          </a:r>
                          <a:endParaRPr lang="zh-CN" sz="1800" dirty="0">
                            <a:ln>
                              <a:noFill/>
                            </a:ln>
                            <a:solidFill>
                              <a:srgbClr val="000000"/>
                            </a:solidFill>
                            <a:effectLst/>
                            <a:latin typeface="Helvetica Neue"/>
                            <a:ea typeface="Arial Unicode MS"/>
                            <a:cs typeface="Arial Unicode MS"/>
                          </a:endParaRPr>
                        </a:p>
                      </a:txBody>
                      <a:tcPr marL="50800" marR="50800" marT="50800" marB="50800" anchor="ctr"/>
                    </a:tc>
                    <a:tc>
                      <a:txBody>
                        <a:bodyPr/>
                        <a:lstStyle/>
                        <a:p>
                          <a:pPr algn="ctr"/>
                          <a:r>
                            <a:rPr lang="en-US" sz="1800">
                              <a:ln>
                                <a:noFill/>
                              </a:ln>
                              <a:effectLst/>
                            </a:rPr>
                            <a:t>19.05</a:t>
                          </a:r>
                          <a14:m>
                            <m:oMath xmlns:m="http://schemas.openxmlformats.org/officeDocument/2006/math">
                              <m:f>
                                <m:fPr>
                                  <m:ctrlPr>
                                    <a:rPr lang="zh-CN" sz="1800">
                                      <a:ln>
                                        <a:noFill/>
                                      </a:ln>
                                      <a:effectLst/>
                                    </a:rPr>
                                  </m:ctrlPr>
                                </m:fPr>
                                <m:num>
                                  <m:r>
                                    <a:rPr lang="en-US" sz="1800">
                                      <a:ln>
                                        <a:noFill/>
                                      </a:ln>
                                      <a:effectLst/>
                                    </a:rPr>
                                    <m:t>𝑚</m:t>
                                  </m:r>
                                </m:num>
                                <m:den>
                                  <m:sSup>
                                    <m:sSupPr>
                                      <m:ctrlPr>
                                        <a:rPr lang="zh-CN" sz="1800">
                                          <a:ln>
                                            <a:noFill/>
                                          </a:ln>
                                          <a:effectLst/>
                                        </a:rPr>
                                      </m:ctrlPr>
                                    </m:sSupPr>
                                    <m:e>
                                      <m:r>
                                        <a:rPr lang="en-US" sz="1800">
                                          <a:ln>
                                            <a:noFill/>
                                          </a:ln>
                                          <a:effectLst/>
                                        </a:rPr>
                                        <m:t>𝑠</m:t>
                                      </m:r>
                                    </m:e>
                                    <m:sup>
                                      <m:r>
                                        <a:rPr lang="en-US" sz="1800">
                                          <a:ln>
                                            <a:noFill/>
                                          </a:ln>
                                          <a:effectLst/>
                                        </a:rPr>
                                        <m:t>2</m:t>
                                      </m:r>
                                    </m:sup>
                                  </m:sSup>
                                </m:den>
                              </m:f>
                            </m:oMath>
                          </a14:m>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72.48</a:t>
                          </a:r>
                          <a14:m>
                            <m:oMath xmlns:m="http://schemas.openxmlformats.org/officeDocument/2006/math">
                              <m:f>
                                <m:fPr>
                                  <m:ctrlPr>
                                    <a:rPr lang="zh-CN" sz="1800">
                                      <a:ln>
                                        <a:noFill/>
                                      </a:ln>
                                      <a:effectLst/>
                                    </a:rPr>
                                  </m:ctrlPr>
                                </m:fPr>
                                <m:num>
                                  <m:r>
                                    <a:rPr lang="en-US" sz="1800">
                                      <a:ln>
                                        <a:noFill/>
                                      </a:ln>
                                      <a:effectLst/>
                                    </a:rPr>
                                    <m:t>𝑚</m:t>
                                  </m:r>
                                </m:num>
                                <m:den>
                                  <m:sSup>
                                    <m:sSupPr>
                                      <m:ctrlPr>
                                        <a:rPr lang="zh-CN" sz="1800">
                                          <a:ln>
                                            <a:noFill/>
                                          </a:ln>
                                          <a:effectLst/>
                                        </a:rPr>
                                      </m:ctrlPr>
                                    </m:sSupPr>
                                    <m:e>
                                      <m:r>
                                        <a:rPr lang="en-US" sz="1800">
                                          <a:ln>
                                            <a:noFill/>
                                          </a:ln>
                                          <a:effectLst/>
                                        </a:rPr>
                                        <m:t>𝑠</m:t>
                                      </m:r>
                                    </m:e>
                                    <m:sup>
                                      <m:r>
                                        <a:rPr lang="en-US" sz="1800">
                                          <a:ln>
                                            <a:noFill/>
                                          </a:ln>
                                          <a:effectLst/>
                                        </a:rPr>
                                        <m:t>2</m:t>
                                      </m:r>
                                    </m:sup>
                                  </m:sSup>
                                </m:den>
                              </m:f>
                            </m:oMath>
                          </a14:m>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35.33</a:t>
                          </a:r>
                          <a14:m>
                            <m:oMath xmlns:m="http://schemas.openxmlformats.org/officeDocument/2006/math">
                              <m:f>
                                <m:fPr>
                                  <m:ctrlPr>
                                    <a:rPr lang="zh-CN" sz="1800">
                                      <a:ln>
                                        <a:noFill/>
                                      </a:ln>
                                      <a:effectLst/>
                                    </a:rPr>
                                  </m:ctrlPr>
                                </m:fPr>
                                <m:num>
                                  <m:r>
                                    <a:rPr lang="en-US" sz="1800">
                                      <a:ln>
                                        <a:noFill/>
                                      </a:ln>
                                      <a:effectLst/>
                                    </a:rPr>
                                    <m:t>𝑚</m:t>
                                  </m:r>
                                </m:num>
                                <m:den>
                                  <m:sSup>
                                    <m:sSupPr>
                                      <m:ctrlPr>
                                        <a:rPr lang="zh-CN" sz="1800">
                                          <a:ln>
                                            <a:noFill/>
                                          </a:ln>
                                          <a:effectLst/>
                                        </a:rPr>
                                      </m:ctrlPr>
                                    </m:sSupPr>
                                    <m:e>
                                      <m:r>
                                        <a:rPr lang="en-US" sz="1800">
                                          <a:ln>
                                            <a:noFill/>
                                          </a:ln>
                                          <a:effectLst/>
                                        </a:rPr>
                                        <m:t>𝑠</m:t>
                                      </m:r>
                                    </m:e>
                                    <m:sup>
                                      <m:r>
                                        <a:rPr lang="en-US" sz="1800">
                                          <a:ln>
                                            <a:noFill/>
                                          </a:ln>
                                          <a:effectLst/>
                                        </a:rPr>
                                        <m:t>2</m:t>
                                      </m:r>
                                    </m:sup>
                                  </m:sSup>
                                </m:den>
                              </m:f>
                            </m:oMath>
                          </a14:m>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r>
                            <a:rPr lang="en-US" sz="1800">
                              <a:ln>
                                <a:noFill/>
                              </a:ln>
                              <a:effectLst/>
                            </a:rPr>
                            <a:t> </a:t>
                          </a:r>
                          <a:endParaRPr lang="zh-CN" sz="1800">
                            <a:ln>
                              <a:noFill/>
                            </a:ln>
                            <a:solidFill>
                              <a:srgbClr val="000000"/>
                            </a:solidFill>
                            <a:effectLst/>
                            <a:latin typeface="Helvetica Neue"/>
                            <a:ea typeface="Arial Unicode MS"/>
                            <a:cs typeface="Arial Unicode MS"/>
                          </a:endParaRPr>
                        </a:p>
                      </a:txBody>
                      <a:tcPr marL="50800" marR="50800" marT="50800" marB="50800" anchor="ctr"/>
                    </a:tc>
                    <a:extLst>
                      <a:ext uri="{0D108BD9-81ED-4DB2-BD59-A6C34878D82A}">
                        <a16:rowId xmlns:a16="http://schemas.microsoft.com/office/drawing/2014/main" val="42886741"/>
                      </a:ext>
                    </a:extLst>
                  </a:tr>
                  <a:tr h="187325">
                    <a:tc rowSpan="3">
                      <a:txBody>
                        <a:bodyPr/>
                        <a:lstStyle/>
                        <a:p>
                          <a:pPr algn="ctr"/>
                          <a:r>
                            <a:rPr lang="en-US" sz="1800">
                              <a:ln>
                                <a:noFill/>
                              </a:ln>
                              <a:effectLst/>
                            </a:rPr>
                            <a:t>Picture 2</a:t>
                          </a:r>
                          <a:endParaRPr lang="zh-CN" sz="1800" b="1">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14:m>
                            <m:oMath xmlns:m="http://schemas.openxmlformats.org/officeDocument/2006/math">
                              <m:r>
                                <a:rPr lang="en-US" sz="1800">
                                  <a:ln>
                                    <a:noFill/>
                                  </a:ln>
                                  <a:effectLst/>
                                </a:rPr>
                                <m:t>𝛥</m:t>
                              </m:r>
                            </m:oMath>
                          </a14:m>
                          <a:r>
                            <a:rPr lang="fr-FR" sz="1800">
                              <a:ln>
                                <a:noFill/>
                              </a:ln>
                              <a:effectLst/>
                            </a:rPr>
                            <a:t>Distance</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6.93cm</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11.78cm</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18.71cm</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17.33cm</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8.32cm</a:t>
                          </a:r>
                          <a:endParaRPr lang="zh-CN" sz="1800">
                            <a:ln>
                              <a:noFill/>
                            </a:ln>
                            <a:solidFill>
                              <a:srgbClr val="000000"/>
                            </a:solidFill>
                            <a:effectLst/>
                            <a:latin typeface="Helvetica Neue"/>
                            <a:ea typeface="Helvetica Neue"/>
                            <a:cs typeface="Helvetica Neue"/>
                          </a:endParaRPr>
                        </a:p>
                      </a:txBody>
                      <a:tcPr marL="50800" marR="50800" marT="50800" marB="50800" anchor="ctr"/>
                    </a:tc>
                    <a:extLst>
                      <a:ext uri="{0D108BD9-81ED-4DB2-BD59-A6C34878D82A}">
                        <a16:rowId xmlns:a16="http://schemas.microsoft.com/office/drawing/2014/main" val="1803212679"/>
                      </a:ext>
                    </a:extLst>
                  </a:tr>
                  <a:tr h="187325">
                    <a:tc vMerge="1">
                      <a:txBody>
                        <a:bodyPr/>
                        <a:lstStyle/>
                        <a:p>
                          <a:endParaRPr lang="zh-CN" altLang="en-US"/>
                        </a:p>
                      </a:txBody>
                      <a:tcPr/>
                    </a:tc>
                    <a:tc>
                      <a:txBody>
                        <a:bodyPr/>
                        <a:lstStyle/>
                        <a:p>
                          <a:pPr algn="ctr"/>
                          <a14:m>
                            <m:oMath xmlns:m="http://schemas.openxmlformats.org/officeDocument/2006/math">
                              <m:r>
                                <a:rPr lang="en-US" sz="1800">
                                  <a:ln>
                                    <a:noFill/>
                                  </a:ln>
                                  <a:effectLst/>
                                </a:rPr>
                                <m:t>𝛥</m:t>
                              </m:r>
                            </m:oMath>
                          </a14:m>
                          <a:r>
                            <a:rPr lang="en-US" sz="1800">
                              <a:ln>
                                <a:noFill/>
                              </a:ln>
                              <a:effectLst/>
                            </a:rPr>
                            <a:t>Time</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0.023s</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0.077s</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0.055s</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0.089s</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0.089s</a:t>
                          </a:r>
                          <a:endParaRPr lang="zh-CN" sz="1800">
                            <a:ln>
                              <a:noFill/>
                            </a:ln>
                            <a:solidFill>
                              <a:srgbClr val="000000"/>
                            </a:solidFill>
                            <a:effectLst/>
                            <a:latin typeface="Helvetica Neue"/>
                            <a:ea typeface="Helvetica Neue"/>
                            <a:cs typeface="Helvetica Neue"/>
                          </a:endParaRPr>
                        </a:p>
                      </a:txBody>
                      <a:tcPr marL="50800" marR="50800" marT="50800" marB="50800" anchor="ctr"/>
                    </a:tc>
                    <a:extLst>
                      <a:ext uri="{0D108BD9-81ED-4DB2-BD59-A6C34878D82A}">
                        <a16:rowId xmlns:a16="http://schemas.microsoft.com/office/drawing/2014/main" val="99513686"/>
                      </a:ext>
                    </a:extLst>
                  </a:tr>
                  <a:tr h="263525">
                    <a:tc vMerge="1">
                      <a:txBody>
                        <a:bodyPr/>
                        <a:lstStyle/>
                        <a:p>
                          <a:endParaRPr lang="zh-CN" altLang="en-US"/>
                        </a:p>
                      </a:txBody>
                      <a:tcPr/>
                    </a:tc>
                    <a:tc>
                      <a:txBody>
                        <a:bodyPr/>
                        <a:lstStyle/>
                        <a:p>
                          <a:pPr algn="ctr"/>
                          <a:r>
                            <a:rPr lang="en-US" sz="1800">
                              <a:ln>
                                <a:noFill/>
                              </a:ln>
                              <a:effectLst/>
                            </a:rPr>
                            <a:t>Acceleration</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r>
                            <a:rPr lang="en-US" sz="1800">
                              <a:ln>
                                <a:noFill/>
                              </a:ln>
                              <a:effectLst/>
                            </a:rPr>
                            <a:t> </a:t>
                          </a:r>
                          <a:endParaRPr lang="zh-CN" sz="1800">
                            <a:ln>
                              <a:noFill/>
                            </a:ln>
                            <a:solidFill>
                              <a:srgbClr val="000000"/>
                            </a:solidFill>
                            <a:effectLst/>
                            <a:latin typeface="Helvetica Neue"/>
                            <a:ea typeface="Arial Unicode MS"/>
                            <a:cs typeface="Arial Unicode MS"/>
                          </a:endParaRPr>
                        </a:p>
                      </a:txBody>
                      <a:tcPr marL="50800" marR="50800" marT="50800" marB="50800" anchor="ctr"/>
                    </a:tc>
                    <a:tc>
                      <a:txBody>
                        <a:bodyPr/>
                        <a:lstStyle/>
                        <a:p>
                          <a:pPr algn="ctr"/>
                          <a:r>
                            <a:rPr lang="en-US" sz="1800">
                              <a:ln>
                                <a:noFill/>
                              </a:ln>
                              <a:effectLst/>
                            </a:rPr>
                            <a:t>29.66</a:t>
                          </a:r>
                          <a14:m>
                            <m:oMath xmlns:m="http://schemas.openxmlformats.org/officeDocument/2006/math">
                              <m:f>
                                <m:fPr>
                                  <m:ctrlPr>
                                    <a:rPr lang="zh-CN" sz="1800">
                                      <a:ln>
                                        <a:noFill/>
                                      </a:ln>
                                      <a:effectLst/>
                                    </a:rPr>
                                  </m:ctrlPr>
                                </m:fPr>
                                <m:num>
                                  <m:r>
                                    <a:rPr lang="en-US" sz="1800">
                                      <a:ln>
                                        <a:noFill/>
                                      </a:ln>
                                      <a:effectLst/>
                                    </a:rPr>
                                    <m:t>𝑚</m:t>
                                  </m:r>
                                </m:num>
                                <m:den>
                                  <m:sSup>
                                    <m:sSupPr>
                                      <m:ctrlPr>
                                        <a:rPr lang="zh-CN" sz="1800">
                                          <a:ln>
                                            <a:noFill/>
                                          </a:ln>
                                          <a:effectLst/>
                                        </a:rPr>
                                      </m:ctrlPr>
                                    </m:sSupPr>
                                    <m:e>
                                      <m:r>
                                        <a:rPr lang="en-US" sz="1800">
                                          <a:ln>
                                            <a:noFill/>
                                          </a:ln>
                                          <a:effectLst/>
                                        </a:rPr>
                                        <m:t>𝑠</m:t>
                                      </m:r>
                                    </m:e>
                                    <m:sup>
                                      <m:r>
                                        <a:rPr lang="en-US" sz="1800">
                                          <a:ln>
                                            <a:noFill/>
                                          </a:ln>
                                          <a:effectLst/>
                                        </a:rPr>
                                        <m:t>2</m:t>
                                      </m:r>
                                    </m:sup>
                                  </m:sSup>
                                </m:den>
                              </m:f>
                            </m:oMath>
                          </a14:m>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28.36</a:t>
                          </a:r>
                          <a14:m>
                            <m:oMath xmlns:m="http://schemas.openxmlformats.org/officeDocument/2006/math">
                              <m:f>
                                <m:fPr>
                                  <m:ctrlPr>
                                    <a:rPr lang="zh-CN" sz="1800">
                                      <a:ln>
                                        <a:noFill/>
                                      </a:ln>
                                      <a:effectLst/>
                                    </a:rPr>
                                  </m:ctrlPr>
                                </m:fPr>
                                <m:num>
                                  <m:r>
                                    <a:rPr lang="en-US" sz="1800">
                                      <a:ln>
                                        <a:noFill/>
                                      </a:ln>
                                      <a:effectLst/>
                                    </a:rPr>
                                    <m:t>𝑚</m:t>
                                  </m:r>
                                </m:num>
                                <m:den>
                                  <m:sSup>
                                    <m:sSupPr>
                                      <m:ctrlPr>
                                        <a:rPr lang="zh-CN" sz="1800">
                                          <a:ln>
                                            <a:noFill/>
                                          </a:ln>
                                          <a:effectLst/>
                                        </a:rPr>
                                      </m:ctrlPr>
                                    </m:sSupPr>
                                    <m:e>
                                      <m:r>
                                        <a:rPr lang="en-US" sz="1800">
                                          <a:ln>
                                            <a:noFill/>
                                          </a:ln>
                                          <a:effectLst/>
                                        </a:rPr>
                                        <m:t>𝑠</m:t>
                                      </m:r>
                                    </m:e>
                                    <m:sup>
                                      <m:r>
                                        <a:rPr lang="en-US" sz="1800">
                                          <a:ln>
                                            <a:noFill/>
                                          </a:ln>
                                          <a:effectLst/>
                                        </a:rPr>
                                        <m:t>2</m:t>
                                      </m:r>
                                    </m:sup>
                                  </m:sSup>
                                </m:den>
                              </m:f>
                            </m:oMath>
                          </a14:m>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dirty="0">
                              <a:ln>
                                <a:noFill/>
                              </a:ln>
                              <a:effectLst/>
                            </a:rPr>
                            <a:t>20.20</a:t>
                          </a:r>
                          <a14:m>
                            <m:oMath xmlns:m="http://schemas.openxmlformats.org/officeDocument/2006/math">
                              <m:f>
                                <m:fPr>
                                  <m:ctrlPr>
                                    <a:rPr lang="zh-CN" sz="1800">
                                      <a:ln>
                                        <a:noFill/>
                                      </a:ln>
                                      <a:effectLst/>
                                    </a:rPr>
                                  </m:ctrlPr>
                                </m:fPr>
                                <m:num>
                                  <m:r>
                                    <a:rPr lang="en-US" sz="1800">
                                      <a:ln>
                                        <a:noFill/>
                                      </a:ln>
                                      <a:effectLst/>
                                    </a:rPr>
                                    <m:t>𝑚</m:t>
                                  </m:r>
                                </m:num>
                                <m:den>
                                  <m:sSup>
                                    <m:sSupPr>
                                      <m:ctrlPr>
                                        <a:rPr lang="zh-CN" sz="1800">
                                          <a:ln>
                                            <a:noFill/>
                                          </a:ln>
                                          <a:effectLst/>
                                        </a:rPr>
                                      </m:ctrlPr>
                                    </m:sSupPr>
                                    <m:e>
                                      <m:r>
                                        <a:rPr lang="en-US" sz="1800">
                                          <a:ln>
                                            <a:noFill/>
                                          </a:ln>
                                          <a:effectLst/>
                                        </a:rPr>
                                        <m:t>𝑠</m:t>
                                      </m:r>
                                    </m:e>
                                    <m:sup>
                                      <m:r>
                                        <a:rPr lang="en-US" sz="1800">
                                          <a:ln>
                                            <a:noFill/>
                                          </a:ln>
                                          <a:effectLst/>
                                        </a:rPr>
                                        <m:t>2</m:t>
                                      </m:r>
                                    </m:sup>
                                  </m:sSup>
                                </m:den>
                              </m:f>
                            </m:oMath>
                          </a14:m>
                          <a:endParaRPr lang="zh-CN" sz="1800" dirty="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dirty="0">
                              <a:ln>
                                <a:noFill/>
                              </a:ln>
                              <a:effectLst/>
                            </a:rPr>
                            <a:t>11.37</a:t>
                          </a:r>
                          <a14:m>
                            <m:oMath xmlns:m="http://schemas.openxmlformats.org/officeDocument/2006/math">
                              <m:f>
                                <m:fPr>
                                  <m:ctrlPr>
                                    <a:rPr lang="zh-CN" sz="1800">
                                      <a:ln>
                                        <a:noFill/>
                                      </a:ln>
                                      <a:effectLst/>
                                    </a:rPr>
                                  </m:ctrlPr>
                                </m:fPr>
                                <m:num>
                                  <m:r>
                                    <a:rPr lang="en-US" sz="1800">
                                      <a:ln>
                                        <a:noFill/>
                                      </a:ln>
                                      <a:effectLst/>
                                    </a:rPr>
                                    <m:t>𝑚</m:t>
                                  </m:r>
                                </m:num>
                                <m:den>
                                  <m:sSup>
                                    <m:sSupPr>
                                      <m:ctrlPr>
                                        <a:rPr lang="zh-CN" sz="1800">
                                          <a:ln>
                                            <a:noFill/>
                                          </a:ln>
                                          <a:effectLst/>
                                        </a:rPr>
                                      </m:ctrlPr>
                                    </m:sSupPr>
                                    <m:e>
                                      <m:r>
                                        <a:rPr lang="en-US" sz="1800">
                                          <a:ln>
                                            <a:noFill/>
                                          </a:ln>
                                          <a:effectLst/>
                                        </a:rPr>
                                        <m:t>𝑠</m:t>
                                      </m:r>
                                    </m:e>
                                    <m:sup>
                                      <m:r>
                                        <a:rPr lang="en-US" sz="1800">
                                          <a:ln>
                                            <a:noFill/>
                                          </a:ln>
                                          <a:effectLst/>
                                        </a:rPr>
                                        <m:t>2</m:t>
                                      </m:r>
                                    </m:sup>
                                  </m:sSup>
                                </m:den>
                              </m:f>
                            </m:oMath>
                          </a14:m>
                          <a:endParaRPr lang="zh-CN" sz="1800" dirty="0">
                            <a:ln>
                              <a:noFill/>
                            </a:ln>
                            <a:solidFill>
                              <a:srgbClr val="000000"/>
                            </a:solidFill>
                            <a:effectLst/>
                            <a:latin typeface="Helvetica Neue"/>
                            <a:ea typeface="Helvetica Neue"/>
                            <a:cs typeface="Helvetica Neue"/>
                          </a:endParaRPr>
                        </a:p>
                      </a:txBody>
                      <a:tcPr marL="50800" marR="50800" marT="50800" marB="50800" anchor="ctr"/>
                    </a:tc>
                    <a:extLst>
                      <a:ext uri="{0D108BD9-81ED-4DB2-BD59-A6C34878D82A}">
                        <a16:rowId xmlns:a16="http://schemas.microsoft.com/office/drawing/2014/main" val="1777162557"/>
                      </a:ext>
                    </a:extLst>
                  </a:tr>
                </a:tbl>
              </a:graphicData>
            </a:graphic>
          </p:graphicFrame>
        </mc:Choice>
        <mc:Fallback>
          <p:graphicFrame>
            <p:nvGraphicFramePr>
              <p:cNvPr id="18" name="表格 17">
                <a:extLst>
                  <a:ext uri="{FF2B5EF4-FFF2-40B4-BE49-F238E27FC236}">
                    <a16:creationId xmlns:a16="http://schemas.microsoft.com/office/drawing/2014/main" id="{628BAA75-F0FC-464D-B6EC-1A3E2B49542E}"/>
                  </a:ext>
                </a:extLst>
              </p:cNvPr>
              <p:cNvGraphicFramePr>
                <a:graphicFrameLocks noGrp="1"/>
              </p:cNvGraphicFramePr>
              <p:nvPr>
                <p:extLst>
                  <p:ext uri="{D42A27DB-BD31-4B8C-83A1-F6EECF244321}">
                    <p14:modId xmlns:p14="http://schemas.microsoft.com/office/powerpoint/2010/main" val="639265823"/>
                  </p:ext>
                </p:extLst>
              </p:nvPr>
            </p:nvGraphicFramePr>
            <p:xfrm>
              <a:off x="1773053" y="3260644"/>
              <a:ext cx="8056748" cy="3180080"/>
            </p:xfrm>
            <a:graphic>
              <a:graphicData uri="http://schemas.openxmlformats.org/drawingml/2006/table">
                <a:tbl>
                  <a:tblPr firstRow="1" firstCol="1" bandRow="1">
                    <a:tableStyleId>{5C22544A-7EE6-4342-B048-85BDC9FD1C3A}</a:tableStyleId>
                  </a:tblPr>
                  <a:tblGrid>
                    <a:gridCol w="1150964">
                      <a:extLst>
                        <a:ext uri="{9D8B030D-6E8A-4147-A177-3AD203B41FA5}">
                          <a16:colId xmlns:a16="http://schemas.microsoft.com/office/drawing/2014/main" val="812098443"/>
                        </a:ext>
                      </a:extLst>
                    </a:gridCol>
                    <a:gridCol w="1150964">
                      <a:extLst>
                        <a:ext uri="{9D8B030D-6E8A-4147-A177-3AD203B41FA5}">
                          <a16:colId xmlns:a16="http://schemas.microsoft.com/office/drawing/2014/main" val="2855519963"/>
                        </a:ext>
                      </a:extLst>
                    </a:gridCol>
                    <a:gridCol w="1150964">
                      <a:extLst>
                        <a:ext uri="{9D8B030D-6E8A-4147-A177-3AD203B41FA5}">
                          <a16:colId xmlns:a16="http://schemas.microsoft.com/office/drawing/2014/main" val="325736638"/>
                        </a:ext>
                      </a:extLst>
                    </a:gridCol>
                    <a:gridCol w="1150964">
                      <a:extLst>
                        <a:ext uri="{9D8B030D-6E8A-4147-A177-3AD203B41FA5}">
                          <a16:colId xmlns:a16="http://schemas.microsoft.com/office/drawing/2014/main" val="2069188313"/>
                        </a:ext>
                      </a:extLst>
                    </a:gridCol>
                    <a:gridCol w="1150964">
                      <a:extLst>
                        <a:ext uri="{9D8B030D-6E8A-4147-A177-3AD203B41FA5}">
                          <a16:colId xmlns:a16="http://schemas.microsoft.com/office/drawing/2014/main" val="2742718723"/>
                        </a:ext>
                      </a:extLst>
                    </a:gridCol>
                    <a:gridCol w="1150964">
                      <a:extLst>
                        <a:ext uri="{9D8B030D-6E8A-4147-A177-3AD203B41FA5}">
                          <a16:colId xmlns:a16="http://schemas.microsoft.com/office/drawing/2014/main" val="3819212392"/>
                        </a:ext>
                      </a:extLst>
                    </a:gridCol>
                    <a:gridCol w="1150964">
                      <a:extLst>
                        <a:ext uri="{9D8B030D-6E8A-4147-A177-3AD203B41FA5}">
                          <a16:colId xmlns:a16="http://schemas.microsoft.com/office/drawing/2014/main" val="3610485230"/>
                        </a:ext>
                      </a:extLst>
                    </a:gridCol>
                  </a:tblGrid>
                  <a:tr h="375920">
                    <a:tc>
                      <a:txBody>
                        <a:bodyPr/>
                        <a:lstStyle/>
                        <a:p>
                          <a:r>
                            <a:rPr lang="en-US" sz="1800" dirty="0">
                              <a:ln>
                                <a:noFill/>
                              </a:ln>
                              <a:effectLst/>
                            </a:rPr>
                            <a:t> </a:t>
                          </a:r>
                          <a:endParaRPr lang="zh-CN" sz="1800" dirty="0">
                            <a:ln>
                              <a:noFill/>
                            </a:ln>
                            <a:solidFill>
                              <a:srgbClr val="000000"/>
                            </a:solidFill>
                            <a:effectLst/>
                            <a:latin typeface="Helvetica Neue"/>
                            <a:ea typeface="Arial Unicode MS"/>
                            <a:cs typeface="Arial Unicode MS"/>
                          </a:endParaRPr>
                        </a:p>
                      </a:txBody>
                      <a:tcPr marL="50800" marR="50800" marT="50800" marB="50800" anchor="ctr"/>
                    </a:tc>
                    <a:tc>
                      <a:txBody>
                        <a:bodyPr/>
                        <a:lstStyle/>
                        <a:p>
                          <a:pPr algn="ctr"/>
                          <a:r>
                            <a:rPr lang="en-US" sz="1800">
                              <a:ln>
                                <a:noFill/>
                              </a:ln>
                              <a:effectLst/>
                            </a:rPr>
                            <a:t>D / T</a:t>
                          </a:r>
                          <a:endParaRPr lang="zh-CN" sz="1800" b="1">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1</a:t>
                          </a:r>
                          <a:endParaRPr lang="zh-CN" sz="1800" b="1">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2</a:t>
                          </a:r>
                          <a:endParaRPr lang="zh-CN" sz="1800" b="1">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3</a:t>
                          </a:r>
                          <a:endParaRPr lang="zh-CN" sz="1800" b="1">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4</a:t>
                          </a:r>
                          <a:endParaRPr lang="zh-CN" sz="1800" b="1">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5</a:t>
                          </a:r>
                          <a:endParaRPr lang="zh-CN" sz="1800" b="1">
                            <a:ln>
                              <a:noFill/>
                            </a:ln>
                            <a:solidFill>
                              <a:srgbClr val="000000"/>
                            </a:solidFill>
                            <a:effectLst/>
                            <a:latin typeface="Helvetica Neue"/>
                            <a:ea typeface="Helvetica Neue"/>
                            <a:cs typeface="Helvetica Neue"/>
                          </a:endParaRPr>
                        </a:p>
                      </a:txBody>
                      <a:tcPr marL="50800" marR="50800" marT="50800" marB="50800" anchor="ctr"/>
                    </a:tc>
                    <a:extLst>
                      <a:ext uri="{0D108BD9-81ED-4DB2-BD59-A6C34878D82A}">
                        <a16:rowId xmlns:a16="http://schemas.microsoft.com/office/drawing/2014/main" val="1181387692"/>
                      </a:ext>
                    </a:extLst>
                  </a:tr>
                  <a:tr h="375920">
                    <a:tc rowSpan="3">
                      <a:txBody>
                        <a:bodyPr/>
                        <a:lstStyle/>
                        <a:p>
                          <a:pPr algn="ctr"/>
                          <a:r>
                            <a:rPr lang="en-US" sz="1800" dirty="0">
                              <a:ln>
                                <a:noFill/>
                              </a:ln>
                              <a:effectLst/>
                            </a:rPr>
                            <a:t>Picture 1</a:t>
                          </a:r>
                          <a:endParaRPr lang="zh-CN" sz="1800" b="1" dirty="0">
                            <a:ln>
                              <a:noFill/>
                            </a:ln>
                            <a:solidFill>
                              <a:srgbClr val="000000"/>
                            </a:solidFill>
                            <a:effectLst/>
                            <a:latin typeface="Helvetica Neue"/>
                            <a:ea typeface="Helvetica Neue"/>
                            <a:cs typeface="Helvetica Neue"/>
                          </a:endParaRPr>
                        </a:p>
                      </a:txBody>
                      <a:tcPr marL="50800" marR="50800" marT="50800" marB="50800" anchor="ctr"/>
                    </a:tc>
                    <a:tc>
                      <a:txBody>
                        <a:bodyPr/>
                        <a:lstStyle/>
                        <a:p>
                          <a:endParaRPr lang="zh-CN"/>
                        </a:p>
                      </a:txBody>
                      <a:tcPr marL="50800" marR="50800" marT="50800" marB="50800" anchor="ctr">
                        <a:blipFill>
                          <a:blip r:embed="rId7"/>
                          <a:stretch>
                            <a:fillRect l="-100529" t="-106452" r="-502116" b="-667742"/>
                          </a:stretch>
                        </a:blipFill>
                      </a:tcPr>
                    </a:tc>
                    <a:tc>
                      <a:txBody>
                        <a:bodyPr/>
                        <a:lstStyle/>
                        <a:p>
                          <a:pPr algn="ctr"/>
                          <a:r>
                            <a:rPr lang="en-US" sz="1800">
                              <a:ln>
                                <a:noFill/>
                              </a:ln>
                              <a:effectLst/>
                            </a:rPr>
                            <a:t>1.99cm</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4.71cm</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9.96cm</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40.99cm</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r>
                            <a:rPr lang="en-US" sz="1800">
                              <a:ln>
                                <a:noFill/>
                              </a:ln>
                              <a:effectLst/>
                            </a:rPr>
                            <a:t> </a:t>
                          </a:r>
                          <a:endParaRPr lang="zh-CN" sz="1800">
                            <a:ln>
                              <a:noFill/>
                            </a:ln>
                            <a:solidFill>
                              <a:srgbClr val="000000"/>
                            </a:solidFill>
                            <a:effectLst/>
                            <a:latin typeface="Helvetica Neue"/>
                            <a:ea typeface="Arial Unicode MS"/>
                            <a:cs typeface="Arial Unicode MS"/>
                          </a:endParaRPr>
                        </a:p>
                      </a:txBody>
                      <a:tcPr marL="50800" marR="50800" marT="50800" marB="50800" anchor="ctr"/>
                    </a:tc>
                    <a:extLst>
                      <a:ext uri="{0D108BD9-81ED-4DB2-BD59-A6C34878D82A}">
                        <a16:rowId xmlns:a16="http://schemas.microsoft.com/office/drawing/2014/main" val="32832780"/>
                      </a:ext>
                    </a:extLst>
                  </a:tr>
                  <a:tr h="375920">
                    <a:tc vMerge="1">
                      <a:txBody>
                        <a:bodyPr/>
                        <a:lstStyle/>
                        <a:p>
                          <a:endParaRPr lang="zh-CN" altLang="en-US"/>
                        </a:p>
                      </a:txBody>
                      <a:tcPr/>
                    </a:tc>
                    <a:tc>
                      <a:txBody>
                        <a:bodyPr/>
                        <a:lstStyle/>
                        <a:p>
                          <a:endParaRPr lang="zh-CN"/>
                        </a:p>
                      </a:txBody>
                      <a:tcPr marL="50800" marR="50800" marT="50800" marB="50800" anchor="ctr">
                        <a:blipFill>
                          <a:blip r:embed="rId7"/>
                          <a:stretch>
                            <a:fillRect l="-100529" t="-209836" r="-502116" b="-578689"/>
                          </a:stretch>
                        </a:blipFill>
                      </a:tcPr>
                    </a:tc>
                    <a:tc>
                      <a:txBody>
                        <a:bodyPr/>
                        <a:lstStyle/>
                        <a:p>
                          <a:pPr algn="ctr"/>
                          <a:r>
                            <a:rPr lang="en-US" sz="1800">
                              <a:ln>
                                <a:noFill/>
                              </a:ln>
                              <a:effectLst/>
                            </a:rPr>
                            <a:t>0.003s</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0.007s</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0.017s</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0.118s</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r>
                            <a:rPr lang="en-US" sz="1800">
                              <a:ln>
                                <a:noFill/>
                              </a:ln>
                              <a:effectLst/>
                            </a:rPr>
                            <a:t> </a:t>
                          </a:r>
                          <a:endParaRPr lang="zh-CN" sz="1800">
                            <a:ln>
                              <a:noFill/>
                            </a:ln>
                            <a:solidFill>
                              <a:srgbClr val="000000"/>
                            </a:solidFill>
                            <a:effectLst/>
                            <a:latin typeface="Helvetica Neue"/>
                            <a:ea typeface="Arial Unicode MS"/>
                            <a:cs typeface="Arial Unicode MS"/>
                          </a:endParaRPr>
                        </a:p>
                      </a:txBody>
                      <a:tcPr marL="50800" marR="50800" marT="50800" marB="50800" anchor="ctr"/>
                    </a:tc>
                    <a:extLst>
                      <a:ext uri="{0D108BD9-81ED-4DB2-BD59-A6C34878D82A}">
                        <a16:rowId xmlns:a16="http://schemas.microsoft.com/office/drawing/2014/main" val="1149199621"/>
                      </a:ext>
                    </a:extLst>
                  </a:tr>
                  <a:tr h="650240">
                    <a:tc vMerge="1">
                      <a:txBody>
                        <a:bodyPr/>
                        <a:lstStyle/>
                        <a:p>
                          <a:endParaRPr lang="zh-CN" altLang="en-US"/>
                        </a:p>
                      </a:txBody>
                      <a:tcPr/>
                    </a:tc>
                    <a:tc>
                      <a:txBody>
                        <a:bodyPr/>
                        <a:lstStyle/>
                        <a:p>
                          <a:pPr algn="ctr"/>
                          <a:r>
                            <a:rPr lang="en-US" sz="1800">
                              <a:ln>
                                <a:noFill/>
                              </a:ln>
                              <a:effectLst/>
                            </a:rPr>
                            <a:t>Acceleration</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r>
                            <a:rPr lang="en-US" sz="1800" dirty="0">
                              <a:ln>
                                <a:noFill/>
                              </a:ln>
                              <a:effectLst/>
                            </a:rPr>
                            <a:t> </a:t>
                          </a:r>
                          <a:endParaRPr lang="zh-CN" sz="1800" dirty="0">
                            <a:ln>
                              <a:noFill/>
                            </a:ln>
                            <a:solidFill>
                              <a:srgbClr val="000000"/>
                            </a:solidFill>
                            <a:effectLst/>
                            <a:latin typeface="Helvetica Neue"/>
                            <a:ea typeface="Arial Unicode MS"/>
                            <a:cs typeface="Arial Unicode MS"/>
                          </a:endParaRPr>
                        </a:p>
                      </a:txBody>
                      <a:tcPr marL="50800" marR="50800" marT="50800" marB="50800" anchor="ctr"/>
                    </a:tc>
                    <a:tc>
                      <a:txBody>
                        <a:bodyPr/>
                        <a:lstStyle/>
                        <a:p>
                          <a:endParaRPr lang="zh-CN"/>
                        </a:p>
                      </a:txBody>
                      <a:tcPr marL="50800" marR="50800" marT="50800" marB="50800" anchor="ctr">
                        <a:blipFill>
                          <a:blip r:embed="rId7"/>
                          <a:stretch>
                            <a:fillRect l="-300529" t="-176636" r="-302116" b="-229907"/>
                          </a:stretch>
                        </a:blipFill>
                      </a:tcPr>
                    </a:tc>
                    <a:tc>
                      <a:txBody>
                        <a:bodyPr/>
                        <a:lstStyle/>
                        <a:p>
                          <a:endParaRPr lang="zh-CN"/>
                        </a:p>
                      </a:txBody>
                      <a:tcPr marL="50800" marR="50800" marT="50800" marB="50800" anchor="ctr">
                        <a:blipFill>
                          <a:blip r:embed="rId7"/>
                          <a:stretch>
                            <a:fillRect l="-400529" t="-176636" r="-202116" b="-229907"/>
                          </a:stretch>
                        </a:blipFill>
                      </a:tcPr>
                    </a:tc>
                    <a:tc>
                      <a:txBody>
                        <a:bodyPr/>
                        <a:lstStyle/>
                        <a:p>
                          <a:endParaRPr lang="zh-CN"/>
                        </a:p>
                      </a:txBody>
                      <a:tcPr marL="50800" marR="50800" marT="50800" marB="50800" anchor="ctr">
                        <a:blipFill>
                          <a:blip r:embed="rId7"/>
                          <a:stretch>
                            <a:fillRect l="-500529" t="-176636" r="-102116" b="-229907"/>
                          </a:stretch>
                        </a:blipFill>
                      </a:tcPr>
                    </a:tc>
                    <a:tc>
                      <a:txBody>
                        <a:bodyPr/>
                        <a:lstStyle/>
                        <a:p>
                          <a:r>
                            <a:rPr lang="en-US" sz="1800">
                              <a:ln>
                                <a:noFill/>
                              </a:ln>
                              <a:effectLst/>
                            </a:rPr>
                            <a:t> </a:t>
                          </a:r>
                          <a:endParaRPr lang="zh-CN" sz="1800">
                            <a:ln>
                              <a:noFill/>
                            </a:ln>
                            <a:solidFill>
                              <a:srgbClr val="000000"/>
                            </a:solidFill>
                            <a:effectLst/>
                            <a:latin typeface="Helvetica Neue"/>
                            <a:ea typeface="Arial Unicode MS"/>
                            <a:cs typeface="Arial Unicode MS"/>
                          </a:endParaRPr>
                        </a:p>
                      </a:txBody>
                      <a:tcPr marL="50800" marR="50800" marT="50800" marB="50800" anchor="ctr"/>
                    </a:tc>
                    <a:extLst>
                      <a:ext uri="{0D108BD9-81ED-4DB2-BD59-A6C34878D82A}">
                        <a16:rowId xmlns:a16="http://schemas.microsoft.com/office/drawing/2014/main" val="42886741"/>
                      </a:ext>
                    </a:extLst>
                  </a:tr>
                  <a:tr h="375920">
                    <a:tc rowSpan="3">
                      <a:txBody>
                        <a:bodyPr/>
                        <a:lstStyle/>
                        <a:p>
                          <a:pPr algn="ctr"/>
                          <a:r>
                            <a:rPr lang="en-US" sz="1800">
                              <a:ln>
                                <a:noFill/>
                              </a:ln>
                              <a:effectLst/>
                            </a:rPr>
                            <a:t>Picture 2</a:t>
                          </a:r>
                          <a:endParaRPr lang="zh-CN" sz="1800" b="1">
                            <a:ln>
                              <a:noFill/>
                            </a:ln>
                            <a:solidFill>
                              <a:srgbClr val="000000"/>
                            </a:solidFill>
                            <a:effectLst/>
                            <a:latin typeface="Helvetica Neue"/>
                            <a:ea typeface="Helvetica Neue"/>
                            <a:cs typeface="Helvetica Neue"/>
                          </a:endParaRPr>
                        </a:p>
                      </a:txBody>
                      <a:tcPr marL="50800" marR="50800" marT="50800" marB="50800" anchor="ctr"/>
                    </a:tc>
                    <a:tc>
                      <a:txBody>
                        <a:bodyPr/>
                        <a:lstStyle/>
                        <a:p>
                          <a:endParaRPr lang="zh-CN"/>
                        </a:p>
                      </a:txBody>
                      <a:tcPr marL="50800" marR="50800" marT="50800" marB="50800" anchor="ctr">
                        <a:blipFill>
                          <a:blip r:embed="rId7"/>
                          <a:stretch>
                            <a:fillRect l="-100529" t="-477419" r="-502116" b="-296774"/>
                          </a:stretch>
                        </a:blipFill>
                      </a:tcPr>
                    </a:tc>
                    <a:tc>
                      <a:txBody>
                        <a:bodyPr/>
                        <a:lstStyle/>
                        <a:p>
                          <a:pPr algn="ctr"/>
                          <a:r>
                            <a:rPr lang="en-US" sz="1800">
                              <a:ln>
                                <a:noFill/>
                              </a:ln>
                              <a:effectLst/>
                            </a:rPr>
                            <a:t>6.93cm</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11.78cm</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18.71cm</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17.33cm</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8.32cm</a:t>
                          </a:r>
                          <a:endParaRPr lang="zh-CN" sz="1800">
                            <a:ln>
                              <a:noFill/>
                            </a:ln>
                            <a:solidFill>
                              <a:srgbClr val="000000"/>
                            </a:solidFill>
                            <a:effectLst/>
                            <a:latin typeface="Helvetica Neue"/>
                            <a:ea typeface="Helvetica Neue"/>
                            <a:cs typeface="Helvetica Neue"/>
                          </a:endParaRPr>
                        </a:p>
                      </a:txBody>
                      <a:tcPr marL="50800" marR="50800" marT="50800" marB="50800" anchor="ctr"/>
                    </a:tc>
                    <a:extLst>
                      <a:ext uri="{0D108BD9-81ED-4DB2-BD59-A6C34878D82A}">
                        <a16:rowId xmlns:a16="http://schemas.microsoft.com/office/drawing/2014/main" val="1803212679"/>
                      </a:ext>
                    </a:extLst>
                  </a:tr>
                  <a:tr h="375920">
                    <a:tc vMerge="1">
                      <a:txBody>
                        <a:bodyPr/>
                        <a:lstStyle/>
                        <a:p>
                          <a:endParaRPr lang="zh-CN" altLang="en-US"/>
                        </a:p>
                      </a:txBody>
                      <a:tcPr/>
                    </a:tc>
                    <a:tc>
                      <a:txBody>
                        <a:bodyPr/>
                        <a:lstStyle/>
                        <a:p>
                          <a:endParaRPr lang="zh-CN"/>
                        </a:p>
                      </a:txBody>
                      <a:tcPr marL="50800" marR="50800" marT="50800" marB="50800" anchor="ctr">
                        <a:blipFill>
                          <a:blip r:embed="rId7"/>
                          <a:stretch>
                            <a:fillRect l="-100529" t="-577419" r="-502116" b="-196774"/>
                          </a:stretch>
                        </a:blipFill>
                      </a:tcPr>
                    </a:tc>
                    <a:tc>
                      <a:txBody>
                        <a:bodyPr/>
                        <a:lstStyle/>
                        <a:p>
                          <a:pPr algn="ctr"/>
                          <a:r>
                            <a:rPr lang="en-US" sz="1800">
                              <a:ln>
                                <a:noFill/>
                              </a:ln>
                              <a:effectLst/>
                            </a:rPr>
                            <a:t>0.023s</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0.077s</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0.055s</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0.089s</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pPr algn="ctr"/>
                          <a:r>
                            <a:rPr lang="en-US" sz="1800">
                              <a:ln>
                                <a:noFill/>
                              </a:ln>
                              <a:effectLst/>
                            </a:rPr>
                            <a:t>0.089s</a:t>
                          </a:r>
                          <a:endParaRPr lang="zh-CN" sz="1800">
                            <a:ln>
                              <a:noFill/>
                            </a:ln>
                            <a:solidFill>
                              <a:srgbClr val="000000"/>
                            </a:solidFill>
                            <a:effectLst/>
                            <a:latin typeface="Helvetica Neue"/>
                            <a:ea typeface="Helvetica Neue"/>
                            <a:cs typeface="Helvetica Neue"/>
                          </a:endParaRPr>
                        </a:p>
                      </a:txBody>
                      <a:tcPr marL="50800" marR="50800" marT="50800" marB="50800" anchor="ctr"/>
                    </a:tc>
                    <a:extLst>
                      <a:ext uri="{0D108BD9-81ED-4DB2-BD59-A6C34878D82A}">
                        <a16:rowId xmlns:a16="http://schemas.microsoft.com/office/drawing/2014/main" val="99513686"/>
                      </a:ext>
                    </a:extLst>
                  </a:tr>
                  <a:tr h="650240">
                    <a:tc vMerge="1">
                      <a:txBody>
                        <a:bodyPr/>
                        <a:lstStyle/>
                        <a:p>
                          <a:endParaRPr lang="zh-CN" altLang="en-US"/>
                        </a:p>
                      </a:txBody>
                      <a:tcPr/>
                    </a:tc>
                    <a:tc>
                      <a:txBody>
                        <a:bodyPr/>
                        <a:lstStyle/>
                        <a:p>
                          <a:pPr algn="ctr"/>
                          <a:r>
                            <a:rPr lang="en-US" sz="1800">
                              <a:ln>
                                <a:noFill/>
                              </a:ln>
                              <a:effectLst/>
                            </a:rPr>
                            <a:t>Acceleration</a:t>
                          </a:r>
                          <a:endParaRPr lang="zh-CN" sz="1800">
                            <a:ln>
                              <a:noFill/>
                            </a:ln>
                            <a:solidFill>
                              <a:srgbClr val="000000"/>
                            </a:solidFill>
                            <a:effectLst/>
                            <a:latin typeface="Helvetica Neue"/>
                            <a:ea typeface="Helvetica Neue"/>
                            <a:cs typeface="Helvetica Neue"/>
                          </a:endParaRPr>
                        </a:p>
                      </a:txBody>
                      <a:tcPr marL="50800" marR="50800" marT="50800" marB="50800" anchor="ctr"/>
                    </a:tc>
                    <a:tc>
                      <a:txBody>
                        <a:bodyPr/>
                        <a:lstStyle/>
                        <a:p>
                          <a:r>
                            <a:rPr lang="en-US" sz="1800">
                              <a:ln>
                                <a:noFill/>
                              </a:ln>
                              <a:effectLst/>
                            </a:rPr>
                            <a:t> </a:t>
                          </a:r>
                          <a:endParaRPr lang="zh-CN" sz="1800">
                            <a:ln>
                              <a:noFill/>
                            </a:ln>
                            <a:solidFill>
                              <a:srgbClr val="000000"/>
                            </a:solidFill>
                            <a:effectLst/>
                            <a:latin typeface="Helvetica Neue"/>
                            <a:ea typeface="Arial Unicode MS"/>
                            <a:cs typeface="Arial Unicode MS"/>
                          </a:endParaRPr>
                        </a:p>
                      </a:txBody>
                      <a:tcPr marL="50800" marR="50800" marT="50800" marB="50800" anchor="ctr"/>
                    </a:tc>
                    <a:tc>
                      <a:txBody>
                        <a:bodyPr/>
                        <a:lstStyle/>
                        <a:p>
                          <a:endParaRPr lang="zh-CN"/>
                        </a:p>
                      </a:txBody>
                      <a:tcPr marL="50800" marR="50800" marT="50800" marB="50800" anchor="ctr">
                        <a:blipFill>
                          <a:blip r:embed="rId7"/>
                          <a:stretch>
                            <a:fillRect l="-300529" t="-392523" r="-302116" b="-14019"/>
                          </a:stretch>
                        </a:blipFill>
                      </a:tcPr>
                    </a:tc>
                    <a:tc>
                      <a:txBody>
                        <a:bodyPr/>
                        <a:lstStyle/>
                        <a:p>
                          <a:endParaRPr lang="zh-CN"/>
                        </a:p>
                      </a:txBody>
                      <a:tcPr marL="50800" marR="50800" marT="50800" marB="50800" anchor="ctr">
                        <a:blipFill>
                          <a:blip r:embed="rId7"/>
                          <a:stretch>
                            <a:fillRect l="-400529" t="-392523" r="-202116" b="-14019"/>
                          </a:stretch>
                        </a:blipFill>
                      </a:tcPr>
                    </a:tc>
                    <a:tc>
                      <a:txBody>
                        <a:bodyPr/>
                        <a:lstStyle/>
                        <a:p>
                          <a:endParaRPr lang="zh-CN"/>
                        </a:p>
                      </a:txBody>
                      <a:tcPr marL="50800" marR="50800" marT="50800" marB="50800" anchor="ctr">
                        <a:blipFill>
                          <a:blip r:embed="rId7"/>
                          <a:stretch>
                            <a:fillRect l="-500529" t="-392523" r="-102116" b="-14019"/>
                          </a:stretch>
                        </a:blipFill>
                      </a:tcPr>
                    </a:tc>
                    <a:tc>
                      <a:txBody>
                        <a:bodyPr/>
                        <a:lstStyle/>
                        <a:p>
                          <a:endParaRPr lang="zh-CN"/>
                        </a:p>
                      </a:txBody>
                      <a:tcPr marL="50800" marR="50800" marT="50800" marB="50800" anchor="ctr">
                        <a:blipFill>
                          <a:blip r:embed="rId7"/>
                          <a:stretch>
                            <a:fillRect l="-600529" t="-392523" r="-2116" b="-14019"/>
                          </a:stretch>
                        </a:blipFill>
                      </a:tcPr>
                    </a:tc>
                    <a:extLst>
                      <a:ext uri="{0D108BD9-81ED-4DB2-BD59-A6C34878D82A}">
                        <a16:rowId xmlns:a16="http://schemas.microsoft.com/office/drawing/2014/main" val="1777162557"/>
                      </a:ext>
                    </a:extLst>
                  </a:tr>
                </a:tbl>
              </a:graphicData>
            </a:graphic>
          </p:graphicFrame>
        </mc:Fallback>
      </mc:AlternateContent>
    </p:spTree>
    <p:custDataLst>
      <p:tags r:id="rId1"/>
    </p:custDataLst>
    <p:extLst>
      <p:ext uri="{BB962C8B-B14F-4D97-AF65-F5344CB8AC3E}">
        <p14:creationId xmlns:p14="http://schemas.microsoft.com/office/powerpoint/2010/main" val="4264704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C39BBCE-653B-4822-9239-EB18A9858675}"/>
              </a:ext>
            </a:extLst>
          </p:cNvPr>
          <p:cNvSpPr/>
          <p:nvPr/>
        </p:nvSpPr>
        <p:spPr>
          <a:xfrm>
            <a:off x="0" y="0"/>
            <a:ext cx="12192000" cy="1804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6C517268-E8CB-409A-8050-A6734AECE51A}"/>
              </a:ext>
            </a:extLst>
          </p:cNvPr>
          <p:cNvSpPr txBox="1"/>
          <p:nvPr/>
        </p:nvSpPr>
        <p:spPr>
          <a:xfrm>
            <a:off x="962568" y="574843"/>
            <a:ext cx="4451642" cy="461665"/>
          </a:xfrm>
          <a:prstGeom prst="rect">
            <a:avLst/>
          </a:prstGeom>
          <a:noFill/>
        </p:spPr>
        <p:txBody>
          <a:bodyPr wrap="square" rtlCol="0">
            <a:spAutoFit/>
          </a:bodyPr>
          <a:lstStyle/>
          <a:p>
            <a:r>
              <a:rPr lang="en-US" altLang="zh-CN" sz="2400" dirty="0">
                <a:latin typeface="Arial Black" panose="020B0A04020102020204" pitchFamily="34" charset="0"/>
                <a:cs typeface="Times New Roman" panose="02020603050405020304" pitchFamily="18" charset="0"/>
              </a:rPr>
              <a:t>Materials and Methods</a:t>
            </a:r>
            <a:endParaRPr lang="zh-CN" altLang="en-US" sz="2400" dirty="0">
              <a:latin typeface="Arial Black" panose="020B0A04020102020204" pitchFamily="34" charset="0"/>
              <a:cs typeface="Times New Roman" panose="02020603050405020304" pitchFamily="18" charset="0"/>
            </a:endParaRPr>
          </a:p>
        </p:txBody>
      </p:sp>
      <p:sp>
        <p:nvSpPr>
          <p:cNvPr id="7" name="archives_342283">
            <a:extLst>
              <a:ext uri="{FF2B5EF4-FFF2-40B4-BE49-F238E27FC236}">
                <a16:creationId xmlns:a16="http://schemas.microsoft.com/office/drawing/2014/main" id="{3B2BBE42-1513-4F21-ACBC-F4576939E681}"/>
              </a:ext>
            </a:extLst>
          </p:cNvPr>
          <p:cNvSpPr/>
          <p:nvPr/>
        </p:nvSpPr>
        <p:spPr>
          <a:xfrm>
            <a:off x="244599" y="501292"/>
            <a:ext cx="609685" cy="608768"/>
          </a:xfrm>
          <a:custGeom>
            <a:avLst/>
            <a:gdLst>
              <a:gd name="connsiteX0" fmla="*/ 602275 w 602487"/>
              <a:gd name="connsiteY0" fmla="*/ 602275 w 602487"/>
              <a:gd name="connsiteX1" fmla="*/ 602275 w 602487"/>
              <a:gd name="connsiteY1" fmla="*/ 602275 w 602487"/>
              <a:gd name="connsiteX2" fmla="*/ 602275 w 602487"/>
              <a:gd name="connsiteY2" fmla="*/ 602275 w 602487"/>
              <a:gd name="connsiteX3" fmla="*/ 602275 w 602487"/>
              <a:gd name="connsiteY3" fmla="*/ 602275 w 602487"/>
              <a:gd name="connsiteX4" fmla="*/ 602275 w 602487"/>
              <a:gd name="connsiteY4" fmla="*/ 602275 w 602487"/>
              <a:gd name="connsiteX5" fmla="*/ 602275 w 602487"/>
              <a:gd name="connsiteY5" fmla="*/ 602275 w 602487"/>
              <a:gd name="connsiteX6" fmla="*/ 602275 w 602487"/>
              <a:gd name="connsiteY6" fmla="*/ 602275 w 602487"/>
              <a:gd name="connsiteX7" fmla="*/ 602275 w 602487"/>
              <a:gd name="connsiteY7" fmla="*/ 602275 w 602487"/>
              <a:gd name="connsiteX8" fmla="*/ 602275 w 602487"/>
              <a:gd name="connsiteY8" fmla="*/ 602275 w 602487"/>
              <a:gd name="connsiteX9" fmla="*/ 602275 w 602487"/>
              <a:gd name="connsiteY9" fmla="*/ 602275 w 602487"/>
              <a:gd name="connsiteX10" fmla="*/ 602275 w 602487"/>
              <a:gd name="connsiteY10" fmla="*/ 602275 w 602487"/>
              <a:gd name="connsiteX11" fmla="*/ 602275 w 602487"/>
              <a:gd name="connsiteY11" fmla="*/ 602275 w 602487"/>
              <a:gd name="connsiteX12" fmla="*/ 602275 w 602487"/>
              <a:gd name="connsiteY12" fmla="*/ 602275 w 602487"/>
              <a:gd name="connsiteX13" fmla="*/ 602275 w 602487"/>
              <a:gd name="connsiteY13" fmla="*/ 602275 w 602487"/>
              <a:gd name="connsiteX14" fmla="*/ 602275 w 602487"/>
              <a:gd name="connsiteY14" fmla="*/ 602275 w 602487"/>
              <a:gd name="connsiteX15" fmla="*/ 602275 w 602487"/>
              <a:gd name="connsiteY15" fmla="*/ 602275 w 602487"/>
              <a:gd name="connsiteX16" fmla="*/ 602275 w 602487"/>
              <a:gd name="connsiteY16" fmla="*/ 602275 w 602487"/>
              <a:gd name="connsiteX17" fmla="*/ 602275 w 602487"/>
              <a:gd name="connsiteY17" fmla="*/ 602275 w 602487"/>
              <a:gd name="connsiteX18" fmla="*/ 602275 w 602487"/>
              <a:gd name="connsiteY18" fmla="*/ 602275 w 602487"/>
              <a:gd name="connsiteX19" fmla="*/ 602275 w 602487"/>
              <a:gd name="connsiteY19" fmla="*/ 602275 w 602487"/>
              <a:gd name="connsiteX20" fmla="*/ 602275 w 602487"/>
              <a:gd name="connsiteY20" fmla="*/ 602275 w 602487"/>
              <a:gd name="connsiteX21" fmla="*/ 602275 w 602487"/>
              <a:gd name="connsiteY21" fmla="*/ 602275 w 602487"/>
              <a:gd name="connsiteX22" fmla="*/ 602275 w 602487"/>
              <a:gd name="connsiteY22" fmla="*/ 602275 w 602487"/>
              <a:gd name="connsiteX23" fmla="*/ 602275 w 602487"/>
              <a:gd name="connsiteY23" fmla="*/ 602275 w 602487"/>
              <a:gd name="connsiteX24" fmla="*/ 602275 w 602487"/>
              <a:gd name="connsiteY24" fmla="*/ 602275 w 602487"/>
              <a:gd name="connsiteX25" fmla="*/ 602275 w 602487"/>
              <a:gd name="connsiteY25" fmla="*/ 602275 w 602487"/>
              <a:gd name="connsiteX26" fmla="*/ 602275 w 602487"/>
              <a:gd name="connsiteY26" fmla="*/ 602275 w 602487"/>
              <a:gd name="connsiteX27" fmla="*/ 602275 w 602487"/>
              <a:gd name="connsiteY27" fmla="*/ 602275 w 602487"/>
              <a:gd name="connsiteX28" fmla="*/ 602275 w 602487"/>
              <a:gd name="connsiteY28" fmla="*/ 602275 w 602487"/>
              <a:gd name="connsiteX29" fmla="*/ 602275 w 602487"/>
              <a:gd name="connsiteY29" fmla="*/ 602275 w 602487"/>
              <a:gd name="connsiteX30" fmla="*/ 602275 w 602487"/>
              <a:gd name="connsiteY30" fmla="*/ 602275 w 602487"/>
              <a:gd name="connsiteX31" fmla="*/ 602275 w 602487"/>
              <a:gd name="connsiteY31" fmla="*/ 602275 w 602487"/>
              <a:gd name="connsiteX32" fmla="*/ 602275 w 602487"/>
              <a:gd name="connsiteY32" fmla="*/ 602275 w 602487"/>
              <a:gd name="connsiteX33" fmla="*/ 602275 w 602487"/>
              <a:gd name="connsiteY33" fmla="*/ 602275 w 602487"/>
              <a:gd name="connsiteX34" fmla="*/ 602275 w 602487"/>
              <a:gd name="connsiteY34" fmla="*/ 602275 w 602487"/>
              <a:gd name="connsiteX35" fmla="*/ 602275 w 602487"/>
              <a:gd name="connsiteY35" fmla="*/ 602275 w 602487"/>
              <a:gd name="connsiteX36" fmla="*/ 602275 w 602487"/>
              <a:gd name="connsiteY36" fmla="*/ 602275 w 602487"/>
              <a:gd name="connsiteX37" fmla="*/ 602275 w 602487"/>
              <a:gd name="connsiteY37" fmla="*/ 602275 w 602487"/>
              <a:gd name="connsiteX38" fmla="*/ 602275 w 602487"/>
              <a:gd name="connsiteY38" fmla="*/ 602275 w 602487"/>
              <a:gd name="connsiteX39" fmla="*/ 602275 w 602487"/>
              <a:gd name="connsiteY39" fmla="*/ 602275 w 602487"/>
              <a:gd name="connsiteX40" fmla="*/ 602275 w 602487"/>
              <a:gd name="connsiteY40" fmla="*/ 602275 w 602487"/>
              <a:gd name="connsiteX41" fmla="*/ 602275 w 602487"/>
              <a:gd name="connsiteY41" fmla="*/ 602275 w 602487"/>
              <a:gd name="connsiteX42" fmla="*/ 602275 w 602487"/>
              <a:gd name="connsiteY42" fmla="*/ 602275 w 602487"/>
              <a:gd name="connsiteX43" fmla="*/ 602275 w 602487"/>
              <a:gd name="connsiteY43" fmla="*/ 602275 w 602487"/>
              <a:gd name="connsiteX44" fmla="*/ 602275 w 602487"/>
              <a:gd name="connsiteY44" fmla="*/ 602275 w 602487"/>
              <a:gd name="connsiteX45" fmla="*/ 602275 w 602487"/>
              <a:gd name="connsiteY45" fmla="*/ 602275 w 602487"/>
              <a:gd name="connsiteX46" fmla="*/ 602275 w 602487"/>
              <a:gd name="connsiteY46" fmla="*/ 602275 w 602487"/>
              <a:gd name="connsiteX47" fmla="*/ 602275 w 602487"/>
              <a:gd name="connsiteY47" fmla="*/ 602275 w 602487"/>
              <a:gd name="connsiteX48" fmla="*/ 602275 w 602487"/>
              <a:gd name="connsiteY48" fmla="*/ 602275 w 602487"/>
              <a:gd name="connsiteX49" fmla="*/ 602275 w 602487"/>
              <a:gd name="connsiteY49" fmla="*/ 602275 w 602487"/>
              <a:gd name="connsiteX50" fmla="*/ 602275 w 602487"/>
              <a:gd name="connsiteY50" fmla="*/ 602275 w 602487"/>
              <a:gd name="connsiteX51" fmla="*/ 602275 w 602487"/>
              <a:gd name="connsiteY51" fmla="*/ 602275 w 602487"/>
              <a:gd name="connsiteX52" fmla="*/ 602275 w 602487"/>
              <a:gd name="connsiteY52" fmla="*/ 602275 w 602487"/>
              <a:gd name="connsiteX53" fmla="*/ 602275 w 602487"/>
              <a:gd name="connsiteY53" fmla="*/ 602275 w 602487"/>
              <a:gd name="connsiteX54" fmla="*/ 602275 w 602487"/>
              <a:gd name="connsiteY54" fmla="*/ 602275 w 602487"/>
              <a:gd name="connsiteX55" fmla="*/ 602275 w 602487"/>
              <a:gd name="connsiteY55" fmla="*/ 602275 w 602487"/>
              <a:gd name="connsiteX56" fmla="*/ 602275 w 602487"/>
              <a:gd name="connsiteY56" fmla="*/ 602275 w 602487"/>
              <a:gd name="connsiteX57" fmla="*/ 602275 w 602487"/>
              <a:gd name="connsiteY57" fmla="*/ 602275 w 602487"/>
              <a:gd name="connsiteX58" fmla="*/ 602275 w 602487"/>
              <a:gd name="connsiteY58" fmla="*/ 602275 w 602487"/>
              <a:gd name="connsiteX59" fmla="*/ 602275 w 602487"/>
              <a:gd name="connsiteY59" fmla="*/ 602275 w 602487"/>
              <a:gd name="connsiteX60" fmla="*/ 602275 w 602487"/>
              <a:gd name="connsiteY60" fmla="*/ 602275 w 602487"/>
              <a:gd name="connsiteX61" fmla="*/ 602275 w 602487"/>
              <a:gd name="connsiteY61" fmla="*/ 602275 w 602487"/>
              <a:gd name="connsiteX62" fmla="*/ 602275 w 602487"/>
              <a:gd name="connsiteY62" fmla="*/ 602275 w 602487"/>
              <a:gd name="connsiteX63" fmla="*/ 602275 w 602487"/>
              <a:gd name="connsiteY63" fmla="*/ 602275 w 602487"/>
              <a:gd name="connsiteX64" fmla="*/ 602275 w 602487"/>
              <a:gd name="connsiteY64" fmla="*/ 602275 w 602487"/>
              <a:gd name="connsiteX65" fmla="*/ 602275 w 602487"/>
              <a:gd name="connsiteY65" fmla="*/ 602275 w 602487"/>
              <a:gd name="connsiteX66" fmla="*/ 602275 w 602487"/>
              <a:gd name="connsiteY66" fmla="*/ 602275 w 602487"/>
              <a:gd name="connsiteX67" fmla="*/ 602275 w 602487"/>
              <a:gd name="connsiteY67" fmla="*/ 602275 w 602487"/>
              <a:gd name="connsiteX68" fmla="*/ 602275 w 602487"/>
              <a:gd name="connsiteY68" fmla="*/ 602275 w 602487"/>
              <a:gd name="connsiteX69" fmla="*/ 602275 w 602487"/>
              <a:gd name="connsiteY69" fmla="*/ 602275 w 602487"/>
              <a:gd name="connsiteX70" fmla="*/ 602275 w 602487"/>
              <a:gd name="connsiteY70" fmla="*/ 602275 w 602487"/>
              <a:gd name="connsiteX71" fmla="*/ 602275 w 602487"/>
              <a:gd name="connsiteY71" fmla="*/ 602275 w 602487"/>
              <a:gd name="connsiteX72" fmla="*/ 602275 w 602487"/>
              <a:gd name="connsiteY72" fmla="*/ 602275 w 602487"/>
              <a:gd name="connsiteX73" fmla="*/ 602275 w 602487"/>
              <a:gd name="connsiteY73" fmla="*/ 602275 w 602487"/>
              <a:gd name="connsiteX74" fmla="*/ 602275 w 602487"/>
              <a:gd name="connsiteY74" fmla="*/ 602275 w 602487"/>
              <a:gd name="connsiteX75" fmla="*/ 602275 w 602487"/>
              <a:gd name="connsiteY75" fmla="*/ 602275 w 602487"/>
              <a:gd name="connsiteX76" fmla="*/ 602275 w 602487"/>
              <a:gd name="connsiteY76" fmla="*/ 602275 w 602487"/>
              <a:gd name="connsiteX77" fmla="*/ 602275 w 602487"/>
              <a:gd name="connsiteY77" fmla="*/ 602275 w 602487"/>
              <a:gd name="connsiteX78" fmla="*/ 602275 w 602487"/>
              <a:gd name="connsiteY78" fmla="*/ 602275 w 602487"/>
              <a:gd name="connsiteX79" fmla="*/ 602275 w 602487"/>
              <a:gd name="connsiteY79" fmla="*/ 602275 w 602487"/>
              <a:gd name="connsiteX80" fmla="*/ 602275 w 602487"/>
              <a:gd name="connsiteY80" fmla="*/ 602275 w 602487"/>
              <a:gd name="connsiteX81" fmla="*/ 602275 w 602487"/>
              <a:gd name="connsiteY81" fmla="*/ 602275 w 602487"/>
              <a:gd name="connsiteX82" fmla="*/ 602275 w 602487"/>
              <a:gd name="connsiteY82" fmla="*/ 602275 w 602487"/>
              <a:gd name="connsiteX83" fmla="*/ 602275 w 602487"/>
              <a:gd name="connsiteY83" fmla="*/ 602275 w 602487"/>
              <a:gd name="connsiteX84" fmla="*/ 602275 w 602487"/>
              <a:gd name="connsiteY84" fmla="*/ 602275 w 602487"/>
              <a:gd name="connsiteX85" fmla="*/ 602275 w 602487"/>
              <a:gd name="connsiteY85" fmla="*/ 602275 w 602487"/>
              <a:gd name="connsiteX86" fmla="*/ 602275 w 602487"/>
              <a:gd name="connsiteY86" fmla="*/ 602275 w 602487"/>
              <a:gd name="connsiteX87" fmla="*/ 602275 w 602487"/>
              <a:gd name="connsiteY87" fmla="*/ 602275 w 602487"/>
              <a:gd name="connsiteX88" fmla="*/ 602275 w 602487"/>
              <a:gd name="connsiteY88" fmla="*/ 602275 w 602487"/>
              <a:gd name="connsiteX89" fmla="*/ 602275 w 602487"/>
              <a:gd name="connsiteY89" fmla="*/ 602275 w 602487"/>
              <a:gd name="connsiteX90" fmla="*/ 602275 w 602487"/>
              <a:gd name="connsiteY90" fmla="*/ 602275 w 602487"/>
              <a:gd name="connsiteX91" fmla="*/ 602275 w 602487"/>
              <a:gd name="connsiteY91" fmla="*/ 602275 w 602487"/>
              <a:gd name="connsiteX92" fmla="*/ 602275 w 602487"/>
              <a:gd name="connsiteY92" fmla="*/ 602275 w 602487"/>
              <a:gd name="connsiteX93" fmla="*/ 602275 w 602487"/>
              <a:gd name="connsiteY93" fmla="*/ 602275 w 602487"/>
              <a:gd name="connsiteX94" fmla="*/ 602275 w 602487"/>
              <a:gd name="connsiteY94" fmla="*/ 602275 w 602487"/>
              <a:gd name="connsiteX95" fmla="*/ 602275 w 602487"/>
              <a:gd name="connsiteY95" fmla="*/ 602275 w 602487"/>
              <a:gd name="connsiteX96" fmla="*/ 602275 w 602487"/>
              <a:gd name="connsiteY96" fmla="*/ 602275 w 602487"/>
              <a:gd name="connsiteX97" fmla="*/ 602275 w 602487"/>
              <a:gd name="connsiteY97" fmla="*/ 602275 w 602487"/>
              <a:gd name="connsiteX98" fmla="*/ 602275 w 602487"/>
              <a:gd name="connsiteY98" fmla="*/ 602275 w 602487"/>
              <a:gd name="connsiteX99" fmla="*/ 602275 w 602487"/>
              <a:gd name="connsiteY99" fmla="*/ 602275 w 602487"/>
              <a:gd name="connsiteX100" fmla="*/ 602275 w 602487"/>
              <a:gd name="connsiteY100" fmla="*/ 602275 w 602487"/>
              <a:gd name="connsiteX101" fmla="*/ 602275 w 602487"/>
              <a:gd name="connsiteY101" fmla="*/ 602275 w 602487"/>
              <a:gd name="connsiteX102" fmla="*/ 602275 w 602487"/>
              <a:gd name="connsiteY102" fmla="*/ 602275 w 602487"/>
              <a:gd name="connsiteX103" fmla="*/ 602275 w 602487"/>
              <a:gd name="connsiteY103" fmla="*/ 602275 w 602487"/>
              <a:gd name="connsiteX104" fmla="*/ 602275 w 602487"/>
              <a:gd name="connsiteY104" fmla="*/ 602275 w 602487"/>
              <a:gd name="connsiteX105" fmla="*/ 602275 w 602487"/>
              <a:gd name="connsiteY105" fmla="*/ 602275 w 602487"/>
              <a:gd name="connsiteX106" fmla="*/ 602275 w 602487"/>
              <a:gd name="connsiteY106" fmla="*/ 602275 w 602487"/>
              <a:gd name="connsiteX107" fmla="*/ 602275 w 602487"/>
              <a:gd name="connsiteY107" fmla="*/ 602275 w 602487"/>
              <a:gd name="connsiteX108" fmla="*/ 602275 w 602487"/>
              <a:gd name="connsiteY108" fmla="*/ 602275 w 602487"/>
              <a:gd name="connsiteX109" fmla="*/ 602275 w 602487"/>
              <a:gd name="connsiteY109" fmla="*/ 602275 w 602487"/>
              <a:gd name="connsiteX110" fmla="*/ 602275 w 602487"/>
              <a:gd name="connsiteY110" fmla="*/ 602275 w 602487"/>
              <a:gd name="connsiteX111" fmla="*/ 602275 w 602487"/>
              <a:gd name="connsiteY111" fmla="*/ 602275 w 602487"/>
              <a:gd name="connsiteX112" fmla="*/ 602275 w 602487"/>
              <a:gd name="connsiteY112" fmla="*/ 602275 w 602487"/>
              <a:gd name="connsiteX113" fmla="*/ 602275 w 602487"/>
              <a:gd name="connsiteY113" fmla="*/ 602275 w 60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9685" h="608768">
                <a:moveTo>
                  <a:pt x="511176" y="452904"/>
                </a:moveTo>
                <a:cubicBezTo>
                  <a:pt x="484888" y="452904"/>
                  <a:pt x="463534" y="474318"/>
                  <a:pt x="463534" y="500469"/>
                </a:cubicBezTo>
                <a:cubicBezTo>
                  <a:pt x="463534" y="526715"/>
                  <a:pt x="484888" y="548128"/>
                  <a:pt x="511176" y="548128"/>
                </a:cubicBezTo>
                <a:cubicBezTo>
                  <a:pt x="537464" y="548128"/>
                  <a:pt x="558817" y="526715"/>
                  <a:pt x="558817" y="500469"/>
                </a:cubicBezTo>
                <a:cubicBezTo>
                  <a:pt x="558817" y="474318"/>
                  <a:pt x="537464" y="452904"/>
                  <a:pt x="511176" y="452904"/>
                </a:cubicBezTo>
                <a:close/>
                <a:moveTo>
                  <a:pt x="304807" y="452904"/>
                </a:moveTo>
                <a:cubicBezTo>
                  <a:pt x="278528" y="452904"/>
                  <a:pt x="257183" y="474318"/>
                  <a:pt x="257183" y="500469"/>
                </a:cubicBezTo>
                <a:cubicBezTo>
                  <a:pt x="257183" y="526715"/>
                  <a:pt x="278528" y="548128"/>
                  <a:pt x="304807" y="548128"/>
                </a:cubicBezTo>
                <a:cubicBezTo>
                  <a:pt x="331085" y="548128"/>
                  <a:pt x="352526" y="526715"/>
                  <a:pt x="352526" y="500469"/>
                </a:cubicBezTo>
                <a:cubicBezTo>
                  <a:pt x="352526" y="474318"/>
                  <a:pt x="331085" y="452904"/>
                  <a:pt x="304807" y="452904"/>
                </a:cubicBezTo>
                <a:close/>
                <a:moveTo>
                  <a:pt x="98486" y="452904"/>
                </a:moveTo>
                <a:cubicBezTo>
                  <a:pt x="72204" y="452904"/>
                  <a:pt x="50761" y="474318"/>
                  <a:pt x="50761" y="500469"/>
                </a:cubicBezTo>
                <a:cubicBezTo>
                  <a:pt x="50761" y="526715"/>
                  <a:pt x="72204" y="548128"/>
                  <a:pt x="98486" y="548128"/>
                </a:cubicBezTo>
                <a:cubicBezTo>
                  <a:pt x="124768" y="548128"/>
                  <a:pt x="146116" y="526715"/>
                  <a:pt x="146116" y="500469"/>
                </a:cubicBezTo>
                <a:cubicBezTo>
                  <a:pt x="146116" y="474318"/>
                  <a:pt x="124768" y="452904"/>
                  <a:pt x="98486" y="452904"/>
                </a:cubicBezTo>
                <a:close/>
                <a:moveTo>
                  <a:pt x="473070" y="207321"/>
                </a:moveTo>
                <a:lnTo>
                  <a:pt x="549351" y="207321"/>
                </a:lnTo>
                <a:lnTo>
                  <a:pt x="549351" y="226374"/>
                </a:lnTo>
                <a:lnTo>
                  <a:pt x="473070" y="226374"/>
                </a:lnTo>
                <a:close/>
                <a:moveTo>
                  <a:pt x="266667" y="207321"/>
                </a:moveTo>
                <a:lnTo>
                  <a:pt x="342948" y="207321"/>
                </a:lnTo>
                <a:lnTo>
                  <a:pt x="342948" y="226374"/>
                </a:lnTo>
                <a:lnTo>
                  <a:pt x="266667" y="226374"/>
                </a:lnTo>
                <a:close/>
                <a:moveTo>
                  <a:pt x="60333" y="207321"/>
                </a:moveTo>
                <a:lnTo>
                  <a:pt x="136614" y="207321"/>
                </a:lnTo>
                <a:lnTo>
                  <a:pt x="136614" y="226374"/>
                </a:lnTo>
                <a:lnTo>
                  <a:pt x="60333" y="226374"/>
                </a:lnTo>
                <a:close/>
                <a:moveTo>
                  <a:pt x="473070" y="162512"/>
                </a:moveTo>
                <a:lnTo>
                  <a:pt x="549351" y="162512"/>
                </a:lnTo>
                <a:lnTo>
                  <a:pt x="549351" y="181424"/>
                </a:lnTo>
                <a:lnTo>
                  <a:pt x="473070" y="181424"/>
                </a:lnTo>
                <a:close/>
                <a:moveTo>
                  <a:pt x="266667" y="162512"/>
                </a:moveTo>
                <a:lnTo>
                  <a:pt x="342948" y="162512"/>
                </a:lnTo>
                <a:lnTo>
                  <a:pt x="342948" y="181424"/>
                </a:lnTo>
                <a:lnTo>
                  <a:pt x="266667" y="181424"/>
                </a:lnTo>
                <a:close/>
                <a:moveTo>
                  <a:pt x="60333" y="162512"/>
                </a:moveTo>
                <a:lnTo>
                  <a:pt x="136614" y="162512"/>
                </a:lnTo>
                <a:lnTo>
                  <a:pt x="136614" y="181424"/>
                </a:lnTo>
                <a:lnTo>
                  <a:pt x="60333" y="181424"/>
                </a:lnTo>
                <a:close/>
                <a:moveTo>
                  <a:pt x="473070" y="117703"/>
                </a:moveTo>
                <a:lnTo>
                  <a:pt x="549351" y="117703"/>
                </a:lnTo>
                <a:lnTo>
                  <a:pt x="549351" y="136615"/>
                </a:lnTo>
                <a:lnTo>
                  <a:pt x="473070" y="136615"/>
                </a:lnTo>
                <a:close/>
                <a:moveTo>
                  <a:pt x="266667" y="117703"/>
                </a:moveTo>
                <a:lnTo>
                  <a:pt x="342948" y="117703"/>
                </a:lnTo>
                <a:lnTo>
                  <a:pt x="342948" y="136615"/>
                </a:lnTo>
                <a:lnTo>
                  <a:pt x="266667" y="136615"/>
                </a:lnTo>
                <a:close/>
                <a:moveTo>
                  <a:pt x="60333" y="117703"/>
                </a:moveTo>
                <a:lnTo>
                  <a:pt x="136614" y="117703"/>
                </a:lnTo>
                <a:lnTo>
                  <a:pt x="136614" y="136615"/>
                </a:lnTo>
                <a:lnTo>
                  <a:pt x="60333" y="136615"/>
                </a:lnTo>
                <a:close/>
                <a:moveTo>
                  <a:pt x="473070" y="72753"/>
                </a:moveTo>
                <a:lnTo>
                  <a:pt x="549351" y="72753"/>
                </a:lnTo>
                <a:lnTo>
                  <a:pt x="549351" y="91806"/>
                </a:lnTo>
                <a:lnTo>
                  <a:pt x="473070" y="91806"/>
                </a:lnTo>
                <a:close/>
                <a:moveTo>
                  <a:pt x="266667" y="72753"/>
                </a:moveTo>
                <a:lnTo>
                  <a:pt x="342948" y="72753"/>
                </a:lnTo>
                <a:lnTo>
                  <a:pt x="342948" y="91806"/>
                </a:lnTo>
                <a:lnTo>
                  <a:pt x="266667" y="91806"/>
                </a:lnTo>
                <a:close/>
                <a:moveTo>
                  <a:pt x="60333" y="72753"/>
                </a:moveTo>
                <a:lnTo>
                  <a:pt x="136614" y="72753"/>
                </a:lnTo>
                <a:lnTo>
                  <a:pt x="136614" y="91806"/>
                </a:lnTo>
                <a:lnTo>
                  <a:pt x="60333" y="91806"/>
                </a:lnTo>
                <a:close/>
                <a:moveTo>
                  <a:pt x="41747" y="32215"/>
                </a:moveTo>
                <a:cubicBezTo>
                  <a:pt x="36434" y="32215"/>
                  <a:pt x="32164" y="36479"/>
                  <a:pt x="32164" y="41690"/>
                </a:cubicBezTo>
                <a:lnTo>
                  <a:pt x="32164" y="257435"/>
                </a:lnTo>
                <a:cubicBezTo>
                  <a:pt x="32164" y="262741"/>
                  <a:pt x="36434" y="267005"/>
                  <a:pt x="41747" y="267005"/>
                </a:cubicBezTo>
                <a:lnTo>
                  <a:pt x="155129" y="267005"/>
                </a:lnTo>
                <a:cubicBezTo>
                  <a:pt x="160443" y="267005"/>
                  <a:pt x="164712" y="262741"/>
                  <a:pt x="164712" y="257435"/>
                </a:cubicBezTo>
                <a:lnTo>
                  <a:pt x="164712" y="41690"/>
                </a:lnTo>
                <a:cubicBezTo>
                  <a:pt x="164712" y="36479"/>
                  <a:pt x="160443" y="32215"/>
                  <a:pt x="155129" y="32215"/>
                </a:cubicBezTo>
                <a:close/>
                <a:moveTo>
                  <a:pt x="248075" y="32215"/>
                </a:moveTo>
                <a:cubicBezTo>
                  <a:pt x="242857" y="32215"/>
                  <a:pt x="238588" y="36479"/>
                  <a:pt x="238588" y="41690"/>
                </a:cubicBezTo>
                <a:lnTo>
                  <a:pt x="238588" y="257435"/>
                </a:lnTo>
                <a:cubicBezTo>
                  <a:pt x="238588" y="262741"/>
                  <a:pt x="242857" y="267005"/>
                  <a:pt x="248075" y="267005"/>
                </a:cubicBezTo>
                <a:lnTo>
                  <a:pt x="361538" y="267005"/>
                </a:lnTo>
                <a:cubicBezTo>
                  <a:pt x="366851" y="267005"/>
                  <a:pt x="371025" y="262741"/>
                  <a:pt x="371025" y="257435"/>
                </a:cubicBezTo>
                <a:lnTo>
                  <a:pt x="371025" y="41690"/>
                </a:lnTo>
                <a:cubicBezTo>
                  <a:pt x="371025" y="36479"/>
                  <a:pt x="366851" y="32215"/>
                  <a:pt x="361538" y="32215"/>
                </a:cubicBezTo>
                <a:close/>
                <a:moveTo>
                  <a:pt x="454423" y="32215"/>
                </a:moveTo>
                <a:cubicBezTo>
                  <a:pt x="449203" y="32215"/>
                  <a:pt x="444933" y="36479"/>
                  <a:pt x="444933" y="41690"/>
                </a:cubicBezTo>
                <a:lnTo>
                  <a:pt x="444933" y="257435"/>
                </a:lnTo>
                <a:cubicBezTo>
                  <a:pt x="444933" y="262741"/>
                  <a:pt x="449203" y="267005"/>
                  <a:pt x="454423" y="267005"/>
                </a:cubicBezTo>
                <a:lnTo>
                  <a:pt x="567928" y="267005"/>
                </a:lnTo>
                <a:cubicBezTo>
                  <a:pt x="573148" y="267005"/>
                  <a:pt x="577418" y="262741"/>
                  <a:pt x="577418" y="257435"/>
                </a:cubicBezTo>
                <a:lnTo>
                  <a:pt x="577418" y="41690"/>
                </a:lnTo>
                <a:cubicBezTo>
                  <a:pt x="577418" y="36479"/>
                  <a:pt x="573148" y="32215"/>
                  <a:pt x="567928" y="32215"/>
                </a:cubicBezTo>
                <a:close/>
                <a:moveTo>
                  <a:pt x="17268" y="0"/>
                </a:moveTo>
                <a:lnTo>
                  <a:pt x="179609" y="0"/>
                </a:lnTo>
                <a:cubicBezTo>
                  <a:pt x="189191" y="0"/>
                  <a:pt x="196877" y="7675"/>
                  <a:pt x="196877" y="17245"/>
                </a:cubicBezTo>
                <a:lnTo>
                  <a:pt x="196877" y="591618"/>
                </a:lnTo>
                <a:cubicBezTo>
                  <a:pt x="196877" y="601093"/>
                  <a:pt x="189191" y="608768"/>
                  <a:pt x="179609" y="608768"/>
                </a:cubicBezTo>
                <a:lnTo>
                  <a:pt x="17268" y="608768"/>
                </a:lnTo>
                <a:cubicBezTo>
                  <a:pt x="7685" y="608768"/>
                  <a:pt x="0" y="601093"/>
                  <a:pt x="0" y="591618"/>
                </a:cubicBezTo>
                <a:lnTo>
                  <a:pt x="0" y="17245"/>
                </a:lnTo>
                <a:cubicBezTo>
                  <a:pt x="0" y="7675"/>
                  <a:pt x="7685" y="0"/>
                  <a:pt x="17268" y="0"/>
                </a:cubicBezTo>
                <a:close/>
                <a:moveTo>
                  <a:pt x="223599" y="0"/>
                </a:moveTo>
                <a:lnTo>
                  <a:pt x="386015" y="0"/>
                </a:lnTo>
                <a:cubicBezTo>
                  <a:pt x="395502" y="0"/>
                  <a:pt x="403281" y="7675"/>
                  <a:pt x="403281" y="17244"/>
                </a:cubicBezTo>
                <a:lnTo>
                  <a:pt x="403281" y="591618"/>
                </a:lnTo>
                <a:cubicBezTo>
                  <a:pt x="403281" y="601093"/>
                  <a:pt x="395502" y="608768"/>
                  <a:pt x="386015" y="608768"/>
                </a:cubicBezTo>
                <a:lnTo>
                  <a:pt x="223599" y="608768"/>
                </a:lnTo>
                <a:cubicBezTo>
                  <a:pt x="214112" y="608768"/>
                  <a:pt x="206333" y="601093"/>
                  <a:pt x="206333" y="591618"/>
                </a:cubicBezTo>
                <a:lnTo>
                  <a:pt x="206333" y="17244"/>
                </a:lnTo>
                <a:cubicBezTo>
                  <a:pt x="206333" y="7675"/>
                  <a:pt x="214112" y="0"/>
                  <a:pt x="223599" y="0"/>
                </a:cubicBezTo>
                <a:close/>
                <a:moveTo>
                  <a:pt x="429938" y="0"/>
                </a:moveTo>
                <a:lnTo>
                  <a:pt x="592318" y="0"/>
                </a:lnTo>
                <a:cubicBezTo>
                  <a:pt x="601903" y="0"/>
                  <a:pt x="609685" y="7675"/>
                  <a:pt x="609685" y="17244"/>
                </a:cubicBezTo>
                <a:lnTo>
                  <a:pt x="609685" y="591618"/>
                </a:lnTo>
                <a:cubicBezTo>
                  <a:pt x="609685" y="601093"/>
                  <a:pt x="601903" y="608768"/>
                  <a:pt x="592318" y="608768"/>
                </a:cubicBezTo>
                <a:lnTo>
                  <a:pt x="429938" y="608768"/>
                </a:lnTo>
                <a:cubicBezTo>
                  <a:pt x="420353" y="608768"/>
                  <a:pt x="412666" y="601093"/>
                  <a:pt x="412666" y="591618"/>
                </a:cubicBezTo>
                <a:lnTo>
                  <a:pt x="412666" y="17244"/>
                </a:lnTo>
                <a:cubicBezTo>
                  <a:pt x="412666" y="7675"/>
                  <a:pt x="420353" y="0"/>
                  <a:pt x="429938"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文本框 8">
            <a:extLst>
              <a:ext uri="{FF2B5EF4-FFF2-40B4-BE49-F238E27FC236}">
                <a16:creationId xmlns:a16="http://schemas.microsoft.com/office/drawing/2014/main" id="{530DC921-2856-48F0-B544-266A70F2EF2D}"/>
              </a:ext>
            </a:extLst>
          </p:cNvPr>
          <p:cNvSpPr txBox="1"/>
          <p:nvPr/>
        </p:nvSpPr>
        <p:spPr>
          <a:xfrm>
            <a:off x="244599" y="1152259"/>
            <a:ext cx="11333748"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Method 1: Combination of Theoretical Simulation and Data from Previous Paper</a:t>
            </a:r>
            <a:endParaRPr lang="zh-CN" altLang="en-US" sz="2400" b="1"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6" name="文本框 15">
                <a:extLst>
                  <a:ext uri="{FF2B5EF4-FFF2-40B4-BE49-F238E27FC236}">
                    <a16:creationId xmlns:a16="http://schemas.microsoft.com/office/drawing/2014/main" id="{7259DB82-860C-40C5-B4F3-FF7796780645}"/>
                  </a:ext>
                </a:extLst>
              </p:cNvPr>
              <p:cNvSpPr txBox="1"/>
              <p:nvPr/>
            </p:nvSpPr>
            <p:spPr>
              <a:xfrm>
                <a:off x="2442452" y="3429000"/>
                <a:ext cx="2640932" cy="7838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2400" i="1" smtClean="0">
                              <a:solidFill>
                                <a:srgbClr val="836967"/>
                              </a:solidFill>
                              <a:latin typeface="Cambria Math" panose="02040503050406030204" pitchFamily="18" charset="0"/>
                            </a:rPr>
                          </m:ctrlPr>
                        </m:sSubPr>
                        <m:e>
                          <m:r>
                            <a:rPr lang="zh-CN" altLang="en-US" sz="2400" i="1">
                              <a:latin typeface="Cambria Math" panose="02040503050406030204" pitchFamily="18" charset="0"/>
                            </a:rPr>
                            <m:t>𝑥</m:t>
                          </m:r>
                        </m:e>
                        <m:sub>
                          <m:r>
                            <a:rPr lang="zh-CN" altLang="en-US" sz="2400" i="1">
                              <a:latin typeface="Cambria Math" panose="02040503050406030204" pitchFamily="18" charset="0"/>
                            </a:rPr>
                            <m:t>h</m:t>
                          </m:r>
                        </m:sub>
                      </m:sSub>
                      <m:r>
                        <a:rPr lang="zh-CN" altLang="en-US" sz="2400" i="0">
                          <a:latin typeface="Cambria Math" panose="02040503050406030204" pitchFamily="18" charset="0"/>
                        </a:rPr>
                        <m:t>=</m:t>
                      </m:r>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𝑣</m:t>
                          </m:r>
                        </m:e>
                        <m:sub>
                          <m:r>
                            <a:rPr lang="zh-CN" altLang="en-US" sz="2400" i="0">
                              <a:latin typeface="Cambria Math" panose="02040503050406030204" pitchFamily="18" charset="0"/>
                            </a:rPr>
                            <m:t>0</m:t>
                          </m:r>
                        </m:sub>
                      </m:sSub>
                      <m:r>
                        <a:rPr lang="zh-CN" altLang="en-US" sz="2400" i="1">
                          <a:latin typeface="Cambria Math" panose="02040503050406030204" pitchFamily="18" charset="0"/>
                        </a:rPr>
                        <m:t>𝑡</m:t>
                      </m:r>
                      <m:r>
                        <a:rPr lang="zh-CN" altLang="en-US" sz="2400" i="0">
                          <a:latin typeface="Cambria Math" panose="02040503050406030204" pitchFamily="18" charset="0"/>
                        </a:rPr>
                        <m:t>+</m:t>
                      </m:r>
                      <m:f>
                        <m:fPr>
                          <m:ctrlPr>
                            <a:rPr lang="zh-CN" altLang="en-US" sz="2400" i="1">
                              <a:solidFill>
                                <a:srgbClr val="836967"/>
                              </a:solidFill>
                              <a:latin typeface="Cambria Math" panose="02040503050406030204" pitchFamily="18" charset="0"/>
                            </a:rPr>
                          </m:ctrlPr>
                        </m:fPr>
                        <m:num>
                          <m:r>
                            <a:rPr lang="zh-CN" altLang="en-US" sz="2400" i="0">
                              <a:latin typeface="Cambria Math" panose="02040503050406030204" pitchFamily="18" charset="0"/>
                            </a:rPr>
                            <m:t>1</m:t>
                          </m:r>
                        </m:num>
                        <m:den>
                          <m:r>
                            <a:rPr lang="zh-CN" altLang="en-US" sz="2400" i="0">
                              <a:latin typeface="Cambria Math" panose="02040503050406030204" pitchFamily="18" charset="0"/>
                            </a:rPr>
                            <m:t>2</m:t>
                          </m:r>
                        </m:den>
                      </m:f>
                      <m:r>
                        <a:rPr lang="zh-CN" altLang="en-US" sz="2400" i="1">
                          <a:latin typeface="Cambria Math" panose="02040503050406030204" pitchFamily="18" charset="0"/>
                        </a:rPr>
                        <m:t>𝑎</m:t>
                      </m:r>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𝑡</m:t>
                          </m:r>
                        </m:e>
                        <m:sup>
                          <m:r>
                            <a:rPr lang="zh-CN" altLang="en-US" sz="2400" i="0">
                              <a:latin typeface="Cambria Math" panose="02040503050406030204" pitchFamily="18" charset="0"/>
                            </a:rPr>
                            <m:t>2</m:t>
                          </m:r>
                        </m:sup>
                      </m:sSup>
                    </m:oMath>
                  </m:oMathPara>
                </a14:m>
                <a:endParaRPr lang="zh-CN" altLang="en-US" sz="2400" dirty="0"/>
              </a:p>
            </p:txBody>
          </p:sp>
        </mc:Choice>
        <mc:Fallback>
          <p:sp>
            <p:nvSpPr>
              <p:cNvPr id="16" name="文本框 15">
                <a:extLst>
                  <a:ext uri="{FF2B5EF4-FFF2-40B4-BE49-F238E27FC236}">
                    <a16:creationId xmlns:a16="http://schemas.microsoft.com/office/drawing/2014/main" id="{7259DB82-860C-40C5-B4F3-FF7796780645}"/>
                  </a:ext>
                </a:extLst>
              </p:cNvPr>
              <p:cNvSpPr txBox="1">
                <a:spLocks noRot="1" noChangeAspect="1" noMove="1" noResize="1" noEditPoints="1" noAdjustHandles="1" noChangeArrowheads="1" noChangeShapeType="1" noTextEdit="1"/>
              </p:cNvSpPr>
              <p:nvPr/>
            </p:nvSpPr>
            <p:spPr>
              <a:xfrm>
                <a:off x="2442452" y="3429000"/>
                <a:ext cx="2640932" cy="783804"/>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8" name="文本框 17">
                <a:extLst>
                  <a:ext uri="{FF2B5EF4-FFF2-40B4-BE49-F238E27FC236}">
                    <a16:creationId xmlns:a16="http://schemas.microsoft.com/office/drawing/2014/main" id="{28409347-2554-4383-A56D-93043009C02E}"/>
                  </a:ext>
                </a:extLst>
              </p:cNvPr>
              <p:cNvSpPr txBox="1"/>
              <p:nvPr/>
            </p:nvSpPr>
            <p:spPr>
              <a:xfrm>
                <a:off x="5079332" y="3437628"/>
                <a:ext cx="249655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2400" i="1" smtClean="0">
                          <a:latin typeface="Cambria Math" panose="02040503050406030204" pitchFamily="18" charset="0"/>
                        </a:rPr>
                        <m:t>𝑎</m:t>
                      </m:r>
                      <m:r>
                        <a:rPr lang="zh-CN" altLang="en-US" sz="2400" i="0">
                          <a:latin typeface="Cambria Math" panose="02040503050406030204" pitchFamily="18" charset="0"/>
                        </a:rPr>
                        <m:t>=32.345</m:t>
                      </m:r>
                      <m:f>
                        <m:fPr>
                          <m:type m:val="lin"/>
                          <m:ctrlPr>
                            <a:rPr lang="zh-CN" altLang="en-US" sz="2400" i="1">
                              <a:latin typeface="Cambria Math" panose="02040503050406030204" pitchFamily="18" charset="0"/>
                            </a:rPr>
                          </m:ctrlPr>
                        </m:fPr>
                        <m:num>
                          <m:r>
                            <a:rPr lang="zh-CN" altLang="en-US" sz="2400" i="1">
                              <a:latin typeface="Cambria Math" panose="02040503050406030204" pitchFamily="18" charset="0"/>
                            </a:rPr>
                            <m:t>𝑚</m:t>
                          </m:r>
                        </m:num>
                        <m:den>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𝑠</m:t>
                              </m:r>
                            </m:e>
                            <m:sup>
                              <m:r>
                                <a:rPr lang="zh-CN" altLang="en-US" sz="2400" i="0">
                                  <a:latin typeface="Cambria Math" panose="02040503050406030204" pitchFamily="18" charset="0"/>
                                </a:rPr>
                                <m:t>2</m:t>
                              </m:r>
                            </m:sup>
                          </m:sSup>
                        </m:den>
                      </m:f>
                    </m:oMath>
                  </m:oMathPara>
                </a14:m>
                <a:endParaRPr lang="zh-CN" altLang="en-US" dirty="0"/>
              </a:p>
            </p:txBody>
          </p:sp>
        </mc:Choice>
        <mc:Fallback>
          <p:sp>
            <p:nvSpPr>
              <p:cNvPr id="18" name="文本框 17">
                <a:extLst>
                  <a:ext uri="{FF2B5EF4-FFF2-40B4-BE49-F238E27FC236}">
                    <a16:creationId xmlns:a16="http://schemas.microsoft.com/office/drawing/2014/main" id="{28409347-2554-4383-A56D-93043009C02E}"/>
                  </a:ext>
                </a:extLst>
              </p:cNvPr>
              <p:cNvSpPr txBox="1">
                <a:spLocks noRot="1" noChangeAspect="1" noMove="1" noResize="1" noEditPoints="1" noAdjustHandles="1" noChangeArrowheads="1" noChangeShapeType="1" noTextEdit="1"/>
              </p:cNvSpPr>
              <p:nvPr/>
            </p:nvSpPr>
            <p:spPr>
              <a:xfrm>
                <a:off x="5079332" y="3437628"/>
                <a:ext cx="2496552" cy="461665"/>
              </a:xfrm>
              <a:prstGeom prst="rect">
                <a:avLst/>
              </a:prstGeom>
              <a:blipFill>
                <a:blip r:embed="rId4"/>
                <a:stretch>
                  <a:fillRect t="-125000" r="-21951" b="-19078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9" name="文本框 18">
                <a:extLst>
                  <a:ext uri="{FF2B5EF4-FFF2-40B4-BE49-F238E27FC236}">
                    <a16:creationId xmlns:a16="http://schemas.microsoft.com/office/drawing/2014/main" id="{8DD952B2-D5B9-4A57-9D2E-A93D67152BDF}"/>
                  </a:ext>
                </a:extLst>
              </p:cNvPr>
              <p:cNvSpPr txBox="1"/>
              <p:nvPr/>
            </p:nvSpPr>
            <p:spPr>
              <a:xfrm>
                <a:off x="5042761" y="2909976"/>
                <a:ext cx="232207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2400" i="1" smtClean="0">
                              <a:solidFill>
                                <a:srgbClr val="836967"/>
                              </a:solidFill>
                              <a:latin typeface="Cambria Math" panose="02040503050406030204" pitchFamily="18" charset="0"/>
                            </a:rPr>
                          </m:ctrlPr>
                        </m:sSubPr>
                        <m:e>
                          <m:r>
                            <a:rPr lang="zh-CN" altLang="en-US" sz="2400" i="1">
                              <a:latin typeface="Cambria Math" panose="02040503050406030204" pitchFamily="18" charset="0"/>
                            </a:rPr>
                            <m:t>𝑣</m:t>
                          </m:r>
                        </m:e>
                        <m:sub>
                          <m:r>
                            <a:rPr lang="zh-CN" altLang="en-US" sz="2400" i="0">
                              <a:latin typeface="Cambria Math" panose="02040503050406030204" pitchFamily="18" charset="0"/>
                            </a:rPr>
                            <m:t>0</m:t>
                          </m:r>
                        </m:sub>
                      </m:sSub>
                      <m:r>
                        <a:rPr lang="zh-CN" altLang="en-US" sz="2400" i="0">
                          <a:latin typeface="Cambria Math" panose="02040503050406030204" pitchFamily="18" charset="0"/>
                        </a:rPr>
                        <m:t>=6.795</m:t>
                      </m:r>
                      <m:f>
                        <m:fPr>
                          <m:type m:val="lin"/>
                          <m:ctrlPr>
                            <a:rPr lang="zh-CN" altLang="en-US" sz="2400" i="1">
                              <a:latin typeface="Cambria Math" panose="02040503050406030204" pitchFamily="18" charset="0"/>
                            </a:rPr>
                          </m:ctrlPr>
                        </m:fPr>
                        <m:num>
                          <m:r>
                            <a:rPr lang="zh-CN" altLang="en-US" sz="2400" i="1">
                              <a:latin typeface="Cambria Math" panose="02040503050406030204" pitchFamily="18" charset="0"/>
                            </a:rPr>
                            <m:t>𝑚</m:t>
                          </m:r>
                        </m:num>
                        <m:den>
                          <m:r>
                            <a:rPr lang="zh-CN" altLang="en-US" sz="2400" i="1">
                              <a:latin typeface="Cambria Math" panose="02040503050406030204" pitchFamily="18" charset="0"/>
                            </a:rPr>
                            <m:t>𝑠</m:t>
                          </m:r>
                        </m:den>
                      </m:f>
                    </m:oMath>
                  </m:oMathPara>
                </a14:m>
                <a:endParaRPr lang="zh-CN" altLang="en-US" sz="2400" dirty="0"/>
              </a:p>
            </p:txBody>
          </p:sp>
        </mc:Choice>
        <mc:Fallback>
          <p:sp>
            <p:nvSpPr>
              <p:cNvPr id="19" name="文本框 18">
                <a:extLst>
                  <a:ext uri="{FF2B5EF4-FFF2-40B4-BE49-F238E27FC236}">
                    <a16:creationId xmlns:a16="http://schemas.microsoft.com/office/drawing/2014/main" id="{8DD952B2-D5B9-4A57-9D2E-A93D67152BDF}"/>
                  </a:ext>
                </a:extLst>
              </p:cNvPr>
              <p:cNvSpPr txBox="1">
                <a:spLocks noRot="1" noChangeAspect="1" noMove="1" noResize="1" noEditPoints="1" noAdjustHandles="1" noChangeArrowheads="1" noChangeShapeType="1" noTextEdit="1"/>
              </p:cNvSpPr>
              <p:nvPr/>
            </p:nvSpPr>
            <p:spPr>
              <a:xfrm>
                <a:off x="5042761" y="2909976"/>
                <a:ext cx="2322074" cy="461665"/>
              </a:xfrm>
              <a:prstGeom prst="rect">
                <a:avLst/>
              </a:prstGeom>
              <a:blipFill>
                <a:blip r:embed="rId5"/>
                <a:stretch>
                  <a:fillRect t="-125000" r="-29921" b="-190789"/>
                </a:stretch>
              </a:blipFill>
            </p:spPr>
            <p:txBody>
              <a:bodyPr/>
              <a:lstStyle/>
              <a:p>
                <a:r>
                  <a:rPr lang="zh-CN" altLang="en-US">
                    <a:noFill/>
                  </a:rPr>
                  <a:t> </a:t>
                </a:r>
              </a:p>
            </p:txBody>
          </p:sp>
        </mc:Fallback>
      </mc:AlternateContent>
      <p:cxnSp>
        <p:nvCxnSpPr>
          <p:cNvPr id="13" name="直接箭头连接符 12">
            <a:extLst>
              <a:ext uri="{FF2B5EF4-FFF2-40B4-BE49-F238E27FC236}">
                <a16:creationId xmlns:a16="http://schemas.microsoft.com/office/drawing/2014/main" id="{EBEEDE26-3B25-4BE7-80D0-CB9FB1A83699}"/>
              </a:ext>
            </a:extLst>
          </p:cNvPr>
          <p:cNvCxnSpPr>
            <a:cxnSpLocks/>
          </p:cNvCxnSpPr>
          <p:nvPr/>
        </p:nvCxnSpPr>
        <p:spPr>
          <a:xfrm>
            <a:off x="5104428" y="3965281"/>
            <a:ext cx="219874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23" name="文本框 22">
                <a:extLst>
                  <a:ext uri="{FF2B5EF4-FFF2-40B4-BE49-F238E27FC236}">
                    <a16:creationId xmlns:a16="http://schemas.microsoft.com/office/drawing/2014/main" id="{ABB7EA79-1537-4556-BAC5-3981E6C1884F}"/>
                  </a:ext>
                </a:extLst>
              </p:cNvPr>
              <p:cNvSpPr txBox="1"/>
              <p:nvPr/>
            </p:nvSpPr>
            <p:spPr>
              <a:xfrm>
                <a:off x="7483642" y="3734447"/>
                <a:ext cx="134152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2400" smtClean="0">
                          <a:latin typeface="Cambria Math" panose="02040503050406030204" pitchFamily="18" charset="0"/>
                        </a:rPr>
                        <m:t>36.557</m:t>
                      </m:r>
                      <m:r>
                        <a:rPr lang="zh-CN" altLang="en-US" sz="2400" i="1">
                          <a:latin typeface="Cambria Math" panose="02040503050406030204" pitchFamily="18" charset="0"/>
                        </a:rPr>
                        <m:t>𝑚</m:t>
                      </m:r>
                    </m:oMath>
                  </m:oMathPara>
                </a14:m>
                <a:endParaRPr lang="zh-CN" altLang="en-US" dirty="0"/>
              </a:p>
            </p:txBody>
          </p:sp>
        </mc:Choice>
        <mc:Fallback>
          <p:sp>
            <p:nvSpPr>
              <p:cNvPr id="23" name="文本框 22">
                <a:extLst>
                  <a:ext uri="{FF2B5EF4-FFF2-40B4-BE49-F238E27FC236}">
                    <a16:creationId xmlns:a16="http://schemas.microsoft.com/office/drawing/2014/main" id="{ABB7EA79-1537-4556-BAC5-3981E6C1884F}"/>
                  </a:ext>
                </a:extLst>
              </p:cNvPr>
              <p:cNvSpPr txBox="1">
                <a:spLocks noRot="1" noChangeAspect="1" noMove="1" noResize="1" noEditPoints="1" noAdjustHandles="1" noChangeArrowheads="1" noChangeShapeType="1" noTextEdit="1"/>
              </p:cNvSpPr>
              <p:nvPr/>
            </p:nvSpPr>
            <p:spPr>
              <a:xfrm>
                <a:off x="7483642" y="3734447"/>
                <a:ext cx="1341520" cy="461665"/>
              </a:xfrm>
              <a:prstGeom prst="rect">
                <a:avLst/>
              </a:prstGeom>
              <a:blipFill>
                <a:blip r:embed="rId6"/>
                <a:stretch>
                  <a:fillRect l="-1364"/>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404112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C39BBCE-653B-4822-9239-EB18A9858675}"/>
              </a:ext>
            </a:extLst>
          </p:cNvPr>
          <p:cNvSpPr/>
          <p:nvPr/>
        </p:nvSpPr>
        <p:spPr>
          <a:xfrm>
            <a:off x="0" y="0"/>
            <a:ext cx="12192000" cy="1804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6C517268-E8CB-409A-8050-A6734AECE51A}"/>
              </a:ext>
            </a:extLst>
          </p:cNvPr>
          <p:cNvSpPr txBox="1"/>
          <p:nvPr/>
        </p:nvSpPr>
        <p:spPr>
          <a:xfrm>
            <a:off x="962568" y="574843"/>
            <a:ext cx="4451642" cy="461665"/>
          </a:xfrm>
          <a:prstGeom prst="rect">
            <a:avLst/>
          </a:prstGeom>
          <a:noFill/>
        </p:spPr>
        <p:txBody>
          <a:bodyPr wrap="square" rtlCol="0">
            <a:spAutoFit/>
          </a:bodyPr>
          <a:lstStyle/>
          <a:p>
            <a:r>
              <a:rPr lang="en-US" altLang="zh-CN" sz="2400" dirty="0">
                <a:latin typeface="Arial Black" panose="020B0A04020102020204" pitchFamily="34" charset="0"/>
                <a:cs typeface="Times New Roman" panose="02020603050405020304" pitchFamily="18" charset="0"/>
              </a:rPr>
              <a:t>Materials and Methods</a:t>
            </a:r>
            <a:endParaRPr lang="zh-CN" altLang="en-US" sz="2400" dirty="0">
              <a:latin typeface="Arial Black" panose="020B0A04020102020204" pitchFamily="34" charset="0"/>
              <a:cs typeface="Times New Roman" panose="02020603050405020304" pitchFamily="18" charset="0"/>
            </a:endParaRPr>
          </a:p>
        </p:txBody>
      </p:sp>
      <p:sp>
        <p:nvSpPr>
          <p:cNvPr id="7" name="archives_342283">
            <a:extLst>
              <a:ext uri="{FF2B5EF4-FFF2-40B4-BE49-F238E27FC236}">
                <a16:creationId xmlns:a16="http://schemas.microsoft.com/office/drawing/2014/main" id="{3B2BBE42-1513-4F21-ACBC-F4576939E681}"/>
              </a:ext>
            </a:extLst>
          </p:cNvPr>
          <p:cNvSpPr/>
          <p:nvPr/>
        </p:nvSpPr>
        <p:spPr>
          <a:xfrm>
            <a:off x="244599" y="501292"/>
            <a:ext cx="609685" cy="608768"/>
          </a:xfrm>
          <a:custGeom>
            <a:avLst/>
            <a:gdLst>
              <a:gd name="connsiteX0" fmla="*/ 602275 w 602487"/>
              <a:gd name="connsiteY0" fmla="*/ 602275 w 602487"/>
              <a:gd name="connsiteX1" fmla="*/ 602275 w 602487"/>
              <a:gd name="connsiteY1" fmla="*/ 602275 w 602487"/>
              <a:gd name="connsiteX2" fmla="*/ 602275 w 602487"/>
              <a:gd name="connsiteY2" fmla="*/ 602275 w 602487"/>
              <a:gd name="connsiteX3" fmla="*/ 602275 w 602487"/>
              <a:gd name="connsiteY3" fmla="*/ 602275 w 602487"/>
              <a:gd name="connsiteX4" fmla="*/ 602275 w 602487"/>
              <a:gd name="connsiteY4" fmla="*/ 602275 w 602487"/>
              <a:gd name="connsiteX5" fmla="*/ 602275 w 602487"/>
              <a:gd name="connsiteY5" fmla="*/ 602275 w 602487"/>
              <a:gd name="connsiteX6" fmla="*/ 602275 w 602487"/>
              <a:gd name="connsiteY6" fmla="*/ 602275 w 602487"/>
              <a:gd name="connsiteX7" fmla="*/ 602275 w 602487"/>
              <a:gd name="connsiteY7" fmla="*/ 602275 w 602487"/>
              <a:gd name="connsiteX8" fmla="*/ 602275 w 602487"/>
              <a:gd name="connsiteY8" fmla="*/ 602275 w 602487"/>
              <a:gd name="connsiteX9" fmla="*/ 602275 w 602487"/>
              <a:gd name="connsiteY9" fmla="*/ 602275 w 602487"/>
              <a:gd name="connsiteX10" fmla="*/ 602275 w 602487"/>
              <a:gd name="connsiteY10" fmla="*/ 602275 w 602487"/>
              <a:gd name="connsiteX11" fmla="*/ 602275 w 602487"/>
              <a:gd name="connsiteY11" fmla="*/ 602275 w 602487"/>
              <a:gd name="connsiteX12" fmla="*/ 602275 w 602487"/>
              <a:gd name="connsiteY12" fmla="*/ 602275 w 602487"/>
              <a:gd name="connsiteX13" fmla="*/ 602275 w 602487"/>
              <a:gd name="connsiteY13" fmla="*/ 602275 w 602487"/>
              <a:gd name="connsiteX14" fmla="*/ 602275 w 602487"/>
              <a:gd name="connsiteY14" fmla="*/ 602275 w 602487"/>
              <a:gd name="connsiteX15" fmla="*/ 602275 w 602487"/>
              <a:gd name="connsiteY15" fmla="*/ 602275 w 602487"/>
              <a:gd name="connsiteX16" fmla="*/ 602275 w 602487"/>
              <a:gd name="connsiteY16" fmla="*/ 602275 w 602487"/>
              <a:gd name="connsiteX17" fmla="*/ 602275 w 602487"/>
              <a:gd name="connsiteY17" fmla="*/ 602275 w 602487"/>
              <a:gd name="connsiteX18" fmla="*/ 602275 w 602487"/>
              <a:gd name="connsiteY18" fmla="*/ 602275 w 602487"/>
              <a:gd name="connsiteX19" fmla="*/ 602275 w 602487"/>
              <a:gd name="connsiteY19" fmla="*/ 602275 w 602487"/>
              <a:gd name="connsiteX20" fmla="*/ 602275 w 602487"/>
              <a:gd name="connsiteY20" fmla="*/ 602275 w 602487"/>
              <a:gd name="connsiteX21" fmla="*/ 602275 w 602487"/>
              <a:gd name="connsiteY21" fmla="*/ 602275 w 602487"/>
              <a:gd name="connsiteX22" fmla="*/ 602275 w 602487"/>
              <a:gd name="connsiteY22" fmla="*/ 602275 w 602487"/>
              <a:gd name="connsiteX23" fmla="*/ 602275 w 602487"/>
              <a:gd name="connsiteY23" fmla="*/ 602275 w 602487"/>
              <a:gd name="connsiteX24" fmla="*/ 602275 w 602487"/>
              <a:gd name="connsiteY24" fmla="*/ 602275 w 602487"/>
              <a:gd name="connsiteX25" fmla="*/ 602275 w 602487"/>
              <a:gd name="connsiteY25" fmla="*/ 602275 w 602487"/>
              <a:gd name="connsiteX26" fmla="*/ 602275 w 602487"/>
              <a:gd name="connsiteY26" fmla="*/ 602275 w 602487"/>
              <a:gd name="connsiteX27" fmla="*/ 602275 w 602487"/>
              <a:gd name="connsiteY27" fmla="*/ 602275 w 602487"/>
              <a:gd name="connsiteX28" fmla="*/ 602275 w 602487"/>
              <a:gd name="connsiteY28" fmla="*/ 602275 w 602487"/>
              <a:gd name="connsiteX29" fmla="*/ 602275 w 602487"/>
              <a:gd name="connsiteY29" fmla="*/ 602275 w 602487"/>
              <a:gd name="connsiteX30" fmla="*/ 602275 w 602487"/>
              <a:gd name="connsiteY30" fmla="*/ 602275 w 602487"/>
              <a:gd name="connsiteX31" fmla="*/ 602275 w 602487"/>
              <a:gd name="connsiteY31" fmla="*/ 602275 w 602487"/>
              <a:gd name="connsiteX32" fmla="*/ 602275 w 602487"/>
              <a:gd name="connsiteY32" fmla="*/ 602275 w 602487"/>
              <a:gd name="connsiteX33" fmla="*/ 602275 w 602487"/>
              <a:gd name="connsiteY33" fmla="*/ 602275 w 602487"/>
              <a:gd name="connsiteX34" fmla="*/ 602275 w 602487"/>
              <a:gd name="connsiteY34" fmla="*/ 602275 w 602487"/>
              <a:gd name="connsiteX35" fmla="*/ 602275 w 602487"/>
              <a:gd name="connsiteY35" fmla="*/ 602275 w 602487"/>
              <a:gd name="connsiteX36" fmla="*/ 602275 w 602487"/>
              <a:gd name="connsiteY36" fmla="*/ 602275 w 602487"/>
              <a:gd name="connsiteX37" fmla="*/ 602275 w 602487"/>
              <a:gd name="connsiteY37" fmla="*/ 602275 w 602487"/>
              <a:gd name="connsiteX38" fmla="*/ 602275 w 602487"/>
              <a:gd name="connsiteY38" fmla="*/ 602275 w 602487"/>
              <a:gd name="connsiteX39" fmla="*/ 602275 w 602487"/>
              <a:gd name="connsiteY39" fmla="*/ 602275 w 602487"/>
              <a:gd name="connsiteX40" fmla="*/ 602275 w 602487"/>
              <a:gd name="connsiteY40" fmla="*/ 602275 w 602487"/>
              <a:gd name="connsiteX41" fmla="*/ 602275 w 602487"/>
              <a:gd name="connsiteY41" fmla="*/ 602275 w 602487"/>
              <a:gd name="connsiteX42" fmla="*/ 602275 w 602487"/>
              <a:gd name="connsiteY42" fmla="*/ 602275 w 602487"/>
              <a:gd name="connsiteX43" fmla="*/ 602275 w 602487"/>
              <a:gd name="connsiteY43" fmla="*/ 602275 w 602487"/>
              <a:gd name="connsiteX44" fmla="*/ 602275 w 602487"/>
              <a:gd name="connsiteY44" fmla="*/ 602275 w 602487"/>
              <a:gd name="connsiteX45" fmla="*/ 602275 w 602487"/>
              <a:gd name="connsiteY45" fmla="*/ 602275 w 602487"/>
              <a:gd name="connsiteX46" fmla="*/ 602275 w 602487"/>
              <a:gd name="connsiteY46" fmla="*/ 602275 w 602487"/>
              <a:gd name="connsiteX47" fmla="*/ 602275 w 602487"/>
              <a:gd name="connsiteY47" fmla="*/ 602275 w 602487"/>
              <a:gd name="connsiteX48" fmla="*/ 602275 w 602487"/>
              <a:gd name="connsiteY48" fmla="*/ 602275 w 602487"/>
              <a:gd name="connsiteX49" fmla="*/ 602275 w 602487"/>
              <a:gd name="connsiteY49" fmla="*/ 602275 w 602487"/>
              <a:gd name="connsiteX50" fmla="*/ 602275 w 602487"/>
              <a:gd name="connsiteY50" fmla="*/ 602275 w 602487"/>
              <a:gd name="connsiteX51" fmla="*/ 602275 w 602487"/>
              <a:gd name="connsiteY51" fmla="*/ 602275 w 602487"/>
              <a:gd name="connsiteX52" fmla="*/ 602275 w 602487"/>
              <a:gd name="connsiteY52" fmla="*/ 602275 w 602487"/>
              <a:gd name="connsiteX53" fmla="*/ 602275 w 602487"/>
              <a:gd name="connsiteY53" fmla="*/ 602275 w 602487"/>
              <a:gd name="connsiteX54" fmla="*/ 602275 w 602487"/>
              <a:gd name="connsiteY54" fmla="*/ 602275 w 602487"/>
              <a:gd name="connsiteX55" fmla="*/ 602275 w 602487"/>
              <a:gd name="connsiteY55" fmla="*/ 602275 w 602487"/>
              <a:gd name="connsiteX56" fmla="*/ 602275 w 602487"/>
              <a:gd name="connsiteY56" fmla="*/ 602275 w 602487"/>
              <a:gd name="connsiteX57" fmla="*/ 602275 w 602487"/>
              <a:gd name="connsiteY57" fmla="*/ 602275 w 602487"/>
              <a:gd name="connsiteX58" fmla="*/ 602275 w 602487"/>
              <a:gd name="connsiteY58" fmla="*/ 602275 w 602487"/>
              <a:gd name="connsiteX59" fmla="*/ 602275 w 602487"/>
              <a:gd name="connsiteY59" fmla="*/ 602275 w 602487"/>
              <a:gd name="connsiteX60" fmla="*/ 602275 w 602487"/>
              <a:gd name="connsiteY60" fmla="*/ 602275 w 602487"/>
              <a:gd name="connsiteX61" fmla="*/ 602275 w 602487"/>
              <a:gd name="connsiteY61" fmla="*/ 602275 w 602487"/>
              <a:gd name="connsiteX62" fmla="*/ 602275 w 602487"/>
              <a:gd name="connsiteY62" fmla="*/ 602275 w 602487"/>
              <a:gd name="connsiteX63" fmla="*/ 602275 w 602487"/>
              <a:gd name="connsiteY63" fmla="*/ 602275 w 602487"/>
              <a:gd name="connsiteX64" fmla="*/ 602275 w 602487"/>
              <a:gd name="connsiteY64" fmla="*/ 602275 w 602487"/>
              <a:gd name="connsiteX65" fmla="*/ 602275 w 602487"/>
              <a:gd name="connsiteY65" fmla="*/ 602275 w 602487"/>
              <a:gd name="connsiteX66" fmla="*/ 602275 w 602487"/>
              <a:gd name="connsiteY66" fmla="*/ 602275 w 602487"/>
              <a:gd name="connsiteX67" fmla="*/ 602275 w 602487"/>
              <a:gd name="connsiteY67" fmla="*/ 602275 w 602487"/>
              <a:gd name="connsiteX68" fmla="*/ 602275 w 602487"/>
              <a:gd name="connsiteY68" fmla="*/ 602275 w 602487"/>
              <a:gd name="connsiteX69" fmla="*/ 602275 w 602487"/>
              <a:gd name="connsiteY69" fmla="*/ 602275 w 602487"/>
              <a:gd name="connsiteX70" fmla="*/ 602275 w 602487"/>
              <a:gd name="connsiteY70" fmla="*/ 602275 w 602487"/>
              <a:gd name="connsiteX71" fmla="*/ 602275 w 602487"/>
              <a:gd name="connsiteY71" fmla="*/ 602275 w 602487"/>
              <a:gd name="connsiteX72" fmla="*/ 602275 w 602487"/>
              <a:gd name="connsiteY72" fmla="*/ 602275 w 602487"/>
              <a:gd name="connsiteX73" fmla="*/ 602275 w 602487"/>
              <a:gd name="connsiteY73" fmla="*/ 602275 w 602487"/>
              <a:gd name="connsiteX74" fmla="*/ 602275 w 602487"/>
              <a:gd name="connsiteY74" fmla="*/ 602275 w 602487"/>
              <a:gd name="connsiteX75" fmla="*/ 602275 w 602487"/>
              <a:gd name="connsiteY75" fmla="*/ 602275 w 602487"/>
              <a:gd name="connsiteX76" fmla="*/ 602275 w 602487"/>
              <a:gd name="connsiteY76" fmla="*/ 602275 w 602487"/>
              <a:gd name="connsiteX77" fmla="*/ 602275 w 602487"/>
              <a:gd name="connsiteY77" fmla="*/ 602275 w 602487"/>
              <a:gd name="connsiteX78" fmla="*/ 602275 w 602487"/>
              <a:gd name="connsiteY78" fmla="*/ 602275 w 602487"/>
              <a:gd name="connsiteX79" fmla="*/ 602275 w 602487"/>
              <a:gd name="connsiteY79" fmla="*/ 602275 w 602487"/>
              <a:gd name="connsiteX80" fmla="*/ 602275 w 602487"/>
              <a:gd name="connsiteY80" fmla="*/ 602275 w 602487"/>
              <a:gd name="connsiteX81" fmla="*/ 602275 w 602487"/>
              <a:gd name="connsiteY81" fmla="*/ 602275 w 602487"/>
              <a:gd name="connsiteX82" fmla="*/ 602275 w 602487"/>
              <a:gd name="connsiteY82" fmla="*/ 602275 w 602487"/>
              <a:gd name="connsiteX83" fmla="*/ 602275 w 602487"/>
              <a:gd name="connsiteY83" fmla="*/ 602275 w 602487"/>
              <a:gd name="connsiteX84" fmla="*/ 602275 w 602487"/>
              <a:gd name="connsiteY84" fmla="*/ 602275 w 602487"/>
              <a:gd name="connsiteX85" fmla="*/ 602275 w 602487"/>
              <a:gd name="connsiteY85" fmla="*/ 602275 w 602487"/>
              <a:gd name="connsiteX86" fmla="*/ 602275 w 602487"/>
              <a:gd name="connsiteY86" fmla="*/ 602275 w 602487"/>
              <a:gd name="connsiteX87" fmla="*/ 602275 w 602487"/>
              <a:gd name="connsiteY87" fmla="*/ 602275 w 602487"/>
              <a:gd name="connsiteX88" fmla="*/ 602275 w 602487"/>
              <a:gd name="connsiteY88" fmla="*/ 602275 w 602487"/>
              <a:gd name="connsiteX89" fmla="*/ 602275 w 602487"/>
              <a:gd name="connsiteY89" fmla="*/ 602275 w 602487"/>
              <a:gd name="connsiteX90" fmla="*/ 602275 w 602487"/>
              <a:gd name="connsiteY90" fmla="*/ 602275 w 602487"/>
              <a:gd name="connsiteX91" fmla="*/ 602275 w 602487"/>
              <a:gd name="connsiteY91" fmla="*/ 602275 w 602487"/>
              <a:gd name="connsiteX92" fmla="*/ 602275 w 602487"/>
              <a:gd name="connsiteY92" fmla="*/ 602275 w 602487"/>
              <a:gd name="connsiteX93" fmla="*/ 602275 w 602487"/>
              <a:gd name="connsiteY93" fmla="*/ 602275 w 602487"/>
              <a:gd name="connsiteX94" fmla="*/ 602275 w 602487"/>
              <a:gd name="connsiteY94" fmla="*/ 602275 w 602487"/>
              <a:gd name="connsiteX95" fmla="*/ 602275 w 602487"/>
              <a:gd name="connsiteY95" fmla="*/ 602275 w 602487"/>
              <a:gd name="connsiteX96" fmla="*/ 602275 w 602487"/>
              <a:gd name="connsiteY96" fmla="*/ 602275 w 602487"/>
              <a:gd name="connsiteX97" fmla="*/ 602275 w 602487"/>
              <a:gd name="connsiteY97" fmla="*/ 602275 w 602487"/>
              <a:gd name="connsiteX98" fmla="*/ 602275 w 602487"/>
              <a:gd name="connsiteY98" fmla="*/ 602275 w 602487"/>
              <a:gd name="connsiteX99" fmla="*/ 602275 w 602487"/>
              <a:gd name="connsiteY99" fmla="*/ 602275 w 602487"/>
              <a:gd name="connsiteX100" fmla="*/ 602275 w 602487"/>
              <a:gd name="connsiteY100" fmla="*/ 602275 w 602487"/>
              <a:gd name="connsiteX101" fmla="*/ 602275 w 602487"/>
              <a:gd name="connsiteY101" fmla="*/ 602275 w 602487"/>
              <a:gd name="connsiteX102" fmla="*/ 602275 w 602487"/>
              <a:gd name="connsiteY102" fmla="*/ 602275 w 602487"/>
              <a:gd name="connsiteX103" fmla="*/ 602275 w 602487"/>
              <a:gd name="connsiteY103" fmla="*/ 602275 w 602487"/>
              <a:gd name="connsiteX104" fmla="*/ 602275 w 602487"/>
              <a:gd name="connsiteY104" fmla="*/ 602275 w 602487"/>
              <a:gd name="connsiteX105" fmla="*/ 602275 w 602487"/>
              <a:gd name="connsiteY105" fmla="*/ 602275 w 602487"/>
              <a:gd name="connsiteX106" fmla="*/ 602275 w 602487"/>
              <a:gd name="connsiteY106" fmla="*/ 602275 w 602487"/>
              <a:gd name="connsiteX107" fmla="*/ 602275 w 602487"/>
              <a:gd name="connsiteY107" fmla="*/ 602275 w 602487"/>
              <a:gd name="connsiteX108" fmla="*/ 602275 w 602487"/>
              <a:gd name="connsiteY108" fmla="*/ 602275 w 602487"/>
              <a:gd name="connsiteX109" fmla="*/ 602275 w 602487"/>
              <a:gd name="connsiteY109" fmla="*/ 602275 w 602487"/>
              <a:gd name="connsiteX110" fmla="*/ 602275 w 602487"/>
              <a:gd name="connsiteY110" fmla="*/ 602275 w 602487"/>
              <a:gd name="connsiteX111" fmla="*/ 602275 w 602487"/>
              <a:gd name="connsiteY111" fmla="*/ 602275 w 602487"/>
              <a:gd name="connsiteX112" fmla="*/ 602275 w 602487"/>
              <a:gd name="connsiteY112" fmla="*/ 602275 w 602487"/>
              <a:gd name="connsiteX113" fmla="*/ 602275 w 602487"/>
              <a:gd name="connsiteY113" fmla="*/ 602275 w 60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9685" h="608768">
                <a:moveTo>
                  <a:pt x="511176" y="452904"/>
                </a:moveTo>
                <a:cubicBezTo>
                  <a:pt x="484888" y="452904"/>
                  <a:pt x="463534" y="474318"/>
                  <a:pt x="463534" y="500469"/>
                </a:cubicBezTo>
                <a:cubicBezTo>
                  <a:pt x="463534" y="526715"/>
                  <a:pt x="484888" y="548128"/>
                  <a:pt x="511176" y="548128"/>
                </a:cubicBezTo>
                <a:cubicBezTo>
                  <a:pt x="537464" y="548128"/>
                  <a:pt x="558817" y="526715"/>
                  <a:pt x="558817" y="500469"/>
                </a:cubicBezTo>
                <a:cubicBezTo>
                  <a:pt x="558817" y="474318"/>
                  <a:pt x="537464" y="452904"/>
                  <a:pt x="511176" y="452904"/>
                </a:cubicBezTo>
                <a:close/>
                <a:moveTo>
                  <a:pt x="304807" y="452904"/>
                </a:moveTo>
                <a:cubicBezTo>
                  <a:pt x="278528" y="452904"/>
                  <a:pt x="257183" y="474318"/>
                  <a:pt x="257183" y="500469"/>
                </a:cubicBezTo>
                <a:cubicBezTo>
                  <a:pt x="257183" y="526715"/>
                  <a:pt x="278528" y="548128"/>
                  <a:pt x="304807" y="548128"/>
                </a:cubicBezTo>
                <a:cubicBezTo>
                  <a:pt x="331085" y="548128"/>
                  <a:pt x="352526" y="526715"/>
                  <a:pt x="352526" y="500469"/>
                </a:cubicBezTo>
                <a:cubicBezTo>
                  <a:pt x="352526" y="474318"/>
                  <a:pt x="331085" y="452904"/>
                  <a:pt x="304807" y="452904"/>
                </a:cubicBezTo>
                <a:close/>
                <a:moveTo>
                  <a:pt x="98486" y="452904"/>
                </a:moveTo>
                <a:cubicBezTo>
                  <a:pt x="72204" y="452904"/>
                  <a:pt x="50761" y="474318"/>
                  <a:pt x="50761" y="500469"/>
                </a:cubicBezTo>
                <a:cubicBezTo>
                  <a:pt x="50761" y="526715"/>
                  <a:pt x="72204" y="548128"/>
                  <a:pt x="98486" y="548128"/>
                </a:cubicBezTo>
                <a:cubicBezTo>
                  <a:pt x="124768" y="548128"/>
                  <a:pt x="146116" y="526715"/>
                  <a:pt x="146116" y="500469"/>
                </a:cubicBezTo>
                <a:cubicBezTo>
                  <a:pt x="146116" y="474318"/>
                  <a:pt x="124768" y="452904"/>
                  <a:pt x="98486" y="452904"/>
                </a:cubicBezTo>
                <a:close/>
                <a:moveTo>
                  <a:pt x="473070" y="207321"/>
                </a:moveTo>
                <a:lnTo>
                  <a:pt x="549351" y="207321"/>
                </a:lnTo>
                <a:lnTo>
                  <a:pt x="549351" y="226374"/>
                </a:lnTo>
                <a:lnTo>
                  <a:pt x="473070" y="226374"/>
                </a:lnTo>
                <a:close/>
                <a:moveTo>
                  <a:pt x="266667" y="207321"/>
                </a:moveTo>
                <a:lnTo>
                  <a:pt x="342948" y="207321"/>
                </a:lnTo>
                <a:lnTo>
                  <a:pt x="342948" y="226374"/>
                </a:lnTo>
                <a:lnTo>
                  <a:pt x="266667" y="226374"/>
                </a:lnTo>
                <a:close/>
                <a:moveTo>
                  <a:pt x="60333" y="207321"/>
                </a:moveTo>
                <a:lnTo>
                  <a:pt x="136614" y="207321"/>
                </a:lnTo>
                <a:lnTo>
                  <a:pt x="136614" y="226374"/>
                </a:lnTo>
                <a:lnTo>
                  <a:pt x="60333" y="226374"/>
                </a:lnTo>
                <a:close/>
                <a:moveTo>
                  <a:pt x="473070" y="162512"/>
                </a:moveTo>
                <a:lnTo>
                  <a:pt x="549351" y="162512"/>
                </a:lnTo>
                <a:lnTo>
                  <a:pt x="549351" y="181424"/>
                </a:lnTo>
                <a:lnTo>
                  <a:pt x="473070" y="181424"/>
                </a:lnTo>
                <a:close/>
                <a:moveTo>
                  <a:pt x="266667" y="162512"/>
                </a:moveTo>
                <a:lnTo>
                  <a:pt x="342948" y="162512"/>
                </a:lnTo>
                <a:lnTo>
                  <a:pt x="342948" y="181424"/>
                </a:lnTo>
                <a:lnTo>
                  <a:pt x="266667" y="181424"/>
                </a:lnTo>
                <a:close/>
                <a:moveTo>
                  <a:pt x="60333" y="162512"/>
                </a:moveTo>
                <a:lnTo>
                  <a:pt x="136614" y="162512"/>
                </a:lnTo>
                <a:lnTo>
                  <a:pt x="136614" y="181424"/>
                </a:lnTo>
                <a:lnTo>
                  <a:pt x="60333" y="181424"/>
                </a:lnTo>
                <a:close/>
                <a:moveTo>
                  <a:pt x="473070" y="117703"/>
                </a:moveTo>
                <a:lnTo>
                  <a:pt x="549351" y="117703"/>
                </a:lnTo>
                <a:lnTo>
                  <a:pt x="549351" y="136615"/>
                </a:lnTo>
                <a:lnTo>
                  <a:pt x="473070" y="136615"/>
                </a:lnTo>
                <a:close/>
                <a:moveTo>
                  <a:pt x="266667" y="117703"/>
                </a:moveTo>
                <a:lnTo>
                  <a:pt x="342948" y="117703"/>
                </a:lnTo>
                <a:lnTo>
                  <a:pt x="342948" y="136615"/>
                </a:lnTo>
                <a:lnTo>
                  <a:pt x="266667" y="136615"/>
                </a:lnTo>
                <a:close/>
                <a:moveTo>
                  <a:pt x="60333" y="117703"/>
                </a:moveTo>
                <a:lnTo>
                  <a:pt x="136614" y="117703"/>
                </a:lnTo>
                <a:lnTo>
                  <a:pt x="136614" y="136615"/>
                </a:lnTo>
                <a:lnTo>
                  <a:pt x="60333" y="136615"/>
                </a:lnTo>
                <a:close/>
                <a:moveTo>
                  <a:pt x="473070" y="72753"/>
                </a:moveTo>
                <a:lnTo>
                  <a:pt x="549351" y="72753"/>
                </a:lnTo>
                <a:lnTo>
                  <a:pt x="549351" y="91806"/>
                </a:lnTo>
                <a:lnTo>
                  <a:pt x="473070" y="91806"/>
                </a:lnTo>
                <a:close/>
                <a:moveTo>
                  <a:pt x="266667" y="72753"/>
                </a:moveTo>
                <a:lnTo>
                  <a:pt x="342948" y="72753"/>
                </a:lnTo>
                <a:lnTo>
                  <a:pt x="342948" y="91806"/>
                </a:lnTo>
                <a:lnTo>
                  <a:pt x="266667" y="91806"/>
                </a:lnTo>
                <a:close/>
                <a:moveTo>
                  <a:pt x="60333" y="72753"/>
                </a:moveTo>
                <a:lnTo>
                  <a:pt x="136614" y="72753"/>
                </a:lnTo>
                <a:lnTo>
                  <a:pt x="136614" y="91806"/>
                </a:lnTo>
                <a:lnTo>
                  <a:pt x="60333" y="91806"/>
                </a:lnTo>
                <a:close/>
                <a:moveTo>
                  <a:pt x="41747" y="32215"/>
                </a:moveTo>
                <a:cubicBezTo>
                  <a:pt x="36434" y="32215"/>
                  <a:pt x="32164" y="36479"/>
                  <a:pt x="32164" y="41690"/>
                </a:cubicBezTo>
                <a:lnTo>
                  <a:pt x="32164" y="257435"/>
                </a:lnTo>
                <a:cubicBezTo>
                  <a:pt x="32164" y="262741"/>
                  <a:pt x="36434" y="267005"/>
                  <a:pt x="41747" y="267005"/>
                </a:cubicBezTo>
                <a:lnTo>
                  <a:pt x="155129" y="267005"/>
                </a:lnTo>
                <a:cubicBezTo>
                  <a:pt x="160443" y="267005"/>
                  <a:pt x="164712" y="262741"/>
                  <a:pt x="164712" y="257435"/>
                </a:cubicBezTo>
                <a:lnTo>
                  <a:pt x="164712" y="41690"/>
                </a:lnTo>
                <a:cubicBezTo>
                  <a:pt x="164712" y="36479"/>
                  <a:pt x="160443" y="32215"/>
                  <a:pt x="155129" y="32215"/>
                </a:cubicBezTo>
                <a:close/>
                <a:moveTo>
                  <a:pt x="248075" y="32215"/>
                </a:moveTo>
                <a:cubicBezTo>
                  <a:pt x="242857" y="32215"/>
                  <a:pt x="238588" y="36479"/>
                  <a:pt x="238588" y="41690"/>
                </a:cubicBezTo>
                <a:lnTo>
                  <a:pt x="238588" y="257435"/>
                </a:lnTo>
                <a:cubicBezTo>
                  <a:pt x="238588" y="262741"/>
                  <a:pt x="242857" y="267005"/>
                  <a:pt x="248075" y="267005"/>
                </a:cubicBezTo>
                <a:lnTo>
                  <a:pt x="361538" y="267005"/>
                </a:lnTo>
                <a:cubicBezTo>
                  <a:pt x="366851" y="267005"/>
                  <a:pt x="371025" y="262741"/>
                  <a:pt x="371025" y="257435"/>
                </a:cubicBezTo>
                <a:lnTo>
                  <a:pt x="371025" y="41690"/>
                </a:lnTo>
                <a:cubicBezTo>
                  <a:pt x="371025" y="36479"/>
                  <a:pt x="366851" y="32215"/>
                  <a:pt x="361538" y="32215"/>
                </a:cubicBezTo>
                <a:close/>
                <a:moveTo>
                  <a:pt x="454423" y="32215"/>
                </a:moveTo>
                <a:cubicBezTo>
                  <a:pt x="449203" y="32215"/>
                  <a:pt x="444933" y="36479"/>
                  <a:pt x="444933" y="41690"/>
                </a:cubicBezTo>
                <a:lnTo>
                  <a:pt x="444933" y="257435"/>
                </a:lnTo>
                <a:cubicBezTo>
                  <a:pt x="444933" y="262741"/>
                  <a:pt x="449203" y="267005"/>
                  <a:pt x="454423" y="267005"/>
                </a:cubicBezTo>
                <a:lnTo>
                  <a:pt x="567928" y="267005"/>
                </a:lnTo>
                <a:cubicBezTo>
                  <a:pt x="573148" y="267005"/>
                  <a:pt x="577418" y="262741"/>
                  <a:pt x="577418" y="257435"/>
                </a:cubicBezTo>
                <a:lnTo>
                  <a:pt x="577418" y="41690"/>
                </a:lnTo>
                <a:cubicBezTo>
                  <a:pt x="577418" y="36479"/>
                  <a:pt x="573148" y="32215"/>
                  <a:pt x="567928" y="32215"/>
                </a:cubicBezTo>
                <a:close/>
                <a:moveTo>
                  <a:pt x="17268" y="0"/>
                </a:moveTo>
                <a:lnTo>
                  <a:pt x="179609" y="0"/>
                </a:lnTo>
                <a:cubicBezTo>
                  <a:pt x="189191" y="0"/>
                  <a:pt x="196877" y="7675"/>
                  <a:pt x="196877" y="17245"/>
                </a:cubicBezTo>
                <a:lnTo>
                  <a:pt x="196877" y="591618"/>
                </a:lnTo>
                <a:cubicBezTo>
                  <a:pt x="196877" y="601093"/>
                  <a:pt x="189191" y="608768"/>
                  <a:pt x="179609" y="608768"/>
                </a:cubicBezTo>
                <a:lnTo>
                  <a:pt x="17268" y="608768"/>
                </a:lnTo>
                <a:cubicBezTo>
                  <a:pt x="7685" y="608768"/>
                  <a:pt x="0" y="601093"/>
                  <a:pt x="0" y="591618"/>
                </a:cubicBezTo>
                <a:lnTo>
                  <a:pt x="0" y="17245"/>
                </a:lnTo>
                <a:cubicBezTo>
                  <a:pt x="0" y="7675"/>
                  <a:pt x="7685" y="0"/>
                  <a:pt x="17268" y="0"/>
                </a:cubicBezTo>
                <a:close/>
                <a:moveTo>
                  <a:pt x="223599" y="0"/>
                </a:moveTo>
                <a:lnTo>
                  <a:pt x="386015" y="0"/>
                </a:lnTo>
                <a:cubicBezTo>
                  <a:pt x="395502" y="0"/>
                  <a:pt x="403281" y="7675"/>
                  <a:pt x="403281" y="17244"/>
                </a:cubicBezTo>
                <a:lnTo>
                  <a:pt x="403281" y="591618"/>
                </a:lnTo>
                <a:cubicBezTo>
                  <a:pt x="403281" y="601093"/>
                  <a:pt x="395502" y="608768"/>
                  <a:pt x="386015" y="608768"/>
                </a:cubicBezTo>
                <a:lnTo>
                  <a:pt x="223599" y="608768"/>
                </a:lnTo>
                <a:cubicBezTo>
                  <a:pt x="214112" y="608768"/>
                  <a:pt x="206333" y="601093"/>
                  <a:pt x="206333" y="591618"/>
                </a:cubicBezTo>
                <a:lnTo>
                  <a:pt x="206333" y="17244"/>
                </a:lnTo>
                <a:cubicBezTo>
                  <a:pt x="206333" y="7675"/>
                  <a:pt x="214112" y="0"/>
                  <a:pt x="223599" y="0"/>
                </a:cubicBezTo>
                <a:close/>
                <a:moveTo>
                  <a:pt x="429938" y="0"/>
                </a:moveTo>
                <a:lnTo>
                  <a:pt x="592318" y="0"/>
                </a:lnTo>
                <a:cubicBezTo>
                  <a:pt x="601903" y="0"/>
                  <a:pt x="609685" y="7675"/>
                  <a:pt x="609685" y="17244"/>
                </a:cubicBezTo>
                <a:lnTo>
                  <a:pt x="609685" y="591618"/>
                </a:lnTo>
                <a:cubicBezTo>
                  <a:pt x="609685" y="601093"/>
                  <a:pt x="601903" y="608768"/>
                  <a:pt x="592318" y="608768"/>
                </a:cubicBezTo>
                <a:lnTo>
                  <a:pt x="429938" y="608768"/>
                </a:lnTo>
                <a:cubicBezTo>
                  <a:pt x="420353" y="608768"/>
                  <a:pt x="412666" y="601093"/>
                  <a:pt x="412666" y="591618"/>
                </a:cubicBezTo>
                <a:lnTo>
                  <a:pt x="412666" y="17244"/>
                </a:lnTo>
                <a:cubicBezTo>
                  <a:pt x="412666" y="7675"/>
                  <a:pt x="420353" y="0"/>
                  <a:pt x="429938"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文本框 8">
            <a:extLst>
              <a:ext uri="{FF2B5EF4-FFF2-40B4-BE49-F238E27FC236}">
                <a16:creationId xmlns:a16="http://schemas.microsoft.com/office/drawing/2014/main" id="{530DC921-2856-48F0-B544-266A70F2EF2D}"/>
              </a:ext>
            </a:extLst>
          </p:cNvPr>
          <p:cNvSpPr txBox="1"/>
          <p:nvPr/>
        </p:nvSpPr>
        <p:spPr>
          <a:xfrm>
            <a:off x="244599" y="1152259"/>
            <a:ext cx="5277896"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Method 2: Pure Theoretical Simulation</a:t>
            </a:r>
            <a:endParaRPr lang="zh-CN" altLang="en-US" sz="2400" b="1" dirty="0">
              <a:latin typeface="Times New Roman" panose="02020603050405020304" pitchFamily="18" charset="0"/>
              <a:cs typeface="Times New Roman" panose="02020603050405020304" pitchFamily="18" charset="0"/>
            </a:endParaRPr>
          </a:p>
        </p:txBody>
      </p:sp>
      <p:pic>
        <p:nvPicPr>
          <p:cNvPr id="11" name="officeArt object">
            <a:extLst>
              <a:ext uri="{FF2B5EF4-FFF2-40B4-BE49-F238E27FC236}">
                <a16:creationId xmlns:a16="http://schemas.microsoft.com/office/drawing/2014/main" id="{42EA8A7F-CE8F-4476-9E74-333FDA4975A2}"/>
              </a:ext>
            </a:extLst>
          </p:cNvPr>
          <p:cNvPicPr/>
          <p:nvPr/>
        </p:nvPicPr>
        <p:blipFill>
          <a:blip r:embed="rId3"/>
          <a:stretch>
            <a:fillRect/>
          </a:stretch>
        </p:blipFill>
        <p:spPr>
          <a:xfrm>
            <a:off x="649253" y="2081845"/>
            <a:ext cx="3802431" cy="3973018"/>
          </a:xfrm>
          <a:prstGeom prst="rect">
            <a:avLst/>
          </a:prstGeom>
          <a:ln w="12700" cap="flat">
            <a:noFill/>
            <a:miter lim="400000"/>
          </a:ln>
          <a:effectLst/>
        </p:spPr>
      </p:pic>
      <mc:AlternateContent xmlns:mc="http://schemas.openxmlformats.org/markup-compatibility/2006">
        <mc:Choice xmlns:a14="http://schemas.microsoft.com/office/drawing/2010/main" Requires="a14">
          <p:sp>
            <p:nvSpPr>
              <p:cNvPr id="14" name="文本框 13">
                <a:extLst>
                  <a:ext uri="{FF2B5EF4-FFF2-40B4-BE49-F238E27FC236}">
                    <a16:creationId xmlns:a16="http://schemas.microsoft.com/office/drawing/2014/main" id="{F0192C98-1C2C-489B-8E6F-13AA46AE8F3C}"/>
                  </a:ext>
                </a:extLst>
              </p:cNvPr>
              <p:cNvSpPr txBox="1"/>
              <p:nvPr/>
            </p:nvSpPr>
            <p:spPr>
              <a:xfrm>
                <a:off x="5190623" y="1851012"/>
                <a:ext cx="2003259" cy="461665"/>
              </a:xfrm>
              <a:prstGeom prst="rect">
                <a:avLst/>
              </a:prstGeom>
              <a:noFill/>
            </p:spPr>
            <p:txBody>
              <a:bodyPr wrap="square">
                <a:spAutoFit/>
              </a:bodyPr>
              <a:lstStyle/>
              <a:p>
                <a:r>
                  <a:rPr lang="en-US" altLang="zh-CN" sz="2400" dirty="0">
                    <a:ln>
                      <a:noFill/>
                    </a:ln>
                    <a:solidFill>
                      <a:srgbClr val="000000"/>
                    </a:solidFill>
                    <a:effectLst/>
                    <a:latin typeface="Times New Roman" panose="02020603050405020304" pitchFamily="18" charset="0"/>
                    <a:ea typeface="Times New Roman" panose="02020603050405020304" pitchFamily="18" charset="0"/>
                  </a:rPr>
                  <a:t>At time </a:t>
                </a:r>
                <a14:m>
                  <m:oMath xmlns:m="http://schemas.openxmlformats.org/officeDocument/2006/math">
                    <m:r>
                      <a:rPr lang="en-US" altLang="zh-CN" sz="2400" i="1">
                        <a:ln>
                          <a:noFill/>
                        </a:ln>
                        <a:solidFill>
                          <a:srgbClr val="000000"/>
                        </a:solidFill>
                        <a:effectLst/>
                        <a:latin typeface="Cambria Math" panose="02040503050406030204" pitchFamily="18" charset="0"/>
                        <a:ea typeface="Arial Unicode MS"/>
                        <a:cs typeface="Arial Unicode MS"/>
                      </a:rPr>
                      <m:t>𝑡</m:t>
                    </m:r>
                    <m:r>
                      <a:rPr lang="en-US" altLang="zh-CN" sz="2400" i="1">
                        <a:ln>
                          <a:noFill/>
                        </a:ln>
                        <a:solidFill>
                          <a:srgbClr val="000000"/>
                        </a:solidFill>
                        <a:effectLst/>
                        <a:latin typeface="Cambria Math" panose="02040503050406030204" pitchFamily="18" charset="0"/>
                        <a:ea typeface="Arial Unicode MS"/>
                        <a:cs typeface="Arial Unicode MS"/>
                      </a:rPr>
                      <m:t>=0</m:t>
                    </m:r>
                  </m:oMath>
                </a14:m>
                <a:r>
                  <a:rPr lang="en-US" altLang="zh-CN" sz="2400" dirty="0">
                    <a:ln>
                      <a:noFill/>
                    </a:ln>
                    <a:solidFill>
                      <a:srgbClr val="000000"/>
                    </a:solidFill>
                    <a:effectLst/>
                    <a:latin typeface="Times New Roman" panose="02020603050405020304" pitchFamily="18" charset="0"/>
                    <a:ea typeface="Arial Unicode MS"/>
                    <a:cs typeface="Arial Unicode MS"/>
                  </a:rPr>
                  <a:t>: </a:t>
                </a:r>
                <a:endParaRPr lang="zh-CN" altLang="en-US" sz="2400" dirty="0"/>
              </a:p>
            </p:txBody>
          </p:sp>
        </mc:Choice>
        <mc:Fallback>
          <p:sp>
            <p:nvSpPr>
              <p:cNvPr id="14" name="文本框 13">
                <a:extLst>
                  <a:ext uri="{FF2B5EF4-FFF2-40B4-BE49-F238E27FC236}">
                    <a16:creationId xmlns:a16="http://schemas.microsoft.com/office/drawing/2014/main" id="{F0192C98-1C2C-489B-8E6F-13AA46AE8F3C}"/>
                  </a:ext>
                </a:extLst>
              </p:cNvPr>
              <p:cNvSpPr txBox="1">
                <a:spLocks noRot="1" noChangeAspect="1" noMove="1" noResize="1" noEditPoints="1" noAdjustHandles="1" noChangeArrowheads="1" noChangeShapeType="1" noTextEdit="1"/>
              </p:cNvSpPr>
              <p:nvPr/>
            </p:nvSpPr>
            <p:spPr>
              <a:xfrm>
                <a:off x="5190623" y="1851012"/>
                <a:ext cx="2003259" cy="461665"/>
              </a:xfrm>
              <a:prstGeom prst="rect">
                <a:avLst/>
              </a:prstGeom>
              <a:blipFill>
                <a:blip r:embed="rId4"/>
                <a:stretch>
                  <a:fillRect l="-4559" t="-12000" r="-6383" b="-2933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5" name="文本框 14">
                <a:extLst>
                  <a:ext uri="{FF2B5EF4-FFF2-40B4-BE49-F238E27FC236}">
                    <a16:creationId xmlns:a16="http://schemas.microsoft.com/office/drawing/2014/main" id="{4865B6DE-CC2B-4805-AAF4-9376B138A3EA}"/>
                  </a:ext>
                </a:extLst>
              </p:cNvPr>
              <p:cNvSpPr txBox="1"/>
              <p:nvPr/>
            </p:nvSpPr>
            <p:spPr>
              <a:xfrm>
                <a:off x="7351294" y="1790803"/>
                <a:ext cx="2749215" cy="52187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2400" i="1" smtClean="0">
                          <a:latin typeface="Cambria Math" panose="02040503050406030204" pitchFamily="18" charset="0"/>
                        </a:rPr>
                        <m:t>𝑣</m:t>
                      </m:r>
                      <m:r>
                        <a:rPr lang="zh-CN" altLang="en-US" sz="2400" i="0">
                          <a:latin typeface="Cambria Math" panose="02040503050406030204" pitchFamily="18" charset="0"/>
                        </a:rPr>
                        <m:t>=</m:t>
                      </m:r>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𝑣</m:t>
                          </m:r>
                        </m:e>
                        <m:sub>
                          <m:r>
                            <a:rPr lang="zh-CN" altLang="en-US" sz="2400" i="0">
                              <a:latin typeface="Cambria Math" panose="02040503050406030204" pitchFamily="18" charset="0"/>
                            </a:rPr>
                            <m:t>0</m:t>
                          </m:r>
                        </m:sub>
                      </m:sSub>
                      <m:r>
                        <a:rPr lang="zh-CN" altLang="en-US" sz="2400" i="0">
                          <a:latin typeface="Cambria Math" panose="02040503050406030204" pitchFamily="18" charset="0"/>
                        </a:rPr>
                        <m:t>=</m:t>
                      </m:r>
                      <m:d>
                        <m:dPr>
                          <m:sepChr m:val=","/>
                          <m:ctrlPr>
                            <a:rPr lang="zh-CN" altLang="en-US" sz="2400" i="1">
                              <a:latin typeface="Cambria Math" panose="02040503050406030204" pitchFamily="18" charset="0"/>
                            </a:rPr>
                          </m:ctrlPr>
                        </m:dPr>
                        <m:e>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𝑣</m:t>
                              </m:r>
                            </m:e>
                            <m:sub>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𝑥</m:t>
                                  </m:r>
                                </m:e>
                                <m:sub>
                                  <m:r>
                                    <a:rPr lang="zh-CN" altLang="en-US" sz="2400" i="0">
                                      <a:latin typeface="Cambria Math" panose="02040503050406030204" pitchFamily="18" charset="0"/>
                                    </a:rPr>
                                    <m:t>0</m:t>
                                  </m:r>
                                </m:sub>
                              </m:sSub>
                            </m:sub>
                          </m:sSub>
                        </m:e>
                        <m:e>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𝑣</m:t>
                              </m:r>
                            </m:e>
                            <m:sub>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𝑦</m:t>
                                  </m:r>
                                </m:e>
                                <m:sub>
                                  <m:r>
                                    <a:rPr lang="zh-CN" altLang="en-US" sz="2400" i="0">
                                      <a:latin typeface="Cambria Math" panose="02040503050406030204" pitchFamily="18" charset="0"/>
                                    </a:rPr>
                                    <m:t>0</m:t>
                                  </m:r>
                                </m:sub>
                              </m:sSub>
                            </m:sub>
                          </m:sSub>
                        </m:e>
                      </m:d>
                    </m:oMath>
                  </m:oMathPara>
                </a14:m>
                <a:endParaRPr lang="zh-CN" altLang="en-US" dirty="0"/>
              </a:p>
            </p:txBody>
          </p:sp>
        </mc:Choice>
        <mc:Fallback>
          <p:sp>
            <p:nvSpPr>
              <p:cNvPr id="15" name="文本框 14">
                <a:extLst>
                  <a:ext uri="{FF2B5EF4-FFF2-40B4-BE49-F238E27FC236}">
                    <a16:creationId xmlns:a16="http://schemas.microsoft.com/office/drawing/2014/main" id="{4865B6DE-CC2B-4805-AAF4-9376B138A3EA}"/>
                  </a:ext>
                </a:extLst>
              </p:cNvPr>
              <p:cNvSpPr txBox="1">
                <a:spLocks noRot="1" noChangeAspect="1" noMove="1" noResize="1" noEditPoints="1" noAdjustHandles="1" noChangeArrowheads="1" noChangeShapeType="1" noTextEdit="1"/>
              </p:cNvSpPr>
              <p:nvPr/>
            </p:nvSpPr>
            <p:spPr>
              <a:xfrm>
                <a:off x="7351294" y="1790803"/>
                <a:ext cx="2749215" cy="521874"/>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7" name="文本框 16">
                <a:extLst>
                  <a:ext uri="{FF2B5EF4-FFF2-40B4-BE49-F238E27FC236}">
                    <a16:creationId xmlns:a16="http://schemas.microsoft.com/office/drawing/2014/main" id="{98767273-B2B4-4E31-9B1E-A1C7ACF805A7}"/>
                  </a:ext>
                </a:extLst>
              </p:cNvPr>
              <p:cNvSpPr txBox="1"/>
              <p:nvPr/>
            </p:nvSpPr>
            <p:spPr>
              <a:xfrm>
                <a:off x="7198893" y="2312677"/>
                <a:ext cx="3054015" cy="7935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zh-CN" altLang="en-US" sz="2400" i="1" smtClean="0">
                              <a:solidFill>
                                <a:srgbClr val="836967"/>
                              </a:solidFill>
                              <a:latin typeface="Cambria Math" panose="02040503050406030204" pitchFamily="18" charset="0"/>
                            </a:rPr>
                          </m:ctrlPr>
                        </m:fPr>
                        <m:num>
                          <m:r>
                            <a:rPr lang="zh-CN" altLang="en-US" sz="2400" i="1">
                              <a:latin typeface="Cambria Math" panose="02040503050406030204" pitchFamily="18" charset="0"/>
                            </a:rPr>
                            <m:t>𝑑</m:t>
                          </m:r>
                        </m:num>
                        <m:den>
                          <m:r>
                            <a:rPr lang="zh-CN" altLang="en-US" sz="2400" i="1">
                              <a:latin typeface="Cambria Math" panose="02040503050406030204" pitchFamily="18" charset="0"/>
                            </a:rPr>
                            <m:t>𝑑𝑡</m:t>
                          </m:r>
                        </m:den>
                      </m:f>
                      <m:r>
                        <a:rPr lang="zh-CN" altLang="en-US" sz="2400" i="1">
                          <a:latin typeface="Cambria Math" panose="02040503050406030204" pitchFamily="18" charset="0"/>
                        </a:rPr>
                        <m:t>𝑚𝑣</m:t>
                      </m:r>
                      <m:r>
                        <a:rPr lang="zh-CN" altLang="en-US" sz="2400" i="0">
                          <a:latin typeface="Cambria Math" panose="02040503050406030204" pitchFamily="18" charset="0"/>
                        </a:rPr>
                        <m:t>=</m:t>
                      </m:r>
                      <m:r>
                        <a:rPr lang="zh-CN" altLang="en-US" sz="2400" i="1">
                          <a:latin typeface="Cambria Math" panose="02040503050406030204" pitchFamily="18" charset="0"/>
                        </a:rPr>
                        <m:t>𝐹</m:t>
                      </m:r>
                      <m:r>
                        <a:rPr lang="zh-CN" altLang="en-US" sz="2400" i="0">
                          <a:latin typeface="Cambria Math" panose="02040503050406030204" pitchFamily="18" charset="0"/>
                        </a:rPr>
                        <m:t>=</m:t>
                      </m:r>
                      <m:d>
                        <m:dPr>
                          <m:sepChr m:val=","/>
                          <m:ctrlPr>
                            <a:rPr lang="zh-CN" altLang="en-US" sz="2400" i="1">
                              <a:latin typeface="Cambria Math" panose="02040503050406030204" pitchFamily="18" charset="0"/>
                            </a:rPr>
                          </m:ctrlPr>
                        </m:dPr>
                        <m:e>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𝐹</m:t>
                              </m:r>
                            </m:e>
                            <m:sub>
                              <m:r>
                                <a:rPr lang="zh-CN" altLang="en-US" sz="2400" i="1">
                                  <a:latin typeface="Cambria Math" panose="02040503050406030204" pitchFamily="18" charset="0"/>
                                </a:rPr>
                                <m:t>𝑥</m:t>
                              </m:r>
                            </m:sub>
                          </m:sSub>
                        </m:e>
                        <m:e>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𝐹</m:t>
                              </m:r>
                            </m:e>
                            <m:sub>
                              <m:r>
                                <a:rPr lang="zh-CN" altLang="en-US" sz="2400" i="1">
                                  <a:latin typeface="Cambria Math" panose="02040503050406030204" pitchFamily="18" charset="0"/>
                                </a:rPr>
                                <m:t>𝑦</m:t>
                              </m:r>
                            </m:sub>
                          </m:sSub>
                        </m:e>
                      </m:d>
                    </m:oMath>
                  </m:oMathPara>
                </a14:m>
                <a:endParaRPr lang="zh-CN" altLang="en-US" dirty="0"/>
              </a:p>
            </p:txBody>
          </p:sp>
        </mc:Choice>
        <mc:Fallback>
          <p:sp>
            <p:nvSpPr>
              <p:cNvPr id="17" name="文本框 16">
                <a:extLst>
                  <a:ext uri="{FF2B5EF4-FFF2-40B4-BE49-F238E27FC236}">
                    <a16:creationId xmlns:a16="http://schemas.microsoft.com/office/drawing/2014/main" id="{98767273-B2B4-4E31-9B1E-A1C7ACF805A7}"/>
                  </a:ext>
                </a:extLst>
              </p:cNvPr>
              <p:cNvSpPr txBox="1">
                <a:spLocks noRot="1" noChangeAspect="1" noMove="1" noResize="1" noEditPoints="1" noAdjustHandles="1" noChangeArrowheads="1" noChangeShapeType="1" noTextEdit="1"/>
              </p:cNvSpPr>
              <p:nvPr/>
            </p:nvSpPr>
            <p:spPr>
              <a:xfrm>
                <a:off x="7198893" y="2312677"/>
                <a:ext cx="3054015" cy="793551"/>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0" name="文本框 19">
                <a:extLst>
                  <a:ext uri="{FF2B5EF4-FFF2-40B4-BE49-F238E27FC236}">
                    <a16:creationId xmlns:a16="http://schemas.microsoft.com/office/drawing/2014/main" id="{B7957A3F-BBE1-4F61-8095-FD161D22ABAE}"/>
                  </a:ext>
                </a:extLst>
              </p:cNvPr>
              <p:cNvSpPr txBox="1"/>
              <p:nvPr/>
            </p:nvSpPr>
            <p:spPr>
              <a:xfrm>
                <a:off x="7351294" y="3751773"/>
                <a:ext cx="196615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2400" i="1" smtClean="0">
                              <a:solidFill>
                                <a:srgbClr val="836967"/>
                              </a:solidFill>
                              <a:latin typeface="Cambria Math" panose="02040503050406030204" pitchFamily="18" charset="0"/>
                            </a:rPr>
                          </m:ctrlPr>
                        </m:sSubPr>
                        <m:e>
                          <m:r>
                            <a:rPr lang="zh-CN" altLang="en-US" sz="2400" i="1">
                              <a:latin typeface="Cambria Math" panose="02040503050406030204" pitchFamily="18" charset="0"/>
                            </a:rPr>
                            <m:t>𝐹</m:t>
                          </m:r>
                        </m:e>
                        <m:sub>
                          <m:r>
                            <a:rPr lang="zh-CN" altLang="en-US" sz="2400" i="1">
                              <a:latin typeface="Cambria Math" panose="02040503050406030204" pitchFamily="18" charset="0"/>
                            </a:rPr>
                            <m:t>𝐷</m:t>
                          </m:r>
                        </m:sub>
                      </m:sSub>
                      <m:r>
                        <a:rPr lang="zh-CN" altLang="en-US" sz="2400" i="0">
                          <a:latin typeface="Cambria Math" panose="02040503050406030204" pitchFamily="18" charset="0"/>
                        </a:rPr>
                        <m:t>=6</m:t>
                      </m:r>
                      <m:r>
                        <a:rPr lang="zh-CN" altLang="en-US" sz="2400" i="1">
                          <a:latin typeface="Cambria Math" panose="02040503050406030204" pitchFamily="18" charset="0"/>
                        </a:rPr>
                        <m:t>𝜋𝜂</m:t>
                      </m:r>
                      <m:r>
                        <a:rPr lang="zh-CN" altLang="en-US" sz="2400" i="1">
                          <a:latin typeface="Cambria Math" panose="02040503050406030204" pitchFamily="18" charset="0"/>
                        </a:rPr>
                        <m:t>𝑅</m:t>
                      </m:r>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𝑣</m:t>
                          </m:r>
                        </m:e>
                        <m:sub>
                          <m:r>
                            <a:rPr lang="zh-CN" altLang="en-US" sz="2400" i="1">
                              <a:latin typeface="Cambria Math" panose="02040503050406030204" pitchFamily="18" charset="0"/>
                            </a:rPr>
                            <m:t>𝑥</m:t>
                          </m:r>
                        </m:sub>
                      </m:sSub>
                    </m:oMath>
                  </m:oMathPara>
                </a14:m>
                <a:endParaRPr lang="zh-CN" altLang="en-US" dirty="0"/>
              </a:p>
            </p:txBody>
          </p:sp>
        </mc:Choice>
        <mc:Fallback>
          <p:sp>
            <p:nvSpPr>
              <p:cNvPr id="20" name="文本框 19">
                <a:extLst>
                  <a:ext uri="{FF2B5EF4-FFF2-40B4-BE49-F238E27FC236}">
                    <a16:creationId xmlns:a16="http://schemas.microsoft.com/office/drawing/2014/main" id="{B7957A3F-BBE1-4F61-8095-FD161D22ABAE}"/>
                  </a:ext>
                </a:extLst>
              </p:cNvPr>
              <p:cNvSpPr txBox="1">
                <a:spLocks noRot="1" noChangeAspect="1" noMove="1" noResize="1" noEditPoints="1" noAdjustHandles="1" noChangeArrowheads="1" noChangeShapeType="1" noTextEdit="1"/>
              </p:cNvSpPr>
              <p:nvPr/>
            </p:nvSpPr>
            <p:spPr>
              <a:xfrm>
                <a:off x="7351294" y="3751773"/>
                <a:ext cx="1966159" cy="461665"/>
              </a:xfrm>
              <a:prstGeom prst="rect">
                <a:avLst/>
              </a:prstGeom>
              <a:blipFill>
                <a:blip r:embed="rId7"/>
                <a:stretch>
                  <a:fillRect b="-17105"/>
                </a:stretch>
              </a:blipFill>
            </p:spPr>
            <p:txBody>
              <a:bodyPr/>
              <a:lstStyle/>
              <a:p>
                <a:r>
                  <a:rPr lang="zh-CN" altLang="en-US">
                    <a:noFill/>
                  </a:rPr>
                  <a:t> </a:t>
                </a:r>
              </a:p>
            </p:txBody>
          </p:sp>
        </mc:Fallback>
      </mc:AlternateContent>
      <p:cxnSp>
        <p:nvCxnSpPr>
          <p:cNvPr id="12" name="直接箭头连接符 11">
            <a:extLst>
              <a:ext uri="{FF2B5EF4-FFF2-40B4-BE49-F238E27FC236}">
                <a16:creationId xmlns:a16="http://schemas.microsoft.com/office/drawing/2014/main" id="{5636869D-0D32-47AD-AEE0-3E6F6ECDC433}"/>
              </a:ext>
            </a:extLst>
          </p:cNvPr>
          <p:cNvCxnSpPr>
            <a:cxnSpLocks/>
          </p:cNvCxnSpPr>
          <p:nvPr/>
        </p:nvCxnSpPr>
        <p:spPr>
          <a:xfrm>
            <a:off x="8725901" y="4405637"/>
            <a:ext cx="0" cy="50325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26" name="文本框 25">
                <a:extLst>
                  <a:ext uri="{FF2B5EF4-FFF2-40B4-BE49-F238E27FC236}">
                    <a16:creationId xmlns:a16="http://schemas.microsoft.com/office/drawing/2014/main" id="{4D30E3E4-59DB-4429-A7A6-13E842D2C1BC}"/>
                  </a:ext>
                </a:extLst>
              </p:cNvPr>
              <p:cNvSpPr txBox="1"/>
              <p:nvPr/>
            </p:nvSpPr>
            <p:spPr>
              <a:xfrm>
                <a:off x="7267073" y="4824285"/>
                <a:ext cx="2833436" cy="7935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zh-CN" altLang="en-US" sz="2400" i="1" smtClean="0">
                              <a:solidFill>
                                <a:srgbClr val="836967"/>
                              </a:solidFill>
                              <a:latin typeface="Cambria Math" panose="02040503050406030204" pitchFamily="18" charset="0"/>
                            </a:rPr>
                          </m:ctrlPr>
                        </m:fPr>
                        <m:num>
                          <m:r>
                            <a:rPr lang="zh-CN" altLang="en-US" sz="2400" i="1">
                              <a:latin typeface="Cambria Math" panose="02040503050406030204" pitchFamily="18" charset="0"/>
                            </a:rPr>
                            <m:t>𝑑</m:t>
                          </m:r>
                        </m:num>
                        <m:den>
                          <m:r>
                            <a:rPr lang="zh-CN" altLang="en-US" sz="2400" i="1">
                              <a:latin typeface="Cambria Math" panose="02040503050406030204" pitchFamily="18" charset="0"/>
                            </a:rPr>
                            <m:t>𝑑𝑡</m:t>
                          </m:r>
                        </m:den>
                      </m:f>
                      <m:r>
                        <a:rPr lang="zh-CN" altLang="en-US" sz="2400" i="1">
                          <a:latin typeface="Cambria Math" panose="02040503050406030204" pitchFamily="18" charset="0"/>
                        </a:rPr>
                        <m:t>𝑚</m:t>
                      </m:r>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𝑣</m:t>
                          </m:r>
                        </m:e>
                        <m:sub>
                          <m:r>
                            <a:rPr lang="zh-CN" altLang="en-US" sz="2400" i="1">
                              <a:latin typeface="Cambria Math" panose="02040503050406030204" pitchFamily="18" charset="0"/>
                            </a:rPr>
                            <m:t>𝑥</m:t>
                          </m:r>
                        </m:sub>
                      </m:sSub>
                      <m:r>
                        <a:rPr lang="zh-CN" altLang="en-US" sz="2400" i="0">
                          <a:latin typeface="Cambria Math" panose="02040503050406030204" pitchFamily="18" charset="0"/>
                        </a:rPr>
                        <m:t>=6</m:t>
                      </m:r>
                      <m:r>
                        <a:rPr lang="zh-CN" altLang="en-US" sz="2400" i="1">
                          <a:latin typeface="Cambria Math" panose="02040503050406030204" pitchFamily="18" charset="0"/>
                        </a:rPr>
                        <m:t>𝜋𝜂</m:t>
                      </m:r>
                      <m:r>
                        <a:rPr lang="zh-CN" altLang="en-US" sz="2400" i="1">
                          <a:latin typeface="Cambria Math" panose="02040503050406030204" pitchFamily="18" charset="0"/>
                        </a:rPr>
                        <m:t>𝑅</m:t>
                      </m:r>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𝑣</m:t>
                          </m:r>
                        </m:e>
                        <m:sub>
                          <m:r>
                            <a:rPr lang="zh-CN" altLang="en-US" sz="2400" i="1">
                              <a:latin typeface="Cambria Math" panose="02040503050406030204" pitchFamily="18" charset="0"/>
                            </a:rPr>
                            <m:t>𝑥</m:t>
                          </m:r>
                        </m:sub>
                      </m:sSub>
                    </m:oMath>
                  </m:oMathPara>
                </a14:m>
                <a:endParaRPr lang="zh-CN" altLang="en-US" dirty="0"/>
              </a:p>
            </p:txBody>
          </p:sp>
        </mc:Choice>
        <mc:Fallback>
          <p:sp>
            <p:nvSpPr>
              <p:cNvPr id="26" name="文本框 25">
                <a:extLst>
                  <a:ext uri="{FF2B5EF4-FFF2-40B4-BE49-F238E27FC236}">
                    <a16:creationId xmlns:a16="http://schemas.microsoft.com/office/drawing/2014/main" id="{4D30E3E4-59DB-4429-A7A6-13E842D2C1BC}"/>
                  </a:ext>
                </a:extLst>
              </p:cNvPr>
              <p:cNvSpPr txBox="1">
                <a:spLocks noRot="1" noChangeAspect="1" noMove="1" noResize="1" noEditPoints="1" noAdjustHandles="1" noChangeArrowheads="1" noChangeShapeType="1" noTextEdit="1"/>
              </p:cNvSpPr>
              <p:nvPr/>
            </p:nvSpPr>
            <p:spPr>
              <a:xfrm>
                <a:off x="7267073" y="4824285"/>
                <a:ext cx="2833436" cy="793551"/>
              </a:xfrm>
              <a:prstGeom prst="rect">
                <a:avLst/>
              </a:prstGeom>
              <a:blipFill>
                <a:blip r:embed="rId8"/>
                <a:stretch>
                  <a:fillRect/>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1357619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C39BBCE-653B-4822-9239-EB18A9858675}"/>
              </a:ext>
            </a:extLst>
          </p:cNvPr>
          <p:cNvSpPr/>
          <p:nvPr/>
        </p:nvSpPr>
        <p:spPr>
          <a:xfrm>
            <a:off x="0" y="0"/>
            <a:ext cx="12192000" cy="1804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6C517268-E8CB-409A-8050-A6734AECE51A}"/>
              </a:ext>
            </a:extLst>
          </p:cNvPr>
          <p:cNvSpPr txBox="1"/>
          <p:nvPr/>
        </p:nvSpPr>
        <p:spPr>
          <a:xfrm>
            <a:off x="962568" y="574843"/>
            <a:ext cx="4451642" cy="461665"/>
          </a:xfrm>
          <a:prstGeom prst="rect">
            <a:avLst/>
          </a:prstGeom>
          <a:noFill/>
        </p:spPr>
        <p:txBody>
          <a:bodyPr wrap="square" rtlCol="0">
            <a:spAutoFit/>
          </a:bodyPr>
          <a:lstStyle/>
          <a:p>
            <a:r>
              <a:rPr lang="en-US" altLang="zh-CN" sz="2400" dirty="0">
                <a:latin typeface="Arial Black" panose="020B0A04020102020204" pitchFamily="34" charset="0"/>
                <a:cs typeface="Times New Roman" panose="02020603050405020304" pitchFamily="18" charset="0"/>
              </a:rPr>
              <a:t>Materials and Methods</a:t>
            </a:r>
            <a:endParaRPr lang="zh-CN" altLang="en-US" sz="2400" dirty="0">
              <a:latin typeface="Arial Black" panose="020B0A04020102020204" pitchFamily="34" charset="0"/>
              <a:cs typeface="Times New Roman" panose="02020603050405020304" pitchFamily="18" charset="0"/>
            </a:endParaRPr>
          </a:p>
        </p:txBody>
      </p:sp>
      <p:sp>
        <p:nvSpPr>
          <p:cNvPr id="7" name="archives_342283">
            <a:extLst>
              <a:ext uri="{FF2B5EF4-FFF2-40B4-BE49-F238E27FC236}">
                <a16:creationId xmlns:a16="http://schemas.microsoft.com/office/drawing/2014/main" id="{3B2BBE42-1513-4F21-ACBC-F4576939E681}"/>
              </a:ext>
            </a:extLst>
          </p:cNvPr>
          <p:cNvSpPr/>
          <p:nvPr/>
        </p:nvSpPr>
        <p:spPr>
          <a:xfrm>
            <a:off x="244599" y="501292"/>
            <a:ext cx="609685" cy="608768"/>
          </a:xfrm>
          <a:custGeom>
            <a:avLst/>
            <a:gdLst>
              <a:gd name="connsiteX0" fmla="*/ 602275 w 602487"/>
              <a:gd name="connsiteY0" fmla="*/ 602275 w 602487"/>
              <a:gd name="connsiteX1" fmla="*/ 602275 w 602487"/>
              <a:gd name="connsiteY1" fmla="*/ 602275 w 602487"/>
              <a:gd name="connsiteX2" fmla="*/ 602275 w 602487"/>
              <a:gd name="connsiteY2" fmla="*/ 602275 w 602487"/>
              <a:gd name="connsiteX3" fmla="*/ 602275 w 602487"/>
              <a:gd name="connsiteY3" fmla="*/ 602275 w 602487"/>
              <a:gd name="connsiteX4" fmla="*/ 602275 w 602487"/>
              <a:gd name="connsiteY4" fmla="*/ 602275 w 602487"/>
              <a:gd name="connsiteX5" fmla="*/ 602275 w 602487"/>
              <a:gd name="connsiteY5" fmla="*/ 602275 w 602487"/>
              <a:gd name="connsiteX6" fmla="*/ 602275 w 602487"/>
              <a:gd name="connsiteY6" fmla="*/ 602275 w 602487"/>
              <a:gd name="connsiteX7" fmla="*/ 602275 w 602487"/>
              <a:gd name="connsiteY7" fmla="*/ 602275 w 602487"/>
              <a:gd name="connsiteX8" fmla="*/ 602275 w 602487"/>
              <a:gd name="connsiteY8" fmla="*/ 602275 w 602487"/>
              <a:gd name="connsiteX9" fmla="*/ 602275 w 602487"/>
              <a:gd name="connsiteY9" fmla="*/ 602275 w 602487"/>
              <a:gd name="connsiteX10" fmla="*/ 602275 w 602487"/>
              <a:gd name="connsiteY10" fmla="*/ 602275 w 602487"/>
              <a:gd name="connsiteX11" fmla="*/ 602275 w 602487"/>
              <a:gd name="connsiteY11" fmla="*/ 602275 w 602487"/>
              <a:gd name="connsiteX12" fmla="*/ 602275 w 602487"/>
              <a:gd name="connsiteY12" fmla="*/ 602275 w 602487"/>
              <a:gd name="connsiteX13" fmla="*/ 602275 w 602487"/>
              <a:gd name="connsiteY13" fmla="*/ 602275 w 602487"/>
              <a:gd name="connsiteX14" fmla="*/ 602275 w 602487"/>
              <a:gd name="connsiteY14" fmla="*/ 602275 w 602487"/>
              <a:gd name="connsiteX15" fmla="*/ 602275 w 602487"/>
              <a:gd name="connsiteY15" fmla="*/ 602275 w 602487"/>
              <a:gd name="connsiteX16" fmla="*/ 602275 w 602487"/>
              <a:gd name="connsiteY16" fmla="*/ 602275 w 602487"/>
              <a:gd name="connsiteX17" fmla="*/ 602275 w 602487"/>
              <a:gd name="connsiteY17" fmla="*/ 602275 w 602487"/>
              <a:gd name="connsiteX18" fmla="*/ 602275 w 602487"/>
              <a:gd name="connsiteY18" fmla="*/ 602275 w 602487"/>
              <a:gd name="connsiteX19" fmla="*/ 602275 w 602487"/>
              <a:gd name="connsiteY19" fmla="*/ 602275 w 602487"/>
              <a:gd name="connsiteX20" fmla="*/ 602275 w 602487"/>
              <a:gd name="connsiteY20" fmla="*/ 602275 w 602487"/>
              <a:gd name="connsiteX21" fmla="*/ 602275 w 602487"/>
              <a:gd name="connsiteY21" fmla="*/ 602275 w 602487"/>
              <a:gd name="connsiteX22" fmla="*/ 602275 w 602487"/>
              <a:gd name="connsiteY22" fmla="*/ 602275 w 602487"/>
              <a:gd name="connsiteX23" fmla="*/ 602275 w 602487"/>
              <a:gd name="connsiteY23" fmla="*/ 602275 w 602487"/>
              <a:gd name="connsiteX24" fmla="*/ 602275 w 602487"/>
              <a:gd name="connsiteY24" fmla="*/ 602275 w 602487"/>
              <a:gd name="connsiteX25" fmla="*/ 602275 w 602487"/>
              <a:gd name="connsiteY25" fmla="*/ 602275 w 602487"/>
              <a:gd name="connsiteX26" fmla="*/ 602275 w 602487"/>
              <a:gd name="connsiteY26" fmla="*/ 602275 w 602487"/>
              <a:gd name="connsiteX27" fmla="*/ 602275 w 602487"/>
              <a:gd name="connsiteY27" fmla="*/ 602275 w 602487"/>
              <a:gd name="connsiteX28" fmla="*/ 602275 w 602487"/>
              <a:gd name="connsiteY28" fmla="*/ 602275 w 602487"/>
              <a:gd name="connsiteX29" fmla="*/ 602275 w 602487"/>
              <a:gd name="connsiteY29" fmla="*/ 602275 w 602487"/>
              <a:gd name="connsiteX30" fmla="*/ 602275 w 602487"/>
              <a:gd name="connsiteY30" fmla="*/ 602275 w 602487"/>
              <a:gd name="connsiteX31" fmla="*/ 602275 w 602487"/>
              <a:gd name="connsiteY31" fmla="*/ 602275 w 602487"/>
              <a:gd name="connsiteX32" fmla="*/ 602275 w 602487"/>
              <a:gd name="connsiteY32" fmla="*/ 602275 w 602487"/>
              <a:gd name="connsiteX33" fmla="*/ 602275 w 602487"/>
              <a:gd name="connsiteY33" fmla="*/ 602275 w 602487"/>
              <a:gd name="connsiteX34" fmla="*/ 602275 w 602487"/>
              <a:gd name="connsiteY34" fmla="*/ 602275 w 602487"/>
              <a:gd name="connsiteX35" fmla="*/ 602275 w 602487"/>
              <a:gd name="connsiteY35" fmla="*/ 602275 w 602487"/>
              <a:gd name="connsiteX36" fmla="*/ 602275 w 602487"/>
              <a:gd name="connsiteY36" fmla="*/ 602275 w 602487"/>
              <a:gd name="connsiteX37" fmla="*/ 602275 w 602487"/>
              <a:gd name="connsiteY37" fmla="*/ 602275 w 602487"/>
              <a:gd name="connsiteX38" fmla="*/ 602275 w 602487"/>
              <a:gd name="connsiteY38" fmla="*/ 602275 w 602487"/>
              <a:gd name="connsiteX39" fmla="*/ 602275 w 602487"/>
              <a:gd name="connsiteY39" fmla="*/ 602275 w 602487"/>
              <a:gd name="connsiteX40" fmla="*/ 602275 w 602487"/>
              <a:gd name="connsiteY40" fmla="*/ 602275 w 602487"/>
              <a:gd name="connsiteX41" fmla="*/ 602275 w 602487"/>
              <a:gd name="connsiteY41" fmla="*/ 602275 w 602487"/>
              <a:gd name="connsiteX42" fmla="*/ 602275 w 602487"/>
              <a:gd name="connsiteY42" fmla="*/ 602275 w 602487"/>
              <a:gd name="connsiteX43" fmla="*/ 602275 w 602487"/>
              <a:gd name="connsiteY43" fmla="*/ 602275 w 602487"/>
              <a:gd name="connsiteX44" fmla="*/ 602275 w 602487"/>
              <a:gd name="connsiteY44" fmla="*/ 602275 w 602487"/>
              <a:gd name="connsiteX45" fmla="*/ 602275 w 602487"/>
              <a:gd name="connsiteY45" fmla="*/ 602275 w 602487"/>
              <a:gd name="connsiteX46" fmla="*/ 602275 w 602487"/>
              <a:gd name="connsiteY46" fmla="*/ 602275 w 602487"/>
              <a:gd name="connsiteX47" fmla="*/ 602275 w 602487"/>
              <a:gd name="connsiteY47" fmla="*/ 602275 w 602487"/>
              <a:gd name="connsiteX48" fmla="*/ 602275 w 602487"/>
              <a:gd name="connsiteY48" fmla="*/ 602275 w 602487"/>
              <a:gd name="connsiteX49" fmla="*/ 602275 w 602487"/>
              <a:gd name="connsiteY49" fmla="*/ 602275 w 602487"/>
              <a:gd name="connsiteX50" fmla="*/ 602275 w 602487"/>
              <a:gd name="connsiteY50" fmla="*/ 602275 w 602487"/>
              <a:gd name="connsiteX51" fmla="*/ 602275 w 602487"/>
              <a:gd name="connsiteY51" fmla="*/ 602275 w 602487"/>
              <a:gd name="connsiteX52" fmla="*/ 602275 w 602487"/>
              <a:gd name="connsiteY52" fmla="*/ 602275 w 602487"/>
              <a:gd name="connsiteX53" fmla="*/ 602275 w 602487"/>
              <a:gd name="connsiteY53" fmla="*/ 602275 w 602487"/>
              <a:gd name="connsiteX54" fmla="*/ 602275 w 602487"/>
              <a:gd name="connsiteY54" fmla="*/ 602275 w 602487"/>
              <a:gd name="connsiteX55" fmla="*/ 602275 w 602487"/>
              <a:gd name="connsiteY55" fmla="*/ 602275 w 602487"/>
              <a:gd name="connsiteX56" fmla="*/ 602275 w 602487"/>
              <a:gd name="connsiteY56" fmla="*/ 602275 w 602487"/>
              <a:gd name="connsiteX57" fmla="*/ 602275 w 602487"/>
              <a:gd name="connsiteY57" fmla="*/ 602275 w 602487"/>
              <a:gd name="connsiteX58" fmla="*/ 602275 w 602487"/>
              <a:gd name="connsiteY58" fmla="*/ 602275 w 602487"/>
              <a:gd name="connsiteX59" fmla="*/ 602275 w 602487"/>
              <a:gd name="connsiteY59" fmla="*/ 602275 w 602487"/>
              <a:gd name="connsiteX60" fmla="*/ 602275 w 602487"/>
              <a:gd name="connsiteY60" fmla="*/ 602275 w 602487"/>
              <a:gd name="connsiteX61" fmla="*/ 602275 w 602487"/>
              <a:gd name="connsiteY61" fmla="*/ 602275 w 602487"/>
              <a:gd name="connsiteX62" fmla="*/ 602275 w 602487"/>
              <a:gd name="connsiteY62" fmla="*/ 602275 w 602487"/>
              <a:gd name="connsiteX63" fmla="*/ 602275 w 602487"/>
              <a:gd name="connsiteY63" fmla="*/ 602275 w 602487"/>
              <a:gd name="connsiteX64" fmla="*/ 602275 w 602487"/>
              <a:gd name="connsiteY64" fmla="*/ 602275 w 602487"/>
              <a:gd name="connsiteX65" fmla="*/ 602275 w 602487"/>
              <a:gd name="connsiteY65" fmla="*/ 602275 w 602487"/>
              <a:gd name="connsiteX66" fmla="*/ 602275 w 602487"/>
              <a:gd name="connsiteY66" fmla="*/ 602275 w 602487"/>
              <a:gd name="connsiteX67" fmla="*/ 602275 w 602487"/>
              <a:gd name="connsiteY67" fmla="*/ 602275 w 602487"/>
              <a:gd name="connsiteX68" fmla="*/ 602275 w 602487"/>
              <a:gd name="connsiteY68" fmla="*/ 602275 w 602487"/>
              <a:gd name="connsiteX69" fmla="*/ 602275 w 602487"/>
              <a:gd name="connsiteY69" fmla="*/ 602275 w 602487"/>
              <a:gd name="connsiteX70" fmla="*/ 602275 w 602487"/>
              <a:gd name="connsiteY70" fmla="*/ 602275 w 602487"/>
              <a:gd name="connsiteX71" fmla="*/ 602275 w 602487"/>
              <a:gd name="connsiteY71" fmla="*/ 602275 w 602487"/>
              <a:gd name="connsiteX72" fmla="*/ 602275 w 602487"/>
              <a:gd name="connsiteY72" fmla="*/ 602275 w 602487"/>
              <a:gd name="connsiteX73" fmla="*/ 602275 w 602487"/>
              <a:gd name="connsiteY73" fmla="*/ 602275 w 602487"/>
              <a:gd name="connsiteX74" fmla="*/ 602275 w 602487"/>
              <a:gd name="connsiteY74" fmla="*/ 602275 w 602487"/>
              <a:gd name="connsiteX75" fmla="*/ 602275 w 602487"/>
              <a:gd name="connsiteY75" fmla="*/ 602275 w 602487"/>
              <a:gd name="connsiteX76" fmla="*/ 602275 w 602487"/>
              <a:gd name="connsiteY76" fmla="*/ 602275 w 602487"/>
              <a:gd name="connsiteX77" fmla="*/ 602275 w 602487"/>
              <a:gd name="connsiteY77" fmla="*/ 602275 w 602487"/>
              <a:gd name="connsiteX78" fmla="*/ 602275 w 602487"/>
              <a:gd name="connsiteY78" fmla="*/ 602275 w 602487"/>
              <a:gd name="connsiteX79" fmla="*/ 602275 w 602487"/>
              <a:gd name="connsiteY79" fmla="*/ 602275 w 602487"/>
              <a:gd name="connsiteX80" fmla="*/ 602275 w 602487"/>
              <a:gd name="connsiteY80" fmla="*/ 602275 w 602487"/>
              <a:gd name="connsiteX81" fmla="*/ 602275 w 602487"/>
              <a:gd name="connsiteY81" fmla="*/ 602275 w 602487"/>
              <a:gd name="connsiteX82" fmla="*/ 602275 w 602487"/>
              <a:gd name="connsiteY82" fmla="*/ 602275 w 602487"/>
              <a:gd name="connsiteX83" fmla="*/ 602275 w 602487"/>
              <a:gd name="connsiteY83" fmla="*/ 602275 w 602487"/>
              <a:gd name="connsiteX84" fmla="*/ 602275 w 602487"/>
              <a:gd name="connsiteY84" fmla="*/ 602275 w 602487"/>
              <a:gd name="connsiteX85" fmla="*/ 602275 w 602487"/>
              <a:gd name="connsiteY85" fmla="*/ 602275 w 602487"/>
              <a:gd name="connsiteX86" fmla="*/ 602275 w 602487"/>
              <a:gd name="connsiteY86" fmla="*/ 602275 w 602487"/>
              <a:gd name="connsiteX87" fmla="*/ 602275 w 602487"/>
              <a:gd name="connsiteY87" fmla="*/ 602275 w 602487"/>
              <a:gd name="connsiteX88" fmla="*/ 602275 w 602487"/>
              <a:gd name="connsiteY88" fmla="*/ 602275 w 602487"/>
              <a:gd name="connsiteX89" fmla="*/ 602275 w 602487"/>
              <a:gd name="connsiteY89" fmla="*/ 602275 w 602487"/>
              <a:gd name="connsiteX90" fmla="*/ 602275 w 602487"/>
              <a:gd name="connsiteY90" fmla="*/ 602275 w 602487"/>
              <a:gd name="connsiteX91" fmla="*/ 602275 w 602487"/>
              <a:gd name="connsiteY91" fmla="*/ 602275 w 602487"/>
              <a:gd name="connsiteX92" fmla="*/ 602275 w 602487"/>
              <a:gd name="connsiteY92" fmla="*/ 602275 w 602487"/>
              <a:gd name="connsiteX93" fmla="*/ 602275 w 602487"/>
              <a:gd name="connsiteY93" fmla="*/ 602275 w 602487"/>
              <a:gd name="connsiteX94" fmla="*/ 602275 w 602487"/>
              <a:gd name="connsiteY94" fmla="*/ 602275 w 602487"/>
              <a:gd name="connsiteX95" fmla="*/ 602275 w 602487"/>
              <a:gd name="connsiteY95" fmla="*/ 602275 w 602487"/>
              <a:gd name="connsiteX96" fmla="*/ 602275 w 602487"/>
              <a:gd name="connsiteY96" fmla="*/ 602275 w 602487"/>
              <a:gd name="connsiteX97" fmla="*/ 602275 w 602487"/>
              <a:gd name="connsiteY97" fmla="*/ 602275 w 602487"/>
              <a:gd name="connsiteX98" fmla="*/ 602275 w 602487"/>
              <a:gd name="connsiteY98" fmla="*/ 602275 w 602487"/>
              <a:gd name="connsiteX99" fmla="*/ 602275 w 602487"/>
              <a:gd name="connsiteY99" fmla="*/ 602275 w 602487"/>
              <a:gd name="connsiteX100" fmla="*/ 602275 w 602487"/>
              <a:gd name="connsiteY100" fmla="*/ 602275 w 602487"/>
              <a:gd name="connsiteX101" fmla="*/ 602275 w 602487"/>
              <a:gd name="connsiteY101" fmla="*/ 602275 w 602487"/>
              <a:gd name="connsiteX102" fmla="*/ 602275 w 602487"/>
              <a:gd name="connsiteY102" fmla="*/ 602275 w 602487"/>
              <a:gd name="connsiteX103" fmla="*/ 602275 w 602487"/>
              <a:gd name="connsiteY103" fmla="*/ 602275 w 602487"/>
              <a:gd name="connsiteX104" fmla="*/ 602275 w 602487"/>
              <a:gd name="connsiteY104" fmla="*/ 602275 w 602487"/>
              <a:gd name="connsiteX105" fmla="*/ 602275 w 602487"/>
              <a:gd name="connsiteY105" fmla="*/ 602275 w 602487"/>
              <a:gd name="connsiteX106" fmla="*/ 602275 w 602487"/>
              <a:gd name="connsiteY106" fmla="*/ 602275 w 602487"/>
              <a:gd name="connsiteX107" fmla="*/ 602275 w 602487"/>
              <a:gd name="connsiteY107" fmla="*/ 602275 w 602487"/>
              <a:gd name="connsiteX108" fmla="*/ 602275 w 602487"/>
              <a:gd name="connsiteY108" fmla="*/ 602275 w 602487"/>
              <a:gd name="connsiteX109" fmla="*/ 602275 w 602487"/>
              <a:gd name="connsiteY109" fmla="*/ 602275 w 602487"/>
              <a:gd name="connsiteX110" fmla="*/ 602275 w 602487"/>
              <a:gd name="connsiteY110" fmla="*/ 602275 w 602487"/>
              <a:gd name="connsiteX111" fmla="*/ 602275 w 602487"/>
              <a:gd name="connsiteY111" fmla="*/ 602275 w 602487"/>
              <a:gd name="connsiteX112" fmla="*/ 602275 w 602487"/>
              <a:gd name="connsiteY112" fmla="*/ 602275 w 602487"/>
              <a:gd name="connsiteX113" fmla="*/ 602275 w 602487"/>
              <a:gd name="connsiteY113" fmla="*/ 602275 w 60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9685" h="608768">
                <a:moveTo>
                  <a:pt x="511176" y="452904"/>
                </a:moveTo>
                <a:cubicBezTo>
                  <a:pt x="484888" y="452904"/>
                  <a:pt x="463534" y="474318"/>
                  <a:pt x="463534" y="500469"/>
                </a:cubicBezTo>
                <a:cubicBezTo>
                  <a:pt x="463534" y="526715"/>
                  <a:pt x="484888" y="548128"/>
                  <a:pt x="511176" y="548128"/>
                </a:cubicBezTo>
                <a:cubicBezTo>
                  <a:pt x="537464" y="548128"/>
                  <a:pt x="558817" y="526715"/>
                  <a:pt x="558817" y="500469"/>
                </a:cubicBezTo>
                <a:cubicBezTo>
                  <a:pt x="558817" y="474318"/>
                  <a:pt x="537464" y="452904"/>
                  <a:pt x="511176" y="452904"/>
                </a:cubicBezTo>
                <a:close/>
                <a:moveTo>
                  <a:pt x="304807" y="452904"/>
                </a:moveTo>
                <a:cubicBezTo>
                  <a:pt x="278528" y="452904"/>
                  <a:pt x="257183" y="474318"/>
                  <a:pt x="257183" y="500469"/>
                </a:cubicBezTo>
                <a:cubicBezTo>
                  <a:pt x="257183" y="526715"/>
                  <a:pt x="278528" y="548128"/>
                  <a:pt x="304807" y="548128"/>
                </a:cubicBezTo>
                <a:cubicBezTo>
                  <a:pt x="331085" y="548128"/>
                  <a:pt x="352526" y="526715"/>
                  <a:pt x="352526" y="500469"/>
                </a:cubicBezTo>
                <a:cubicBezTo>
                  <a:pt x="352526" y="474318"/>
                  <a:pt x="331085" y="452904"/>
                  <a:pt x="304807" y="452904"/>
                </a:cubicBezTo>
                <a:close/>
                <a:moveTo>
                  <a:pt x="98486" y="452904"/>
                </a:moveTo>
                <a:cubicBezTo>
                  <a:pt x="72204" y="452904"/>
                  <a:pt x="50761" y="474318"/>
                  <a:pt x="50761" y="500469"/>
                </a:cubicBezTo>
                <a:cubicBezTo>
                  <a:pt x="50761" y="526715"/>
                  <a:pt x="72204" y="548128"/>
                  <a:pt x="98486" y="548128"/>
                </a:cubicBezTo>
                <a:cubicBezTo>
                  <a:pt x="124768" y="548128"/>
                  <a:pt x="146116" y="526715"/>
                  <a:pt x="146116" y="500469"/>
                </a:cubicBezTo>
                <a:cubicBezTo>
                  <a:pt x="146116" y="474318"/>
                  <a:pt x="124768" y="452904"/>
                  <a:pt x="98486" y="452904"/>
                </a:cubicBezTo>
                <a:close/>
                <a:moveTo>
                  <a:pt x="473070" y="207321"/>
                </a:moveTo>
                <a:lnTo>
                  <a:pt x="549351" y="207321"/>
                </a:lnTo>
                <a:lnTo>
                  <a:pt x="549351" y="226374"/>
                </a:lnTo>
                <a:lnTo>
                  <a:pt x="473070" y="226374"/>
                </a:lnTo>
                <a:close/>
                <a:moveTo>
                  <a:pt x="266667" y="207321"/>
                </a:moveTo>
                <a:lnTo>
                  <a:pt x="342948" y="207321"/>
                </a:lnTo>
                <a:lnTo>
                  <a:pt x="342948" y="226374"/>
                </a:lnTo>
                <a:lnTo>
                  <a:pt x="266667" y="226374"/>
                </a:lnTo>
                <a:close/>
                <a:moveTo>
                  <a:pt x="60333" y="207321"/>
                </a:moveTo>
                <a:lnTo>
                  <a:pt x="136614" y="207321"/>
                </a:lnTo>
                <a:lnTo>
                  <a:pt x="136614" y="226374"/>
                </a:lnTo>
                <a:lnTo>
                  <a:pt x="60333" y="226374"/>
                </a:lnTo>
                <a:close/>
                <a:moveTo>
                  <a:pt x="473070" y="162512"/>
                </a:moveTo>
                <a:lnTo>
                  <a:pt x="549351" y="162512"/>
                </a:lnTo>
                <a:lnTo>
                  <a:pt x="549351" y="181424"/>
                </a:lnTo>
                <a:lnTo>
                  <a:pt x="473070" y="181424"/>
                </a:lnTo>
                <a:close/>
                <a:moveTo>
                  <a:pt x="266667" y="162512"/>
                </a:moveTo>
                <a:lnTo>
                  <a:pt x="342948" y="162512"/>
                </a:lnTo>
                <a:lnTo>
                  <a:pt x="342948" y="181424"/>
                </a:lnTo>
                <a:lnTo>
                  <a:pt x="266667" y="181424"/>
                </a:lnTo>
                <a:close/>
                <a:moveTo>
                  <a:pt x="60333" y="162512"/>
                </a:moveTo>
                <a:lnTo>
                  <a:pt x="136614" y="162512"/>
                </a:lnTo>
                <a:lnTo>
                  <a:pt x="136614" y="181424"/>
                </a:lnTo>
                <a:lnTo>
                  <a:pt x="60333" y="181424"/>
                </a:lnTo>
                <a:close/>
                <a:moveTo>
                  <a:pt x="473070" y="117703"/>
                </a:moveTo>
                <a:lnTo>
                  <a:pt x="549351" y="117703"/>
                </a:lnTo>
                <a:lnTo>
                  <a:pt x="549351" y="136615"/>
                </a:lnTo>
                <a:lnTo>
                  <a:pt x="473070" y="136615"/>
                </a:lnTo>
                <a:close/>
                <a:moveTo>
                  <a:pt x="266667" y="117703"/>
                </a:moveTo>
                <a:lnTo>
                  <a:pt x="342948" y="117703"/>
                </a:lnTo>
                <a:lnTo>
                  <a:pt x="342948" y="136615"/>
                </a:lnTo>
                <a:lnTo>
                  <a:pt x="266667" y="136615"/>
                </a:lnTo>
                <a:close/>
                <a:moveTo>
                  <a:pt x="60333" y="117703"/>
                </a:moveTo>
                <a:lnTo>
                  <a:pt x="136614" y="117703"/>
                </a:lnTo>
                <a:lnTo>
                  <a:pt x="136614" y="136615"/>
                </a:lnTo>
                <a:lnTo>
                  <a:pt x="60333" y="136615"/>
                </a:lnTo>
                <a:close/>
                <a:moveTo>
                  <a:pt x="473070" y="72753"/>
                </a:moveTo>
                <a:lnTo>
                  <a:pt x="549351" y="72753"/>
                </a:lnTo>
                <a:lnTo>
                  <a:pt x="549351" y="91806"/>
                </a:lnTo>
                <a:lnTo>
                  <a:pt x="473070" y="91806"/>
                </a:lnTo>
                <a:close/>
                <a:moveTo>
                  <a:pt x="266667" y="72753"/>
                </a:moveTo>
                <a:lnTo>
                  <a:pt x="342948" y="72753"/>
                </a:lnTo>
                <a:lnTo>
                  <a:pt x="342948" y="91806"/>
                </a:lnTo>
                <a:lnTo>
                  <a:pt x="266667" y="91806"/>
                </a:lnTo>
                <a:close/>
                <a:moveTo>
                  <a:pt x="60333" y="72753"/>
                </a:moveTo>
                <a:lnTo>
                  <a:pt x="136614" y="72753"/>
                </a:lnTo>
                <a:lnTo>
                  <a:pt x="136614" y="91806"/>
                </a:lnTo>
                <a:lnTo>
                  <a:pt x="60333" y="91806"/>
                </a:lnTo>
                <a:close/>
                <a:moveTo>
                  <a:pt x="41747" y="32215"/>
                </a:moveTo>
                <a:cubicBezTo>
                  <a:pt x="36434" y="32215"/>
                  <a:pt x="32164" y="36479"/>
                  <a:pt x="32164" y="41690"/>
                </a:cubicBezTo>
                <a:lnTo>
                  <a:pt x="32164" y="257435"/>
                </a:lnTo>
                <a:cubicBezTo>
                  <a:pt x="32164" y="262741"/>
                  <a:pt x="36434" y="267005"/>
                  <a:pt x="41747" y="267005"/>
                </a:cubicBezTo>
                <a:lnTo>
                  <a:pt x="155129" y="267005"/>
                </a:lnTo>
                <a:cubicBezTo>
                  <a:pt x="160443" y="267005"/>
                  <a:pt x="164712" y="262741"/>
                  <a:pt x="164712" y="257435"/>
                </a:cubicBezTo>
                <a:lnTo>
                  <a:pt x="164712" y="41690"/>
                </a:lnTo>
                <a:cubicBezTo>
                  <a:pt x="164712" y="36479"/>
                  <a:pt x="160443" y="32215"/>
                  <a:pt x="155129" y="32215"/>
                </a:cubicBezTo>
                <a:close/>
                <a:moveTo>
                  <a:pt x="248075" y="32215"/>
                </a:moveTo>
                <a:cubicBezTo>
                  <a:pt x="242857" y="32215"/>
                  <a:pt x="238588" y="36479"/>
                  <a:pt x="238588" y="41690"/>
                </a:cubicBezTo>
                <a:lnTo>
                  <a:pt x="238588" y="257435"/>
                </a:lnTo>
                <a:cubicBezTo>
                  <a:pt x="238588" y="262741"/>
                  <a:pt x="242857" y="267005"/>
                  <a:pt x="248075" y="267005"/>
                </a:cubicBezTo>
                <a:lnTo>
                  <a:pt x="361538" y="267005"/>
                </a:lnTo>
                <a:cubicBezTo>
                  <a:pt x="366851" y="267005"/>
                  <a:pt x="371025" y="262741"/>
                  <a:pt x="371025" y="257435"/>
                </a:cubicBezTo>
                <a:lnTo>
                  <a:pt x="371025" y="41690"/>
                </a:lnTo>
                <a:cubicBezTo>
                  <a:pt x="371025" y="36479"/>
                  <a:pt x="366851" y="32215"/>
                  <a:pt x="361538" y="32215"/>
                </a:cubicBezTo>
                <a:close/>
                <a:moveTo>
                  <a:pt x="454423" y="32215"/>
                </a:moveTo>
                <a:cubicBezTo>
                  <a:pt x="449203" y="32215"/>
                  <a:pt x="444933" y="36479"/>
                  <a:pt x="444933" y="41690"/>
                </a:cubicBezTo>
                <a:lnTo>
                  <a:pt x="444933" y="257435"/>
                </a:lnTo>
                <a:cubicBezTo>
                  <a:pt x="444933" y="262741"/>
                  <a:pt x="449203" y="267005"/>
                  <a:pt x="454423" y="267005"/>
                </a:cubicBezTo>
                <a:lnTo>
                  <a:pt x="567928" y="267005"/>
                </a:lnTo>
                <a:cubicBezTo>
                  <a:pt x="573148" y="267005"/>
                  <a:pt x="577418" y="262741"/>
                  <a:pt x="577418" y="257435"/>
                </a:cubicBezTo>
                <a:lnTo>
                  <a:pt x="577418" y="41690"/>
                </a:lnTo>
                <a:cubicBezTo>
                  <a:pt x="577418" y="36479"/>
                  <a:pt x="573148" y="32215"/>
                  <a:pt x="567928" y="32215"/>
                </a:cubicBezTo>
                <a:close/>
                <a:moveTo>
                  <a:pt x="17268" y="0"/>
                </a:moveTo>
                <a:lnTo>
                  <a:pt x="179609" y="0"/>
                </a:lnTo>
                <a:cubicBezTo>
                  <a:pt x="189191" y="0"/>
                  <a:pt x="196877" y="7675"/>
                  <a:pt x="196877" y="17245"/>
                </a:cubicBezTo>
                <a:lnTo>
                  <a:pt x="196877" y="591618"/>
                </a:lnTo>
                <a:cubicBezTo>
                  <a:pt x="196877" y="601093"/>
                  <a:pt x="189191" y="608768"/>
                  <a:pt x="179609" y="608768"/>
                </a:cubicBezTo>
                <a:lnTo>
                  <a:pt x="17268" y="608768"/>
                </a:lnTo>
                <a:cubicBezTo>
                  <a:pt x="7685" y="608768"/>
                  <a:pt x="0" y="601093"/>
                  <a:pt x="0" y="591618"/>
                </a:cubicBezTo>
                <a:lnTo>
                  <a:pt x="0" y="17245"/>
                </a:lnTo>
                <a:cubicBezTo>
                  <a:pt x="0" y="7675"/>
                  <a:pt x="7685" y="0"/>
                  <a:pt x="17268" y="0"/>
                </a:cubicBezTo>
                <a:close/>
                <a:moveTo>
                  <a:pt x="223599" y="0"/>
                </a:moveTo>
                <a:lnTo>
                  <a:pt x="386015" y="0"/>
                </a:lnTo>
                <a:cubicBezTo>
                  <a:pt x="395502" y="0"/>
                  <a:pt x="403281" y="7675"/>
                  <a:pt x="403281" y="17244"/>
                </a:cubicBezTo>
                <a:lnTo>
                  <a:pt x="403281" y="591618"/>
                </a:lnTo>
                <a:cubicBezTo>
                  <a:pt x="403281" y="601093"/>
                  <a:pt x="395502" y="608768"/>
                  <a:pt x="386015" y="608768"/>
                </a:cubicBezTo>
                <a:lnTo>
                  <a:pt x="223599" y="608768"/>
                </a:lnTo>
                <a:cubicBezTo>
                  <a:pt x="214112" y="608768"/>
                  <a:pt x="206333" y="601093"/>
                  <a:pt x="206333" y="591618"/>
                </a:cubicBezTo>
                <a:lnTo>
                  <a:pt x="206333" y="17244"/>
                </a:lnTo>
                <a:cubicBezTo>
                  <a:pt x="206333" y="7675"/>
                  <a:pt x="214112" y="0"/>
                  <a:pt x="223599" y="0"/>
                </a:cubicBezTo>
                <a:close/>
                <a:moveTo>
                  <a:pt x="429938" y="0"/>
                </a:moveTo>
                <a:lnTo>
                  <a:pt x="592318" y="0"/>
                </a:lnTo>
                <a:cubicBezTo>
                  <a:pt x="601903" y="0"/>
                  <a:pt x="609685" y="7675"/>
                  <a:pt x="609685" y="17244"/>
                </a:cubicBezTo>
                <a:lnTo>
                  <a:pt x="609685" y="591618"/>
                </a:lnTo>
                <a:cubicBezTo>
                  <a:pt x="609685" y="601093"/>
                  <a:pt x="601903" y="608768"/>
                  <a:pt x="592318" y="608768"/>
                </a:cubicBezTo>
                <a:lnTo>
                  <a:pt x="429938" y="608768"/>
                </a:lnTo>
                <a:cubicBezTo>
                  <a:pt x="420353" y="608768"/>
                  <a:pt x="412666" y="601093"/>
                  <a:pt x="412666" y="591618"/>
                </a:cubicBezTo>
                <a:lnTo>
                  <a:pt x="412666" y="17244"/>
                </a:lnTo>
                <a:cubicBezTo>
                  <a:pt x="412666" y="7675"/>
                  <a:pt x="420353" y="0"/>
                  <a:pt x="429938"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文本框 8">
            <a:extLst>
              <a:ext uri="{FF2B5EF4-FFF2-40B4-BE49-F238E27FC236}">
                <a16:creationId xmlns:a16="http://schemas.microsoft.com/office/drawing/2014/main" id="{530DC921-2856-48F0-B544-266A70F2EF2D}"/>
              </a:ext>
            </a:extLst>
          </p:cNvPr>
          <p:cNvSpPr txBox="1"/>
          <p:nvPr/>
        </p:nvSpPr>
        <p:spPr>
          <a:xfrm>
            <a:off x="244599" y="1152259"/>
            <a:ext cx="5277896"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Method 2: Pure Theoretical Simulation</a:t>
            </a:r>
            <a:endParaRPr lang="zh-CN" altLang="en-US" sz="2400" b="1"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6" name="文本框 25">
                <a:extLst>
                  <a:ext uri="{FF2B5EF4-FFF2-40B4-BE49-F238E27FC236}">
                    <a16:creationId xmlns:a16="http://schemas.microsoft.com/office/drawing/2014/main" id="{4D30E3E4-59DB-4429-A7A6-13E842D2C1BC}"/>
                  </a:ext>
                </a:extLst>
              </p:cNvPr>
              <p:cNvSpPr txBox="1"/>
              <p:nvPr/>
            </p:nvSpPr>
            <p:spPr>
              <a:xfrm>
                <a:off x="549441" y="3429000"/>
                <a:ext cx="2554706" cy="7935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zh-CN" altLang="en-US" sz="2400" i="1" smtClean="0">
                              <a:solidFill>
                                <a:srgbClr val="836967"/>
                              </a:solidFill>
                              <a:latin typeface="Cambria Math" panose="02040503050406030204" pitchFamily="18" charset="0"/>
                            </a:rPr>
                          </m:ctrlPr>
                        </m:fPr>
                        <m:num>
                          <m:r>
                            <a:rPr lang="zh-CN" altLang="en-US" sz="2400" i="1">
                              <a:latin typeface="Cambria Math" panose="02040503050406030204" pitchFamily="18" charset="0"/>
                            </a:rPr>
                            <m:t>𝑑</m:t>
                          </m:r>
                        </m:num>
                        <m:den>
                          <m:r>
                            <a:rPr lang="zh-CN" altLang="en-US" sz="2400" i="1">
                              <a:latin typeface="Cambria Math" panose="02040503050406030204" pitchFamily="18" charset="0"/>
                            </a:rPr>
                            <m:t>𝑑𝑡</m:t>
                          </m:r>
                        </m:den>
                      </m:f>
                      <m:r>
                        <a:rPr lang="zh-CN" altLang="en-US" sz="2400" i="1">
                          <a:latin typeface="Cambria Math" panose="02040503050406030204" pitchFamily="18" charset="0"/>
                        </a:rPr>
                        <m:t>𝑚</m:t>
                      </m:r>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𝑣</m:t>
                          </m:r>
                        </m:e>
                        <m:sub>
                          <m:r>
                            <a:rPr lang="zh-CN" altLang="en-US" sz="2400" i="1">
                              <a:latin typeface="Cambria Math" panose="02040503050406030204" pitchFamily="18" charset="0"/>
                            </a:rPr>
                            <m:t>𝑥</m:t>
                          </m:r>
                        </m:sub>
                      </m:sSub>
                      <m:r>
                        <a:rPr lang="zh-CN" altLang="en-US" sz="2400" i="0">
                          <a:latin typeface="Cambria Math" panose="02040503050406030204" pitchFamily="18" charset="0"/>
                        </a:rPr>
                        <m:t>=6</m:t>
                      </m:r>
                      <m:r>
                        <a:rPr lang="zh-CN" altLang="en-US" sz="2400" i="1">
                          <a:latin typeface="Cambria Math" panose="02040503050406030204" pitchFamily="18" charset="0"/>
                        </a:rPr>
                        <m:t>𝜋𝜂</m:t>
                      </m:r>
                      <m:r>
                        <a:rPr lang="zh-CN" altLang="en-US" sz="2400" i="1">
                          <a:latin typeface="Cambria Math" panose="02040503050406030204" pitchFamily="18" charset="0"/>
                        </a:rPr>
                        <m:t>𝑅</m:t>
                      </m:r>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𝑣</m:t>
                          </m:r>
                        </m:e>
                        <m:sub>
                          <m:r>
                            <a:rPr lang="zh-CN" altLang="en-US" sz="2400" i="1">
                              <a:latin typeface="Cambria Math" panose="02040503050406030204" pitchFamily="18" charset="0"/>
                            </a:rPr>
                            <m:t>𝑥</m:t>
                          </m:r>
                        </m:sub>
                      </m:sSub>
                    </m:oMath>
                  </m:oMathPara>
                </a14:m>
                <a:endParaRPr lang="zh-CN" altLang="en-US" dirty="0"/>
              </a:p>
            </p:txBody>
          </p:sp>
        </mc:Choice>
        <mc:Fallback>
          <p:sp>
            <p:nvSpPr>
              <p:cNvPr id="26" name="文本框 25">
                <a:extLst>
                  <a:ext uri="{FF2B5EF4-FFF2-40B4-BE49-F238E27FC236}">
                    <a16:creationId xmlns:a16="http://schemas.microsoft.com/office/drawing/2014/main" id="{4D30E3E4-59DB-4429-A7A6-13E842D2C1BC}"/>
                  </a:ext>
                </a:extLst>
              </p:cNvPr>
              <p:cNvSpPr txBox="1">
                <a:spLocks noRot="1" noChangeAspect="1" noMove="1" noResize="1" noEditPoints="1" noAdjustHandles="1" noChangeArrowheads="1" noChangeShapeType="1" noTextEdit="1"/>
              </p:cNvSpPr>
              <p:nvPr/>
            </p:nvSpPr>
            <p:spPr>
              <a:xfrm>
                <a:off x="549441" y="3429000"/>
                <a:ext cx="2554706" cy="793551"/>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6" name="文本框 15">
                <a:extLst>
                  <a:ext uri="{FF2B5EF4-FFF2-40B4-BE49-F238E27FC236}">
                    <a16:creationId xmlns:a16="http://schemas.microsoft.com/office/drawing/2014/main" id="{5AD180F8-BD21-46C1-B438-E5265F4E28CB}"/>
                  </a:ext>
                </a:extLst>
              </p:cNvPr>
              <p:cNvSpPr txBox="1"/>
              <p:nvPr/>
            </p:nvSpPr>
            <p:spPr>
              <a:xfrm>
                <a:off x="3064039" y="2382420"/>
                <a:ext cx="2195763" cy="7848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2400" i="1" smtClean="0">
                          <a:latin typeface="Cambria Math" panose="02040503050406030204" pitchFamily="18" charset="0"/>
                        </a:rPr>
                        <m:t>𝑚</m:t>
                      </m:r>
                      <m:r>
                        <a:rPr lang="zh-CN" altLang="en-US" sz="2400" i="0">
                          <a:latin typeface="Cambria Math" panose="02040503050406030204" pitchFamily="18" charset="0"/>
                        </a:rPr>
                        <m:t>=</m:t>
                      </m:r>
                      <m:f>
                        <m:fPr>
                          <m:ctrlPr>
                            <a:rPr lang="zh-CN" altLang="en-US" sz="2400" i="1">
                              <a:solidFill>
                                <a:srgbClr val="836967"/>
                              </a:solidFill>
                              <a:latin typeface="Cambria Math" panose="02040503050406030204" pitchFamily="18" charset="0"/>
                            </a:rPr>
                          </m:ctrlPr>
                        </m:fPr>
                        <m:num>
                          <m:r>
                            <a:rPr lang="zh-CN" altLang="en-US" sz="2400" i="0">
                              <a:latin typeface="Cambria Math" panose="02040503050406030204" pitchFamily="18" charset="0"/>
                            </a:rPr>
                            <m:t>4</m:t>
                          </m:r>
                          <m:r>
                            <a:rPr lang="zh-CN" altLang="en-US" sz="2400" i="1">
                              <a:latin typeface="Cambria Math" panose="02040503050406030204" pitchFamily="18" charset="0"/>
                            </a:rPr>
                            <m:t>𝜋</m:t>
                          </m:r>
                        </m:num>
                        <m:den>
                          <m:r>
                            <a:rPr lang="zh-CN" altLang="en-US" sz="2400" i="0">
                              <a:latin typeface="Cambria Math" panose="02040503050406030204" pitchFamily="18" charset="0"/>
                            </a:rPr>
                            <m:t>3</m:t>
                          </m:r>
                        </m:den>
                      </m:f>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𝑅</m:t>
                          </m:r>
                        </m:e>
                        <m:sup>
                          <m:r>
                            <a:rPr lang="zh-CN" altLang="en-US" sz="2400" i="0">
                              <a:latin typeface="Cambria Math" panose="02040503050406030204" pitchFamily="18" charset="0"/>
                            </a:rPr>
                            <m:t>3</m:t>
                          </m:r>
                        </m:sup>
                      </m:sSup>
                      <m:r>
                        <a:rPr lang="zh-CN" altLang="en-US" sz="2400" i="1">
                          <a:latin typeface="Cambria Math" panose="02040503050406030204" pitchFamily="18" charset="0"/>
                        </a:rPr>
                        <m:t>𝛥𝜌</m:t>
                      </m:r>
                    </m:oMath>
                  </m:oMathPara>
                </a14:m>
                <a:endParaRPr lang="zh-CN" altLang="en-US" dirty="0"/>
              </a:p>
            </p:txBody>
          </p:sp>
        </mc:Choice>
        <mc:Fallback>
          <p:sp>
            <p:nvSpPr>
              <p:cNvPr id="16" name="文本框 15">
                <a:extLst>
                  <a:ext uri="{FF2B5EF4-FFF2-40B4-BE49-F238E27FC236}">
                    <a16:creationId xmlns:a16="http://schemas.microsoft.com/office/drawing/2014/main" id="{5AD180F8-BD21-46C1-B438-E5265F4E28CB}"/>
                  </a:ext>
                </a:extLst>
              </p:cNvPr>
              <p:cNvSpPr txBox="1">
                <a:spLocks noRot="1" noChangeAspect="1" noMove="1" noResize="1" noEditPoints="1" noAdjustHandles="1" noChangeArrowheads="1" noChangeShapeType="1" noTextEdit="1"/>
              </p:cNvSpPr>
              <p:nvPr/>
            </p:nvSpPr>
            <p:spPr>
              <a:xfrm>
                <a:off x="3064039" y="2382420"/>
                <a:ext cx="2195763" cy="784830"/>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9" name="文本框 18">
                <a:extLst>
                  <a:ext uri="{FF2B5EF4-FFF2-40B4-BE49-F238E27FC236}">
                    <a16:creationId xmlns:a16="http://schemas.microsoft.com/office/drawing/2014/main" id="{3ECB0545-9C03-4A7C-AF9A-746D6F8DCD13}"/>
                  </a:ext>
                </a:extLst>
              </p:cNvPr>
              <p:cNvSpPr txBox="1"/>
              <p:nvPr/>
            </p:nvSpPr>
            <p:spPr>
              <a:xfrm>
                <a:off x="3104147" y="3120877"/>
                <a:ext cx="2893595" cy="550279"/>
              </a:xfrm>
              <a:prstGeom prst="rect">
                <a:avLst/>
              </a:prstGeom>
              <a:noFill/>
            </p:spPr>
            <p:txBody>
              <a:bodyPr wrap="square">
                <a:spAutoFit/>
              </a:bodyPr>
              <a:lstStyle/>
              <a:p>
                <a14:m>
                  <m:oMath xmlns:m="http://schemas.openxmlformats.org/officeDocument/2006/math">
                    <m:r>
                      <a:rPr lang="en-US" altLang="zh-CN" sz="2400" i="1" smtClean="0">
                        <a:ln>
                          <a:noFill/>
                        </a:ln>
                        <a:solidFill>
                          <a:srgbClr val="000000"/>
                        </a:solidFill>
                        <a:effectLst/>
                        <a:latin typeface="Cambria Math" panose="02040503050406030204" pitchFamily="18" charset="0"/>
                        <a:ea typeface="Arial Unicode MS"/>
                        <a:cs typeface="Arial Unicode MS"/>
                      </a:rPr>
                      <m:t>𝛥𝜌</m:t>
                    </m:r>
                    <m:r>
                      <a:rPr lang="en-US" altLang="zh-CN" sz="2400" i="1" smtClean="0">
                        <a:ln>
                          <a:noFill/>
                        </a:ln>
                        <a:solidFill>
                          <a:srgbClr val="000000"/>
                        </a:solidFill>
                        <a:effectLst/>
                        <a:latin typeface="Cambria Math" panose="02040503050406030204" pitchFamily="18" charset="0"/>
                        <a:ea typeface="Arial Unicode MS"/>
                        <a:cs typeface="Arial Unicode MS"/>
                      </a:rPr>
                      <m:t>=</m:t>
                    </m:r>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a:ln>
                              <a:noFill/>
                            </a:ln>
                            <a:solidFill>
                              <a:srgbClr val="000000"/>
                            </a:solidFill>
                            <a:effectLst/>
                            <a:latin typeface="Cambria Math" panose="02040503050406030204" pitchFamily="18" charset="0"/>
                            <a:ea typeface="Arial Unicode MS"/>
                            <a:cs typeface="Arial Unicode MS"/>
                          </a:rPr>
                          <m:t>𝜌</m:t>
                        </m:r>
                      </m:e>
                      <m:sub>
                        <m:r>
                          <m:rPr>
                            <m:nor/>
                          </m:rPr>
                          <a:rPr lang="en-US" altLang="zh-CN" sz="2400" i="1">
                            <a:ln>
                              <a:noFill/>
                            </a:ln>
                            <a:solidFill>
                              <a:srgbClr val="000000"/>
                            </a:solidFill>
                            <a:effectLst/>
                            <a:latin typeface="Cambria Math" panose="02040503050406030204" pitchFamily="18" charset="0"/>
                            <a:ea typeface="Arial Unicode MS"/>
                            <a:cs typeface="Arial Unicode MS"/>
                          </a:rPr>
                          <m:t>liquid</m:t>
                        </m:r>
                      </m:sub>
                    </m:sSub>
                    <m:r>
                      <a:rPr lang="en-US" altLang="zh-CN" sz="2400" i="1">
                        <a:ln>
                          <a:noFill/>
                        </a:ln>
                        <a:solidFill>
                          <a:srgbClr val="000000"/>
                        </a:solidFill>
                        <a:effectLst/>
                        <a:latin typeface="Cambria Math" panose="02040503050406030204" pitchFamily="18" charset="0"/>
                        <a:ea typeface="Arial Unicode MS"/>
                        <a:cs typeface="Arial Unicode MS"/>
                      </a:rPr>
                      <m:t>−</m:t>
                    </m:r>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a:ln>
                              <a:noFill/>
                            </a:ln>
                            <a:solidFill>
                              <a:srgbClr val="000000"/>
                            </a:solidFill>
                            <a:effectLst/>
                            <a:latin typeface="Cambria Math" panose="02040503050406030204" pitchFamily="18" charset="0"/>
                            <a:ea typeface="Arial Unicode MS"/>
                            <a:cs typeface="Arial Unicode MS"/>
                          </a:rPr>
                          <m:t>𝜌</m:t>
                        </m:r>
                      </m:e>
                      <m:sub>
                        <m:r>
                          <m:rPr>
                            <m:nor/>
                          </m:rPr>
                          <a:rPr lang="en-US" altLang="zh-CN" sz="2400" i="1">
                            <a:ln>
                              <a:noFill/>
                            </a:ln>
                            <a:solidFill>
                              <a:srgbClr val="000000"/>
                            </a:solidFill>
                            <a:effectLst/>
                            <a:latin typeface="Cambria Math" panose="02040503050406030204" pitchFamily="18" charset="0"/>
                            <a:ea typeface="Arial Unicode MS"/>
                            <a:cs typeface="Arial Unicode MS"/>
                          </a:rPr>
                          <m:t>air</m:t>
                        </m:r>
                      </m:sub>
                    </m:sSub>
                  </m:oMath>
                </a14:m>
                <a:r>
                  <a:rPr lang="en-US" altLang="zh-CN" sz="1800" dirty="0">
                    <a:ln>
                      <a:noFill/>
                    </a:ln>
                    <a:solidFill>
                      <a:srgbClr val="000000"/>
                    </a:solidFill>
                    <a:effectLst/>
                    <a:latin typeface="Times New Roman" panose="02020603050405020304" pitchFamily="18" charset="0"/>
                    <a:ea typeface="Arial Unicode MS"/>
                    <a:cs typeface="Arial Unicode MS"/>
                  </a:rPr>
                  <a:t> </a:t>
                </a:r>
                <a:endParaRPr lang="zh-CN" altLang="en-US" dirty="0"/>
              </a:p>
            </p:txBody>
          </p:sp>
        </mc:Choice>
        <mc:Fallback>
          <p:sp>
            <p:nvSpPr>
              <p:cNvPr id="19" name="文本框 18">
                <a:extLst>
                  <a:ext uri="{FF2B5EF4-FFF2-40B4-BE49-F238E27FC236}">
                    <a16:creationId xmlns:a16="http://schemas.microsoft.com/office/drawing/2014/main" id="{3ECB0545-9C03-4A7C-AF9A-746D6F8DCD13}"/>
                  </a:ext>
                </a:extLst>
              </p:cNvPr>
              <p:cNvSpPr txBox="1">
                <a:spLocks noRot="1" noChangeAspect="1" noMove="1" noResize="1" noEditPoints="1" noAdjustHandles="1" noChangeArrowheads="1" noChangeShapeType="1" noTextEdit="1"/>
              </p:cNvSpPr>
              <p:nvPr/>
            </p:nvSpPr>
            <p:spPr>
              <a:xfrm>
                <a:off x="3104147" y="3120877"/>
                <a:ext cx="2893595" cy="550279"/>
              </a:xfrm>
              <a:prstGeom prst="rect">
                <a:avLst/>
              </a:prstGeom>
              <a:blipFill>
                <a:blip r:embed="rId5"/>
                <a:stretch>
                  <a:fillRect l="-1684" b="-17778"/>
                </a:stretch>
              </a:blipFill>
            </p:spPr>
            <p:txBody>
              <a:bodyPr/>
              <a:lstStyle/>
              <a:p>
                <a:r>
                  <a:rPr lang="zh-CN" altLang="en-US">
                    <a:noFill/>
                  </a:rPr>
                  <a:t> </a:t>
                </a:r>
              </a:p>
            </p:txBody>
          </p:sp>
        </mc:Fallback>
      </mc:AlternateContent>
      <p:cxnSp>
        <p:nvCxnSpPr>
          <p:cNvPr id="8" name="直接箭头连接符 7">
            <a:extLst>
              <a:ext uri="{FF2B5EF4-FFF2-40B4-BE49-F238E27FC236}">
                <a16:creationId xmlns:a16="http://schemas.microsoft.com/office/drawing/2014/main" id="{30870D91-7F1D-4203-9E8F-E0D5C0993E55}"/>
              </a:ext>
            </a:extLst>
          </p:cNvPr>
          <p:cNvCxnSpPr/>
          <p:nvPr/>
        </p:nvCxnSpPr>
        <p:spPr>
          <a:xfrm>
            <a:off x="3188389" y="3934326"/>
            <a:ext cx="241832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23" name="文本框 22">
                <a:extLst>
                  <a:ext uri="{FF2B5EF4-FFF2-40B4-BE49-F238E27FC236}">
                    <a16:creationId xmlns:a16="http://schemas.microsoft.com/office/drawing/2014/main" id="{14A330F9-1F41-4398-93B0-B00BCB85A8AA}"/>
                  </a:ext>
                </a:extLst>
              </p:cNvPr>
              <p:cNvSpPr txBox="1"/>
              <p:nvPr/>
            </p:nvSpPr>
            <p:spPr>
              <a:xfrm>
                <a:off x="5690958" y="3433326"/>
                <a:ext cx="2418327" cy="8561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zh-CN" altLang="en-US" sz="2400" i="1" smtClean="0">
                              <a:solidFill>
                                <a:srgbClr val="836967"/>
                              </a:solidFill>
                              <a:latin typeface="Cambria Math" panose="02040503050406030204" pitchFamily="18" charset="0"/>
                            </a:rPr>
                          </m:ctrlPr>
                        </m:fPr>
                        <m:num>
                          <m:r>
                            <a:rPr lang="zh-CN" altLang="en-US" sz="2400" i="1">
                              <a:latin typeface="Cambria Math" panose="02040503050406030204" pitchFamily="18" charset="0"/>
                            </a:rPr>
                            <m:t>𝑑</m:t>
                          </m:r>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𝑣</m:t>
                              </m:r>
                            </m:e>
                            <m:sub>
                              <m:r>
                                <a:rPr lang="zh-CN" altLang="en-US" sz="2400" i="1">
                                  <a:latin typeface="Cambria Math" panose="02040503050406030204" pitchFamily="18" charset="0"/>
                                </a:rPr>
                                <m:t>𝑥</m:t>
                              </m:r>
                            </m:sub>
                          </m:sSub>
                        </m:num>
                        <m:den>
                          <m:r>
                            <a:rPr lang="zh-CN" altLang="en-US" sz="2400" i="1">
                              <a:latin typeface="Cambria Math" panose="02040503050406030204" pitchFamily="18" charset="0"/>
                            </a:rPr>
                            <m:t>𝑑𝑡</m:t>
                          </m:r>
                        </m:den>
                      </m:f>
                      <m:r>
                        <a:rPr lang="zh-CN" altLang="en-US" sz="2400" i="0">
                          <a:latin typeface="Cambria Math" panose="02040503050406030204" pitchFamily="18" charset="0"/>
                        </a:rPr>
                        <m:t>=−</m:t>
                      </m:r>
                      <m:f>
                        <m:fPr>
                          <m:ctrlPr>
                            <a:rPr lang="zh-CN" altLang="en-US" sz="2400" i="1">
                              <a:solidFill>
                                <a:srgbClr val="836967"/>
                              </a:solidFill>
                              <a:latin typeface="Cambria Math" panose="02040503050406030204" pitchFamily="18" charset="0"/>
                            </a:rPr>
                          </m:ctrlPr>
                        </m:fPr>
                        <m:num>
                          <m:r>
                            <a:rPr lang="zh-CN" altLang="en-US" sz="2400" i="0">
                              <a:latin typeface="Cambria Math" panose="02040503050406030204" pitchFamily="18" charset="0"/>
                            </a:rPr>
                            <m:t>9</m:t>
                          </m:r>
                          <m:r>
                            <a:rPr lang="zh-CN" altLang="en-US" sz="2400" i="1">
                              <a:latin typeface="Cambria Math" panose="02040503050406030204" pitchFamily="18" charset="0"/>
                            </a:rPr>
                            <m:t>𝜂</m:t>
                          </m:r>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𝑣</m:t>
                              </m:r>
                            </m:e>
                            <m:sub>
                              <m:r>
                                <a:rPr lang="zh-CN" altLang="en-US" sz="2400" i="1">
                                  <a:latin typeface="Cambria Math" panose="02040503050406030204" pitchFamily="18" charset="0"/>
                                </a:rPr>
                                <m:t>𝑥</m:t>
                              </m:r>
                            </m:sub>
                          </m:sSub>
                        </m:num>
                        <m:den>
                          <m:r>
                            <a:rPr lang="zh-CN" altLang="en-US" sz="2400" i="0">
                              <a:latin typeface="Cambria Math" panose="02040503050406030204" pitchFamily="18" charset="0"/>
                            </a:rPr>
                            <m:t>2</m:t>
                          </m:r>
                          <m:r>
                            <a:rPr lang="zh-CN" altLang="en-US" sz="2400" i="1">
                              <a:latin typeface="Cambria Math" panose="02040503050406030204" pitchFamily="18" charset="0"/>
                            </a:rPr>
                            <m:t>𝑅</m:t>
                          </m:r>
                          <m:r>
                            <a:rPr lang="zh-CN" altLang="en-US" sz="2400" i="1">
                              <a:latin typeface="Cambria Math" panose="02040503050406030204" pitchFamily="18" charset="0"/>
                            </a:rPr>
                            <m:t>𝛥𝜌</m:t>
                          </m:r>
                        </m:den>
                      </m:f>
                    </m:oMath>
                  </m:oMathPara>
                </a14:m>
                <a:endParaRPr lang="zh-CN" altLang="en-US" dirty="0"/>
              </a:p>
            </p:txBody>
          </p:sp>
        </mc:Choice>
        <mc:Fallback>
          <p:sp>
            <p:nvSpPr>
              <p:cNvPr id="23" name="文本框 22">
                <a:extLst>
                  <a:ext uri="{FF2B5EF4-FFF2-40B4-BE49-F238E27FC236}">
                    <a16:creationId xmlns:a16="http://schemas.microsoft.com/office/drawing/2014/main" id="{14A330F9-1F41-4398-93B0-B00BCB85A8AA}"/>
                  </a:ext>
                </a:extLst>
              </p:cNvPr>
              <p:cNvSpPr txBox="1">
                <a:spLocks noRot="1" noChangeAspect="1" noMove="1" noResize="1" noEditPoints="1" noAdjustHandles="1" noChangeArrowheads="1" noChangeShapeType="1" noTextEdit="1"/>
              </p:cNvSpPr>
              <p:nvPr/>
            </p:nvSpPr>
            <p:spPr>
              <a:xfrm>
                <a:off x="5690958" y="3433326"/>
                <a:ext cx="2418327" cy="856132"/>
              </a:xfrm>
              <a:prstGeom prst="rect">
                <a:avLst/>
              </a:prstGeom>
              <a:blipFill>
                <a:blip r:embed="rId6"/>
                <a:stretch>
                  <a:fillRect/>
                </a:stretch>
              </a:blipFill>
            </p:spPr>
            <p:txBody>
              <a:bodyPr/>
              <a:lstStyle/>
              <a:p>
                <a:r>
                  <a:rPr lang="zh-CN" altLang="en-US">
                    <a:noFill/>
                  </a:rPr>
                  <a:t> </a:t>
                </a:r>
              </a:p>
            </p:txBody>
          </p:sp>
        </mc:Fallback>
      </mc:AlternateContent>
      <p:cxnSp>
        <p:nvCxnSpPr>
          <p:cNvPr id="24" name="直接箭头连接符 23">
            <a:extLst>
              <a:ext uri="{FF2B5EF4-FFF2-40B4-BE49-F238E27FC236}">
                <a16:creationId xmlns:a16="http://schemas.microsoft.com/office/drawing/2014/main" id="{655B49BC-1A9F-445A-8811-1528A90DF9BF}"/>
              </a:ext>
            </a:extLst>
          </p:cNvPr>
          <p:cNvCxnSpPr>
            <a:stCxn id="23" idx="3"/>
          </p:cNvCxnSpPr>
          <p:nvPr/>
        </p:nvCxnSpPr>
        <p:spPr>
          <a:xfrm>
            <a:off x="8109285" y="3861392"/>
            <a:ext cx="96252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7" name="文本框 26">
                <a:extLst>
                  <a:ext uri="{FF2B5EF4-FFF2-40B4-BE49-F238E27FC236}">
                    <a16:creationId xmlns:a16="http://schemas.microsoft.com/office/drawing/2014/main" id="{53D5B3B7-8376-4FD1-B98A-BA326FAE9F0B}"/>
                  </a:ext>
                </a:extLst>
              </p:cNvPr>
              <p:cNvSpPr txBox="1"/>
              <p:nvPr/>
            </p:nvSpPr>
            <p:spPr>
              <a:xfrm>
                <a:off x="9192126" y="3513638"/>
                <a:ext cx="1991226" cy="624273"/>
              </a:xfrm>
              <a:prstGeom prst="rect">
                <a:avLst/>
              </a:prstGeom>
              <a:noFill/>
            </p:spPr>
            <p:txBody>
              <a:bodyPr wrap="square">
                <a:spAutoFit/>
              </a:bodyPr>
              <a:lstStyle/>
              <a:p>
                <a14:m>
                  <m:oMath xmlns:m="http://schemas.openxmlformats.org/officeDocument/2006/math">
                    <m:f>
                      <m:fPr>
                        <m:ctrlPr>
                          <a:rPr lang="zh-CN" altLang="zh-CN" sz="2400" i="1" smtClean="0">
                            <a:effectLst/>
                            <a:latin typeface="Cambria Math" panose="02040503050406030204" pitchFamily="18" charset="0"/>
                            <a:ea typeface="Cambria Math" panose="02040503050406030204" pitchFamily="18" charset="0"/>
                          </a:rPr>
                        </m:ctrlPr>
                      </m:fPr>
                      <m:num>
                        <m:r>
                          <a:rPr lang="en-US" altLang="zh-CN" sz="2400" i="1">
                            <a:ln>
                              <a:noFill/>
                            </a:ln>
                            <a:solidFill>
                              <a:srgbClr val="000000"/>
                            </a:solidFill>
                            <a:effectLst/>
                            <a:latin typeface="Cambria Math" panose="02040503050406030204" pitchFamily="18" charset="0"/>
                            <a:ea typeface="Arial Unicode MS"/>
                            <a:cs typeface="Arial Unicode MS"/>
                          </a:rPr>
                          <m:t>𝑑</m:t>
                        </m:r>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a:ln>
                                  <a:noFill/>
                                </a:ln>
                                <a:solidFill>
                                  <a:srgbClr val="000000"/>
                                </a:solidFill>
                                <a:effectLst/>
                                <a:latin typeface="Cambria Math" panose="02040503050406030204" pitchFamily="18" charset="0"/>
                                <a:ea typeface="Arial Unicode MS"/>
                                <a:cs typeface="Arial Unicode MS"/>
                              </a:rPr>
                              <m:t>𝑣</m:t>
                            </m:r>
                          </m:e>
                          <m:sub>
                            <m:r>
                              <a:rPr lang="en-US" altLang="zh-CN" sz="2400" i="1">
                                <a:ln>
                                  <a:noFill/>
                                </a:ln>
                                <a:solidFill>
                                  <a:srgbClr val="000000"/>
                                </a:solidFill>
                                <a:effectLst/>
                                <a:latin typeface="Cambria Math" panose="02040503050406030204" pitchFamily="18" charset="0"/>
                                <a:ea typeface="Arial Unicode MS"/>
                                <a:cs typeface="Arial Unicode MS"/>
                              </a:rPr>
                              <m:t>𝑥</m:t>
                            </m:r>
                          </m:sub>
                        </m:sSub>
                      </m:num>
                      <m:den>
                        <m:r>
                          <a:rPr lang="en-US" altLang="zh-CN" sz="2400" i="1">
                            <a:ln>
                              <a:noFill/>
                            </a:ln>
                            <a:solidFill>
                              <a:srgbClr val="000000"/>
                            </a:solidFill>
                            <a:effectLst/>
                            <a:latin typeface="Cambria Math" panose="02040503050406030204" pitchFamily="18" charset="0"/>
                            <a:ea typeface="Arial Unicode MS"/>
                            <a:cs typeface="Arial Unicode MS"/>
                          </a:rPr>
                          <m:t>𝑑𝑡</m:t>
                        </m:r>
                      </m:den>
                    </m:f>
                    <m:r>
                      <a:rPr lang="en-US" altLang="zh-CN" sz="2400" i="1">
                        <a:ln>
                          <a:noFill/>
                        </a:ln>
                        <a:solidFill>
                          <a:srgbClr val="000000"/>
                        </a:solidFill>
                        <a:effectLst/>
                        <a:latin typeface="Cambria Math" panose="02040503050406030204" pitchFamily="18" charset="0"/>
                        <a:ea typeface="Arial Unicode MS"/>
                        <a:cs typeface="Arial Unicode MS"/>
                      </a:rPr>
                      <m:t>=−</m:t>
                    </m:r>
                    <m:r>
                      <a:rPr lang="en-US" altLang="zh-CN" sz="2400" i="1">
                        <a:ln>
                          <a:noFill/>
                        </a:ln>
                        <a:solidFill>
                          <a:srgbClr val="000000"/>
                        </a:solidFill>
                        <a:effectLst/>
                        <a:latin typeface="Cambria Math" panose="02040503050406030204" pitchFamily="18" charset="0"/>
                        <a:ea typeface="Arial Unicode MS"/>
                        <a:cs typeface="Arial Unicode MS"/>
                      </a:rPr>
                      <m:t>𝛽</m:t>
                    </m:r>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a:ln>
                              <a:noFill/>
                            </a:ln>
                            <a:solidFill>
                              <a:srgbClr val="000000"/>
                            </a:solidFill>
                            <a:effectLst/>
                            <a:latin typeface="Cambria Math" panose="02040503050406030204" pitchFamily="18" charset="0"/>
                            <a:ea typeface="Arial Unicode MS"/>
                            <a:cs typeface="Arial Unicode MS"/>
                          </a:rPr>
                          <m:t>𝑣</m:t>
                        </m:r>
                      </m:e>
                      <m:sub>
                        <m:r>
                          <a:rPr lang="en-US" altLang="zh-CN" sz="2400" i="1">
                            <a:ln>
                              <a:noFill/>
                            </a:ln>
                            <a:solidFill>
                              <a:srgbClr val="000000"/>
                            </a:solidFill>
                            <a:effectLst/>
                            <a:latin typeface="Cambria Math" panose="02040503050406030204" pitchFamily="18" charset="0"/>
                            <a:ea typeface="Arial Unicode MS"/>
                            <a:cs typeface="Arial Unicode MS"/>
                          </a:rPr>
                          <m:t>𝑥</m:t>
                        </m:r>
                      </m:sub>
                    </m:sSub>
                  </m:oMath>
                </a14:m>
                <a:r>
                  <a:rPr lang="en-US" altLang="zh-CN" sz="1600" dirty="0">
                    <a:ln>
                      <a:noFill/>
                    </a:ln>
                    <a:solidFill>
                      <a:srgbClr val="000000"/>
                    </a:solidFill>
                    <a:effectLst/>
                    <a:latin typeface="Times New Roman" panose="02020603050405020304" pitchFamily="18" charset="0"/>
                    <a:ea typeface="Arial Unicode MS"/>
                    <a:cs typeface="Arial Unicode MS"/>
                  </a:rPr>
                  <a:t> </a:t>
                </a:r>
                <a:endParaRPr lang="zh-CN" altLang="en-US" dirty="0"/>
              </a:p>
            </p:txBody>
          </p:sp>
        </mc:Choice>
        <mc:Fallback>
          <p:sp>
            <p:nvSpPr>
              <p:cNvPr id="27" name="文本框 26">
                <a:extLst>
                  <a:ext uri="{FF2B5EF4-FFF2-40B4-BE49-F238E27FC236}">
                    <a16:creationId xmlns:a16="http://schemas.microsoft.com/office/drawing/2014/main" id="{53D5B3B7-8376-4FD1-B98A-BA326FAE9F0B}"/>
                  </a:ext>
                </a:extLst>
              </p:cNvPr>
              <p:cNvSpPr txBox="1">
                <a:spLocks noRot="1" noChangeAspect="1" noMove="1" noResize="1" noEditPoints="1" noAdjustHandles="1" noChangeArrowheads="1" noChangeShapeType="1" noTextEdit="1"/>
              </p:cNvSpPr>
              <p:nvPr/>
            </p:nvSpPr>
            <p:spPr>
              <a:xfrm>
                <a:off x="9192126" y="3513638"/>
                <a:ext cx="1991226" cy="624273"/>
              </a:xfrm>
              <a:prstGeom prst="rect">
                <a:avLst/>
              </a:prstGeom>
              <a:blipFill>
                <a:blip r:embed="rId7"/>
                <a:stretch>
                  <a:fillRect/>
                </a:stretch>
              </a:blipFill>
            </p:spPr>
            <p:txBody>
              <a:bodyPr/>
              <a:lstStyle/>
              <a:p>
                <a:r>
                  <a:rPr lang="zh-CN" altLang="en-US">
                    <a:noFill/>
                  </a:rPr>
                  <a:t> </a:t>
                </a:r>
              </a:p>
            </p:txBody>
          </p:sp>
        </mc:Fallback>
      </mc:AlternateContent>
      <p:cxnSp>
        <p:nvCxnSpPr>
          <p:cNvPr id="29" name="直接箭头连接符 28">
            <a:extLst>
              <a:ext uri="{FF2B5EF4-FFF2-40B4-BE49-F238E27FC236}">
                <a16:creationId xmlns:a16="http://schemas.microsoft.com/office/drawing/2014/main" id="{A868907E-C045-4A91-AA12-D1574E071BD1}"/>
              </a:ext>
            </a:extLst>
          </p:cNvPr>
          <p:cNvCxnSpPr/>
          <p:nvPr/>
        </p:nvCxnSpPr>
        <p:spPr>
          <a:xfrm>
            <a:off x="9889958" y="4137911"/>
            <a:ext cx="0" cy="61456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31" name="文本框 30">
                <a:extLst>
                  <a:ext uri="{FF2B5EF4-FFF2-40B4-BE49-F238E27FC236}">
                    <a16:creationId xmlns:a16="http://schemas.microsoft.com/office/drawing/2014/main" id="{656FFFF7-43E3-47EA-A916-CF762D239898}"/>
                  </a:ext>
                </a:extLst>
              </p:cNvPr>
              <p:cNvSpPr txBox="1"/>
              <p:nvPr/>
            </p:nvSpPr>
            <p:spPr>
              <a:xfrm>
                <a:off x="9071811" y="4752474"/>
                <a:ext cx="1963152" cy="5212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2400" i="1" smtClean="0">
                              <a:solidFill>
                                <a:srgbClr val="836967"/>
                              </a:solidFill>
                              <a:latin typeface="Cambria Math" panose="02040503050406030204" pitchFamily="18" charset="0"/>
                            </a:rPr>
                          </m:ctrlPr>
                        </m:sSubPr>
                        <m:e>
                          <m:r>
                            <a:rPr lang="zh-CN" altLang="en-US" sz="2400" i="1">
                              <a:latin typeface="Cambria Math" panose="02040503050406030204" pitchFamily="18" charset="0"/>
                            </a:rPr>
                            <m:t>𝑣</m:t>
                          </m:r>
                        </m:e>
                        <m:sub>
                          <m:r>
                            <a:rPr lang="zh-CN" altLang="en-US" sz="2400" i="1">
                              <a:latin typeface="Cambria Math" panose="02040503050406030204" pitchFamily="18" charset="0"/>
                            </a:rPr>
                            <m:t>𝑥</m:t>
                          </m:r>
                        </m:sub>
                      </m:sSub>
                      <m:r>
                        <a:rPr lang="zh-CN" altLang="en-US" sz="2400" i="0">
                          <a:latin typeface="Cambria Math" panose="02040503050406030204" pitchFamily="18" charset="0"/>
                        </a:rPr>
                        <m:t>=</m:t>
                      </m:r>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𝑣</m:t>
                          </m:r>
                        </m:e>
                        <m:sub>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𝑥</m:t>
                              </m:r>
                            </m:e>
                            <m:sub>
                              <m:r>
                                <a:rPr lang="zh-CN" altLang="en-US" sz="2400" i="0">
                                  <a:latin typeface="Cambria Math" panose="02040503050406030204" pitchFamily="18" charset="0"/>
                                </a:rPr>
                                <m:t>0</m:t>
                              </m:r>
                            </m:sub>
                          </m:sSub>
                        </m:sub>
                      </m:sSub>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𝑒</m:t>
                          </m:r>
                        </m:e>
                        <m:sup>
                          <m:r>
                            <a:rPr lang="zh-CN" altLang="en-US" sz="2400" i="0">
                              <a:latin typeface="Cambria Math" panose="02040503050406030204" pitchFamily="18" charset="0"/>
                            </a:rPr>
                            <m:t>−</m:t>
                          </m:r>
                          <m:r>
                            <a:rPr lang="zh-CN" altLang="en-US" sz="2400" i="1">
                              <a:latin typeface="Cambria Math" panose="02040503050406030204" pitchFamily="18" charset="0"/>
                            </a:rPr>
                            <m:t>𝛽</m:t>
                          </m:r>
                          <m:r>
                            <a:rPr lang="zh-CN" altLang="en-US" sz="2400" i="1">
                              <a:latin typeface="Cambria Math" panose="02040503050406030204" pitchFamily="18" charset="0"/>
                            </a:rPr>
                            <m:t>𝑡</m:t>
                          </m:r>
                        </m:sup>
                      </m:sSup>
                    </m:oMath>
                  </m:oMathPara>
                </a14:m>
                <a:endParaRPr lang="zh-CN" altLang="en-US" dirty="0"/>
              </a:p>
            </p:txBody>
          </p:sp>
        </mc:Choice>
        <mc:Fallback>
          <p:sp>
            <p:nvSpPr>
              <p:cNvPr id="31" name="文本框 30">
                <a:extLst>
                  <a:ext uri="{FF2B5EF4-FFF2-40B4-BE49-F238E27FC236}">
                    <a16:creationId xmlns:a16="http://schemas.microsoft.com/office/drawing/2014/main" id="{656FFFF7-43E3-47EA-A916-CF762D239898}"/>
                  </a:ext>
                </a:extLst>
              </p:cNvPr>
              <p:cNvSpPr txBox="1">
                <a:spLocks noRot="1" noChangeAspect="1" noMove="1" noResize="1" noEditPoints="1" noAdjustHandles="1" noChangeArrowheads="1" noChangeShapeType="1" noTextEdit="1"/>
              </p:cNvSpPr>
              <p:nvPr/>
            </p:nvSpPr>
            <p:spPr>
              <a:xfrm>
                <a:off x="9071811" y="4752474"/>
                <a:ext cx="1963152" cy="521297"/>
              </a:xfrm>
              <a:prstGeom prst="rect">
                <a:avLst/>
              </a:prstGeom>
              <a:blipFill>
                <a:blip r:embed="rId8"/>
                <a:stretch>
                  <a:fillRect/>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3056012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C39BBCE-653B-4822-9239-EB18A9858675}"/>
              </a:ext>
            </a:extLst>
          </p:cNvPr>
          <p:cNvSpPr/>
          <p:nvPr/>
        </p:nvSpPr>
        <p:spPr>
          <a:xfrm>
            <a:off x="0" y="0"/>
            <a:ext cx="12192000" cy="1804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6C517268-E8CB-409A-8050-A6734AECE51A}"/>
              </a:ext>
            </a:extLst>
          </p:cNvPr>
          <p:cNvSpPr txBox="1"/>
          <p:nvPr/>
        </p:nvSpPr>
        <p:spPr>
          <a:xfrm>
            <a:off x="962568" y="574843"/>
            <a:ext cx="4451642" cy="461665"/>
          </a:xfrm>
          <a:prstGeom prst="rect">
            <a:avLst/>
          </a:prstGeom>
          <a:noFill/>
        </p:spPr>
        <p:txBody>
          <a:bodyPr wrap="square" rtlCol="0">
            <a:spAutoFit/>
          </a:bodyPr>
          <a:lstStyle/>
          <a:p>
            <a:r>
              <a:rPr lang="en-US" altLang="zh-CN" sz="2400" dirty="0">
                <a:latin typeface="Arial Black" panose="020B0A04020102020204" pitchFamily="34" charset="0"/>
                <a:cs typeface="Times New Roman" panose="02020603050405020304" pitchFamily="18" charset="0"/>
              </a:rPr>
              <a:t>Materials and Methods</a:t>
            </a:r>
            <a:endParaRPr lang="zh-CN" altLang="en-US" sz="2400" dirty="0">
              <a:latin typeface="Arial Black" panose="020B0A04020102020204" pitchFamily="34" charset="0"/>
              <a:cs typeface="Times New Roman" panose="02020603050405020304" pitchFamily="18" charset="0"/>
            </a:endParaRPr>
          </a:p>
        </p:txBody>
      </p:sp>
      <p:sp>
        <p:nvSpPr>
          <p:cNvPr id="7" name="archives_342283">
            <a:extLst>
              <a:ext uri="{FF2B5EF4-FFF2-40B4-BE49-F238E27FC236}">
                <a16:creationId xmlns:a16="http://schemas.microsoft.com/office/drawing/2014/main" id="{3B2BBE42-1513-4F21-ACBC-F4576939E681}"/>
              </a:ext>
            </a:extLst>
          </p:cNvPr>
          <p:cNvSpPr/>
          <p:nvPr/>
        </p:nvSpPr>
        <p:spPr>
          <a:xfrm>
            <a:off x="244599" y="501292"/>
            <a:ext cx="609685" cy="608768"/>
          </a:xfrm>
          <a:custGeom>
            <a:avLst/>
            <a:gdLst>
              <a:gd name="connsiteX0" fmla="*/ 602275 w 602487"/>
              <a:gd name="connsiteY0" fmla="*/ 602275 w 602487"/>
              <a:gd name="connsiteX1" fmla="*/ 602275 w 602487"/>
              <a:gd name="connsiteY1" fmla="*/ 602275 w 602487"/>
              <a:gd name="connsiteX2" fmla="*/ 602275 w 602487"/>
              <a:gd name="connsiteY2" fmla="*/ 602275 w 602487"/>
              <a:gd name="connsiteX3" fmla="*/ 602275 w 602487"/>
              <a:gd name="connsiteY3" fmla="*/ 602275 w 602487"/>
              <a:gd name="connsiteX4" fmla="*/ 602275 w 602487"/>
              <a:gd name="connsiteY4" fmla="*/ 602275 w 602487"/>
              <a:gd name="connsiteX5" fmla="*/ 602275 w 602487"/>
              <a:gd name="connsiteY5" fmla="*/ 602275 w 602487"/>
              <a:gd name="connsiteX6" fmla="*/ 602275 w 602487"/>
              <a:gd name="connsiteY6" fmla="*/ 602275 w 602487"/>
              <a:gd name="connsiteX7" fmla="*/ 602275 w 602487"/>
              <a:gd name="connsiteY7" fmla="*/ 602275 w 602487"/>
              <a:gd name="connsiteX8" fmla="*/ 602275 w 602487"/>
              <a:gd name="connsiteY8" fmla="*/ 602275 w 602487"/>
              <a:gd name="connsiteX9" fmla="*/ 602275 w 602487"/>
              <a:gd name="connsiteY9" fmla="*/ 602275 w 602487"/>
              <a:gd name="connsiteX10" fmla="*/ 602275 w 602487"/>
              <a:gd name="connsiteY10" fmla="*/ 602275 w 602487"/>
              <a:gd name="connsiteX11" fmla="*/ 602275 w 602487"/>
              <a:gd name="connsiteY11" fmla="*/ 602275 w 602487"/>
              <a:gd name="connsiteX12" fmla="*/ 602275 w 602487"/>
              <a:gd name="connsiteY12" fmla="*/ 602275 w 602487"/>
              <a:gd name="connsiteX13" fmla="*/ 602275 w 602487"/>
              <a:gd name="connsiteY13" fmla="*/ 602275 w 602487"/>
              <a:gd name="connsiteX14" fmla="*/ 602275 w 602487"/>
              <a:gd name="connsiteY14" fmla="*/ 602275 w 602487"/>
              <a:gd name="connsiteX15" fmla="*/ 602275 w 602487"/>
              <a:gd name="connsiteY15" fmla="*/ 602275 w 602487"/>
              <a:gd name="connsiteX16" fmla="*/ 602275 w 602487"/>
              <a:gd name="connsiteY16" fmla="*/ 602275 w 602487"/>
              <a:gd name="connsiteX17" fmla="*/ 602275 w 602487"/>
              <a:gd name="connsiteY17" fmla="*/ 602275 w 602487"/>
              <a:gd name="connsiteX18" fmla="*/ 602275 w 602487"/>
              <a:gd name="connsiteY18" fmla="*/ 602275 w 602487"/>
              <a:gd name="connsiteX19" fmla="*/ 602275 w 602487"/>
              <a:gd name="connsiteY19" fmla="*/ 602275 w 602487"/>
              <a:gd name="connsiteX20" fmla="*/ 602275 w 602487"/>
              <a:gd name="connsiteY20" fmla="*/ 602275 w 602487"/>
              <a:gd name="connsiteX21" fmla="*/ 602275 w 602487"/>
              <a:gd name="connsiteY21" fmla="*/ 602275 w 602487"/>
              <a:gd name="connsiteX22" fmla="*/ 602275 w 602487"/>
              <a:gd name="connsiteY22" fmla="*/ 602275 w 602487"/>
              <a:gd name="connsiteX23" fmla="*/ 602275 w 602487"/>
              <a:gd name="connsiteY23" fmla="*/ 602275 w 602487"/>
              <a:gd name="connsiteX24" fmla="*/ 602275 w 602487"/>
              <a:gd name="connsiteY24" fmla="*/ 602275 w 602487"/>
              <a:gd name="connsiteX25" fmla="*/ 602275 w 602487"/>
              <a:gd name="connsiteY25" fmla="*/ 602275 w 602487"/>
              <a:gd name="connsiteX26" fmla="*/ 602275 w 602487"/>
              <a:gd name="connsiteY26" fmla="*/ 602275 w 602487"/>
              <a:gd name="connsiteX27" fmla="*/ 602275 w 602487"/>
              <a:gd name="connsiteY27" fmla="*/ 602275 w 602487"/>
              <a:gd name="connsiteX28" fmla="*/ 602275 w 602487"/>
              <a:gd name="connsiteY28" fmla="*/ 602275 w 602487"/>
              <a:gd name="connsiteX29" fmla="*/ 602275 w 602487"/>
              <a:gd name="connsiteY29" fmla="*/ 602275 w 602487"/>
              <a:gd name="connsiteX30" fmla="*/ 602275 w 602487"/>
              <a:gd name="connsiteY30" fmla="*/ 602275 w 602487"/>
              <a:gd name="connsiteX31" fmla="*/ 602275 w 602487"/>
              <a:gd name="connsiteY31" fmla="*/ 602275 w 602487"/>
              <a:gd name="connsiteX32" fmla="*/ 602275 w 602487"/>
              <a:gd name="connsiteY32" fmla="*/ 602275 w 602487"/>
              <a:gd name="connsiteX33" fmla="*/ 602275 w 602487"/>
              <a:gd name="connsiteY33" fmla="*/ 602275 w 602487"/>
              <a:gd name="connsiteX34" fmla="*/ 602275 w 602487"/>
              <a:gd name="connsiteY34" fmla="*/ 602275 w 602487"/>
              <a:gd name="connsiteX35" fmla="*/ 602275 w 602487"/>
              <a:gd name="connsiteY35" fmla="*/ 602275 w 602487"/>
              <a:gd name="connsiteX36" fmla="*/ 602275 w 602487"/>
              <a:gd name="connsiteY36" fmla="*/ 602275 w 602487"/>
              <a:gd name="connsiteX37" fmla="*/ 602275 w 602487"/>
              <a:gd name="connsiteY37" fmla="*/ 602275 w 602487"/>
              <a:gd name="connsiteX38" fmla="*/ 602275 w 602487"/>
              <a:gd name="connsiteY38" fmla="*/ 602275 w 602487"/>
              <a:gd name="connsiteX39" fmla="*/ 602275 w 602487"/>
              <a:gd name="connsiteY39" fmla="*/ 602275 w 602487"/>
              <a:gd name="connsiteX40" fmla="*/ 602275 w 602487"/>
              <a:gd name="connsiteY40" fmla="*/ 602275 w 602487"/>
              <a:gd name="connsiteX41" fmla="*/ 602275 w 602487"/>
              <a:gd name="connsiteY41" fmla="*/ 602275 w 602487"/>
              <a:gd name="connsiteX42" fmla="*/ 602275 w 602487"/>
              <a:gd name="connsiteY42" fmla="*/ 602275 w 602487"/>
              <a:gd name="connsiteX43" fmla="*/ 602275 w 602487"/>
              <a:gd name="connsiteY43" fmla="*/ 602275 w 602487"/>
              <a:gd name="connsiteX44" fmla="*/ 602275 w 602487"/>
              <a:gd name="connsiteY44" fmla="*/ 602275 w 602487"/>
              <a:gd name="connsiteX45" fmla="*/ 602275 w 602487"/>
              <a:gd name="connsiteY45" fmla="*/ 602275 w 602487"/>
              <a:gd name="connsiteX46" fmla="*/ 602275 w 602487"/>
              <a:gd name="connsiteY46" fmla="*/ 602275 w 602487"/>
              <a:gd name="connsiteX47" fmla="*/ 602275 w 602487"/>
              <a:gd name="connsiteY47" fmla="*/ 602275 w 602487"/>
              <a:gd name="connsiteX48" fmla="*/ 602275 w 602487"/>
              <a:gd name="connsiteY48" fmla="*/ 602275 w 602487"/>
              <a:gd name="connsiteX49" fmla="*/ 602275 w 602487"/>
              <a:gd name="connsiteY49" fmla="*/ 602275 w 602487"/>
              <a:gd name="connsiteX50" fmla="*/ 602275 w 602487"/>
              <a:gd name="connsiteY50" fmla="*/ 602275 w 602487"/>
              <a:gd name="connsiteX51" fmla="*/ 602275 w 602487"/>
              <a:gd name="connsiteY51" fmla="*/ 602275 w 602487"/>
              <a:gd name="connsiteX52" fmla="*/ 602275 w 602487"/>
              <a:gd name="connsiteY52" fmla="*/ 602275 w 602487"/>
              <a:gd name="connsiteX53" fmla="*/ 602275 w 602487"/>
              <a:gd name="connsiteY53" fmla="*/ 602275 w 602487"/>
              <a:gd name="connsiteX54" fmla="*/ 602275 w 602487"/>
              <a:gd name="connsiteY54" fmla="*/ 602275 w 602487"/>
              <a:gd name="connsiteX55" fmla="*/ 602275 w 602487"/>
              <a:gd name="connsiteY55" fmla="*/ 602275 w 602487"/>
              <a:gd name="connsiteX56" fmla="*/ 602275 w 602487"/>
              <a:gd name="connsiteY56" fmla="*/ 602275 w 602487"/>
              <a:gd name="connsiteX57" fmla="*/ 602275 w 602487"/>
              <a:gd name="connsiteY57" fmla="*/ 602275 w 602487"/>
              <a:gd name="connsiteX58" fmla="*/ 602275 w 602487"/>
              <a:gd name="connsiteY58" fmla="*/ 602275 w 602487"/>
              <a:gd name="connsiteX59" fmla="*/ 602275 w 602487"/>
              <a:gd name="connsiteY59" fmla="*/ 602275 w 602487"/>
              <a:gd name="connsiteX60" fmla="*/ 602275 w 602487"/>
              <a:gd name="connsiteY60" fmla="*/ 602275 w 602487"/>
              <a:gd name="connsiteX61" fmla="*/ 602275 w 602487"/>
              <a:gd name="connsiteY61" fmla="*/ 602275 w 602487"/>
              <a:gd name="connsiteX62" fmla="*/ 602275 w 602487"/>
              <a:gd name="connsiteY62" fmla="*/ 602275 w 602487"/>
              <a:gd name="connsiteX63" fmla="*/ 602275 w 602487"/>
              <a:gd name="connsiteY63" fmla="*/ 602275 w 602487"/>
              <a:gd name="connsiteX64" fmla="*/ 602275 w 602487"/>
              <a:gd name="connsiteY64" fmla="*/ 602275 w 602487"/>
              <a:gd name="connsiteX65" fmla="*/ 602275 w 602487"/>
              <a:gd name="connsiteY65" fmla="*/ 602275 w 602487"/>
              <a:gd name="connsiteX66" fmla="*/ 602275 w 602487"/>
              <a:gd name="connsiteY66" fmla="*/ 602275 w 602487"/>
              <a:gd name="connsiteX67" fmla="*/ 602275 w 602487"/>
              <a:gd name="connsiteY67" fmla="*/ 602275 w 602487"/>
              <a:gd name="connsiteX68" fmla="*/ 602275 w 602487"/>
              <a:gd name="connsiteY68" fmla="*/ 602275 w 602487"/>
              <a:gd name="connsiteX69" fmla="*/ 602275 w 602487"/>
              <a:gd name="connsiteY69" fmla="*/ 602275 w 602487"/>
              <a:gd name="connsiteX70" fmla="*/ 602275 w 602487"/>
              <a:gd name="connsiteY70" fmla="*/ 602275 w 602487"/>
              <a:gd name="connsiteX71" fmla="*/ 602275 w 602487"/>
              <a:gd name="connsiteY71" fmla="*/ 602275 w 602487"/>
              <a:gd name="connsiteX72" fmla="*/ 602275 w 602487"/>
              <a:gd name="connsiteY72" fmla="*/ 602275 w 602487"/>
              <a:gd name="connsiteX73" fmla="*/ 602275 w 602487"/>
              <a:gd name="connsiteY73" fmla="*/ 602275 w 602487"/>
              <a:gd name="connsiteX74" fmla="*/ 602275 w 602487"/>
              <a:gd name="connsiteY74" fmla="*/ 602275 w 602487"/>
              <a:gd name="connsiteX75" fmla="*/ 602275 w 602487"/>
              <a:gd name="connsiteY75" fmla="*/ 602275 w 602487"/>
              <a:gd name="connsiteX76" fmla="*/ 602275 w 602487"/>
              <a:gd name="connsiteY76" fmla="*/ 602275 w 602487"/>
              <a:gd name="connsiteX77" fmla="*/ 602275 w 602487"/>
              <a:gd name="connsiteY77" fmla="*/ 602275 w 602487"/>
              <a:gd name="connsiteX78" fmla="*/ 602275 w 602487"/>
              <a:gd name="connsiteY78" fmla="*/ 602275 w 602487"/>
              <a:gd name="connsiteX79" fmla="*/ 602275 w 602487"/>
              <a:gd name="connsiteY79" fmla="*/ 602275 w 602487"/>
              <a:gd name="connsiteX80" fmla="*/ 602275 w 602487"/>
              <a:gd name="connsiteY80" fmla="*/ 602275 w 602487"/>
              <a:gd name="connsiteX81" fmla="*/ 602275 w 602487"/>
              <a:gd name="connsiteY81" fmla="*/ 602275 w 602487"/>
              <a:gd name="connsiteX82" fmla="*/ 602275 w 602487"/>
              <a:gd name="connsiteY82" fmla="*/ 602275 w 602487"/>
              <a:gd name="connsiteX83" fmla="*/ 602275 w 602487"/>
              <a:gd name="connsiteY83" fmla="*/ 602275 w 602487"/>
              <a:gd name="connsiteX84" fmla="*/ 602275 w 602487"/>
              <a:gd name="connsiteY84" fmla="*/ 602275 w 602487"/>
              <a:gd name="connsiteX85" fmla="*/ 602275 w 602487"/>
              <a:gd name="connsiteY85" fmla="*/ 602275 w 602487"/>
              <a:gd name="connsiteX86" fmla="*/ 602275 w 602487"/>
              <a:gd name="connsiteY86" fmla="*/ 602275 w 602487"/>
              <a:gd name="connsiteX87" fmla="*/ 602275 w 602487"/>
              <a:gd name="connsiteY87" fmla="*/ 602275 w 602487"/>
              <a:gd name="connsiteX88" fmla="*/ 602275 w 602487"/>
              <a:gd name="connsiteY88" fmla="*/ 602275 w 602487"/>
              <a:gd name="connsiteX89" fmla="*/ 602275 w 602487"/>
              <a:gd name="connsiteY89" fmla="*/ 602275 w 602487"/>
              <a:gd name="connsiteX90" fmla="*/ 602275 w 602487"/>
              <a:gd name="connsiteY90" fmla="*/ 602275 w 602487"/>
              <a:gd name="connsiteX91" fmla="*/ 602275 w 602487"/>
              <a:gd name="connsiteY91" fmla="*/ 602275 w 602487"/>
              <a:gd name="connsiteX92" fmla="*/ 602275 w 602487"/>
              <a:gd name="connsiteY92" fmla="*/ 602275 w 602487"/>
              <a:gd name="connsiteX93" fmla="*/ 602275 w 602487"/>
              <a:gd name="connsiteY93" fmla="*/ 602275 w 602487"/>
              <a:gd name="connsiteX94" fmla="*/ 602275 w 602487"/>
              <a:gd name="connsiteY94" fmla="*/ 602275 w 602487"/>
              <a:gd name="connsiteX95" fmla="*/ 602275 w 602487"/>
              <a:gd name="connsiteY95" fmla="*/ 602275 w 602487"/>
              <a:gd name="connsiteX96" fmla="*/ 602275 w 602487"/>
              <a:gd name="connsiteY96" fmla="*/ 602275 w 602487"/>
              <a:gd name="connsiteX97" fmla="*/ 602275 w 602487"/>
              <a:gd name="connsiteY97" fmla="*/ 602275 w 602487"/>
              <a:gd name="connsiteX98" fmla="*/ 602275 w 602487"/>
              <a:gd name="connsiteY98" fmla="*/ 602275 w 602487"/>
              <a:gd name="connsiteX99" fmla="*/ 602275 w 602487"/>
              <a:gd name="connsiteY99" fmla="*/ 602275 w 602487"/>
              <a:gd name="connsiteX100" fmla="*/ 602275 w 602487"/>
              <a:gd name="connsiteY100" fmla="*/ 602275 w 602487"/>
              <a:gd name="connsiteX101" fmla="*/ 602275 w 602487"/>
              <a:gd name="connsiteY101" fmla="*/ 602275 w 602487"/>
              <a:gd name="connsiteX102" fmla="*/ 602275 w 602487"/>
              <a:gd name="connsiteY102" fmla="*/ 602275 w 602487"/>
              <a:gd name="connsiteX103" fmla="*/ 602275 w 602487"/>
              <a:gd name="connsiteY103" fmla="*/ 602275 w 602487"/>
              <a:gd name="connsiteX104" fmla="*/ 602275 w 602487"/>
              <a:gd name="connsiteY104" fmla="*/ 602275 w 602487"/>
              <a:gd name="connsiteX105" fmla="*/ 602275 w 602487"/>
              <a:gd name="connsiteY105" fmla="*/ 602275 w 602487"/>
              <a:gd name="connsiteX106" fmla="*/ 602275 w 602487"/>
              <a:gd name="connsiteY106" fmla="*/ 602275 w 602487"/>
              <a:gd name="connsiteX107" fmla="*/ 602275 w 602487"/>
              <a:gd name="connsiteY107" fmla="*/ 602275 w 602487"/>
              <a:gd name="connsiteX108" fmla="*/ 602275 w 602487"/>
              <a:gd name="connsiteY108" fmla="*/ 602275 w 602487"/>
              <a:gd name="connsiteX109" fmla="*/ 602275 w 602487"/>
              <a:gd name="connsiteY109" fmla="*/ 602275 w 602487"/>
              <a:gd name="connsiteX110" fmla="*/ 602275 w 602487"/>
              <a:gd name="connsiteY110" fmla="*/ 602275 w 602487"/>
              <a:gd name="connsiteX111" fmla="*/ 602275 w 602487"/>
              <a:gd name="connsiteY111" fmla="*/ 602275 w 602487"/>
              <a:gd name="connsiteX112" fmla="*/ 602275 w 602487"/>
              <a:gd name="connsiteY112" fmla="*/ 602275 w 602487"/>
              <a:gd name="connsiteX113" fmla="*/ 602275 w 602487"/>
              <a:gd name="connsiteY113" fmla="*/ 602275 w 60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9685" h="608768">
                <a:moveTo>
                  <a:pt x="511176" y="452904"/>
                </a:moveTo>
                <a:cubicBezTo>
                  <a:pt x="484888" y="452904"/>
                  <a:pt x="463534" y="474318"/>
                  <a:pt x="463534" y="500469"/>
                </a:cubicBezTo>
                <a:cubicBezTo>
                  <a:pt x="463534" y="526715"/>
                  <a:pt x="484888" y="548128"/>
                  <a:pt x="511176" y="548128"/>
                </a:cubicBezTo>
                <a:cubicBezTo>
                  <a:pt x="537464" y="548128"/>
                  <a:pt x="558817" y="526715"/>
                  <a:pt x="558817" y="500469"/>
                </a:cubicBezTo>
                <a:cubicBezTo>
                  <a:pt x="558817" y="474318"/>
                  <a:pt x="537464" y="452904"/>
                  <a:pt x="511176" y="452904"/>
                </a:cubicBezTo>
                <a:close/>
                <a:moveTo>
                  <a:pt x="304807" y="452904"/>
                </a:moveTo>
                <a:cubicBezTo>
                  <a:pt x="278528" y="452904"/>
                  <a:pt x="257183" y="474318"/>
                  <a:pt x="257183" y="500469"/>
                </a:cubicBezTo>
                <a:cubicBezTo>
                  <a:pt x="257183" y="526715"/>
                  <a:pt x="278528" y="548128"/>
                  <a:pt x="304807" y="548128"/>
                </a:cubicBezTo>
                <a:cubicBezTo>
                  <a:pt x="331085" y="548128"/>
                  <a:pt x="352526" y="526715"/>
                  <a:pt x="352526" y="500469"/>
                </a:cubicBezTo>
                <a:cubicBezTo>
                  <a:pt x="352526" y="474318"/>
                  <a:pt x="331085" y="452904"/>
                  <a:pt x="304807" y="452904"/>
                </a:cubicBezTo>
                <a:close/>
                <a:moveTo>
                  <a:pt x="98486" y="452904"/>
                </a:moveTo>
                <a:cubicBezTo>
                  <a:pt x="72204" y="452904"/>
                  <a:pt x="50761" y="474318"/>
                  <a:pt x="50761" y="500469"/>
                </a:cubicBezTo>
                <a:cubicBezTo>
                  <a:pt x="50761" y="526715"/>
                  <a:pt x="72204" y="548128"/>
                  <a:pt x="98486" y="548128"/>
                </a:cubicBezTo>
                <a:cubicBezTo>
                  <a:pt x="124768" y="548128"/>
                  <a:pt x="146116" y="526715"/>
                  <a:pt x="146116" y="500469"/>
                </a:cubicBezTo>
                <a:cubicBezTo>
                  <a:pt x="146116" y="474318"/>
                  <a:pt x="124768" y="452904"/>
                  <a:pt x="98486" y="452904"/>
                </a:cubicBezTo>
                <a:close/>
                <a:moveTo>
                  <a:pt x="473070" y="207321"/>
                </a:moveTo>
                <a:lnTo>
                  <a:pt x="549351" y="207321"/>
                </a:lnTo>
                <a:lnTo>
                  <a:pt x="549351" y="226374"/>
                </a:lnTo>
                <a:lnTo>
                  <a:pt x="473070" y="226374"/>
                </a:lnTo>
                <a:close/>
                <a:moveTo>
                  <a:pt x="266667" y="207321"/>
                </a:moveTo>
                <a:lnTo>
                  <a:pt x="342948" y="207321"/>
                </a:lnTo>
                <a:lnTo>
                  <a:pt x="342948" y="226374"/>
                </a:lnTo>
                <a:lnTo>
                  <a:pt x="266667" y="226374"/>
                </a:lnTo>
                <a:close/>
                <a:moveTo>
                  <a:pt x="60333" y="207321"/>
                </a:moveTo>
                <a:lnTo>
                  <a:pt x="136614" y="207321"/>
                </a:lnTo>
                <a:lnTo>
                  <a:pt x="136614" y="226374"/>
                </a:lnTo>
                <a:lnTo>
                  <a:pt x="60333" y="226374"/>
                </a:lnTo>
                <a:close/>
                <a:moveTo>
                  <a:pt x="473070" y="162512"/>
                </a:moveTo>
                <a:lnTo>
                  <a:pt x="549351" y="162512"/>
                </a:lnTo>
                <a:lnTo>
                  <a:pt x="549351" y="181424"/>
                </a:lnTo>
                <a:lnTo>
                  <a:pt x="473070" y="181424"/>
                </a:lnTo>
                <a:close/>
                <a:moveTo>
                  <a:pt x="266667" y="162512"/>
                </a:moveTo>
                <a:lnTo>
                  <a:pt x="342948" y="162512"/>
                </a:lnTo>
                <a:lnTo>
                  <a:pt x="342948" y="181424"/>
                </a:lnTo>
                <a:lnTo>
                  <a:pt x="266667" y="181424"/>
                </a:lnTo>
                <a:close/>
                <a:moveTo>
                  <a:pt x="60333" y="162512"/>
                </a:moveTo>
                <a:lnTo>
                  <a:pt x="136614" y="162512"/>
                </a:lnTo>
                <a:lnTo>
                  <a:pt x="136614" y="181424"/>
                </a:lnTo>
                <a:lnTo>
                  <a:pt x="60333" y="181424"/>
                </a:lnTo>
                <a:close/>
                <a:moveTo>
                  <a:pt x="473070" y="117703"/>
                </a:moveTo>
                <a:lnTo>
                  <a:pt x="549351" y="117703"/>
                </a:lnTo>
                <a:lnTo>
                  <a:pt x="549351" y="136615"/>
                </a:lnTo>
                <a:lnTo>
                  <a:pt x="473070" y="136615"/>
                </a:lnTo>
                <a:close/>
                <a:moveTo>
                  <a:pt x="266667" y="117703"/>
                </a:moveTo>
                <a:lnTo>
                  <a:pt x="342948" y="117703"/>
                </a:lnTo>
                <a:lnTo>
                  <a:pt x="342948" y="136615"/>
                </a:lnTo>
                <a:lnTo>
                  <a:pt x="266667" y="136615"/>
                </a:lnTo>
                <a:close/>
                <a:moveTo>
                  <a:pt x="60333" y="117703"/>
                </a:moveTo>
                <a:lnTo>
                  <a:pt x="136614" y="117703"/>
                </a:lnTo>
                <a:lnTo>
                  <a:pt x="136614" y="136615"/>
                </a:lnTo>
                <a:lnTo>
                  <a:pt x="60333" y="136615"/>
                </a:lnTo>
                <a:close/>
                <a:moveTo>
                  <a:pt x="473070" y="72753"/>
                </a:moveTo>
                <a:lnTo>
                  <a:pt x="549351" y="72753"/>
                </a:lnTo>
                <a:lnTo>
                  <a:pt x="549351" y="91806"/>
                </a:lnTo>
                <a:lnTo>
                  <a:pt x="473070" y="91806"/>
                </a:lnTo>
                <a:close/>
                <a:moveTo>
                  <a:pt x="266667" y="72753"/>
                </a:moveTo>
                <a:lnTo>
                  <a:pt x="342948" y="72753"/>
                </a:lnTo>
                <a:lnTo>
                  <a:pt x="342948" y="91806"/>
                </a:lnTo>
                <a:lnTo>
                  <a:pt x="266667" y="91806"/>
                </a:lnTo>
                <a:close/>
                <a:moveTo>
                  <a:pt x="60333" y="72753"/>
                </a:moveTo>
                <a:lnTo>
                  <a:pt x="136614" y="72753"/>
                </a:lnTo>
                <a:lnTo>
                  <a:pt x="136614" y="91806"/>
                </a:lnTo>
                <a:lnTo>
                  <a:pt x="60333" y="91806"/>
                </a:lnTo>
                <a:close/>
                <a:moveTo>
                  <a:pt x="41747" y="32215"/>
                </a:moveTo>
                <a:cubicBezTo>
                  <a:pt x="36434" y="32215"/>
                  <a:pt x="32164" y="36479"/>
                  <a:pt x="32164" y="41690"/>
                </a:cubicBezTo>
                <a:lnTo>
                  <a:pt x="32164" y="257435"/>
                </a:lnTo>
                <a:cubicBezTo>
                  <a:pt x="32164" y="262741"/>
                  <a:pt x="36434" y="267005"/>
                  <a:pt x="41747" y="267005"/>
                </a:cubicBezTo>
                <a:lnTo>
                  <a:pt x="155129" y="267005"/>
                </a:lnTo>
                <a:cubicBezTo>
                  <a:pt x="160443" y="267005"/>
                  <a:pt x="164712" y="262741"/>
                  <a:pt x="164712" y="257435"/>
                </a:cubicBezTo>
                <a:lnTo>
                  <a:pt x="164712" y="41690"/>
                </a:lnTo>
                <a:cubicBezTo>
                  <a:pt x="164712" y="36479"/>
                  <a:pt x="160443" y="32215"/>
                  <a:pt x="155129" y="32215"/>
                </a:cubicBezTo>
                <a:close/>
                <a:moveTo>
                  <a:pt x="248075" y="32215"/>
                </a:moveTo>
                <a:cubicBezTo>
                  <a:pt x="242857" y="32215"/>
                  <a:pt x="238588" y="36479"/>
                  <a:pt x="238588" y="41690"/>
                </a:cubicBezTo>
                <a:lnTo>
                  <a:pt x="238588" y="257435"/>
                </a:lnTo>
                <a:cubicBezTo>
                  <a:pt x="238588" y="262741"/>
                  <a:pt x="242857" y="267005"/>
                  <a:pt x="248075" y="267005"/>
                </a:cubicBezTo>
                <a:lnTo>
                  <a:pt x="361538" y="267005"/>
                </a:lnTo>
                <a:cubicBezTo>
                  <a:pt x="366851" y="267005"/>
                  <a:pt x="371025" y="262741"/>
                  <a:pt x="371025" y="257435"/>
                </a:cubicBezTo>
                <a:lnTo>
                  <a:pt x="371025" y="41690"/>
                </a:lnTo>
                <a:cubicBezTo>
                  <a:pt x="371025" y="36479"/>
                  <a:pt x="366851" y="32215"/>
                  <a:pt x="361538" y="32215"/>
                </a:cubicBezTo>
                <a:close/>
                <a:moveTo>
                  <a:pt x="454423" y="32215"/>
                </a:moveTo>
                <a:cubicBezTo>
                  <a:pt x="449203" y="32215"/>
                  <a:pt x="444933" y="36479"/>
                  <a:pt x="444933" y="41690"/>
                </a:cubicBezTo>
                <a:lnTo>
                  <a:pt x="444933" y="257435"/>
                </a:lnTo>
                <a:cubicBezTo>
                  <a:pt x="444933" y="262741"/>
                  <a:pt x="449203" y="267005"/>
                  <a:pt x="454423" y="267005"/>
                </a:cubicBezTo>
                <a:lnTo>
                  <a:pt x="567928" y="267005"/>
                </a:lnTo>
                <a:cubicBezTo>
                  <a:pt x="573148" y="267005"/>
                  <a:pt x="577418" y="262741"/>
                  <a:pt x="577418" y="257435"/>
                </a:cubicBezTo>
                <a:lnTo>
                  <a:pt x="577418" y="41690"/>
                </a:lnTo>
                <a:cubicBezTo>
                  <a:pt x="577418" y="36479"/>
                  <a:pt x="573148" y="32215"/>
                  <a:pt x="567928" y="32215"/>
                </a:cubicBezTo>
                <a:close/>
                <a:moveTo>
                  <a:pt x="17268" y="0"/>
                </a:moveTo>
                <a:lnTo>
                  <a:pt x="179609" y="0"/>
                </a:lnTo>
                <a:cubicBezTo>
                  <a:pt x="189191" y="0"/>
                  <a:pt x="196877" y="7675"/>
                  <a:pt x="196877" y="17245"/>
                </a:cubicBezTo>
                <a:lnTo>
                  <a:pt x="196877" y="591618"/>
                </a:lnTo>
                <a:cubicBezTo>
                  <a:pt x="196877" y="601093"/>
                  <a:pt x="189191" y="608768"/>
                  <a:pt x="179609" y="608768"/>
                </a:cubicBezTo>
                <a:lnTo>
                  <a:pt x="17268" y="608768"/>
                </a:lnTo>
                <a:cubicBezTo>
                  <a:pt x="7685" y="608768"/>
                  <a:pt x="0" y="601093"/>
                  <a:pt x="0" y="591618"/>
                </a:cubicBezTo>
                <a:lnTo>
                  <a:pt x="0" y="17245"/>
                </a:lnTo>
                <a:cubicBezTo>
                  <a:pt x="0" y="7675"/>
                  <a:pt x="7685" y="0"/>
                  <a:pt x="17268" y="0"/>
                </a:cubicBezTo>
                <a:close/>
                <a:moveTo>
                  <a:pt x="223599" y="0"/>
                </a:moveTo>
                <a:lnTo>
                  <a:pt x="386015" y="0"/>
                </a:lnTo>
                <a:cubicBezTo>
                  <a:pt x="395502" y="0"/>
                  <a:pt x="403281" y="7675"/>
                  <a:pt x="403281" y="17244"/>
                </a:cubicBezTo>
                <a:lnTo>
                  <a:pt x="403281" y="591618"/>
                </a:lnTo>
                <a:cubicBezTo>
                  <a:pt x="403281" y="601093"/>
                  <a:pt x="395502" y="608768"/>
                  <a:pt x="386015" y="608768"/>
                </a:cubicBezTo>
                <a:lnTo>
                  <a:pt x="223599" y="608768"/>
                </a:lnTo>
                <a:cubicBezTo>
                  <a:pt x="214112" y="608768"/>
                  <a:pt x="206333" y="601093"/>
                  <a:pt x="206333" y="591618"/>
                </a:cubicBezTo>
                <a:lnTo>
                  <a:pt x="206333" y="17244"/>
                </a:lnTo>
                <a:cubicBezTo>
                  <a:pt x="206333" y="7675"/>
                  <a:pt x="214112" y="0"/>
                  <a:pt x="223599" y="0"/>
                </a:cubicBezTo>
                <a:close/>
                <a:moveTo>
                  <a:pt x="429938" y="0"/>
                </a:moveTo>
                <a:lnTo>
                  <a:pt x="592318" y="0"/>
                </a:lnTo>
                <a:cubicBezTo>
                  <a:pt x="601903" y="0"/>
                  <a:pt x="609685" y="7675"/>
                  <a:pt x="609685" y="17244"/>
                </a:cubicBezTo>
                <a:lnTo>
                  <a:pt x="609685" y="591618"/>
                </a:lnTo>
                <a:cubicBezTo>
                  <a:pt x="609685" y="601093"/>
                  <a:pt x="601903" y="608768"/>
                  <a:pt x="592318" y="608768"/>
                </a:cubicBezTo>
                <a:lnTo>
                  <a:pt x="429938" y="608768"/>
                </a:lnTo>
                <a:cubicBezTo>
                  <a:pt x="420353" y="608768"/>
                  <a:pt x="412666" y="601093"/>
                  <a:pt x="412666" y="591618"/>
                </a:cubicBezTo>
                <a:lnTo>
                  <a:pt x="412666" y="17244"/>
                </a:lnTo>
                <a:cubicBezTo>
                  <a:pt x="412666" y="7675"/>
                  <a:pt x="420353" y="0"/>
                  <a:pt x="429938"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文本框 8">
            <a:extLst>
              <a:ext uri="{FF2B5EF4-FFF2-40B4-BE49-F238E27FC236}">
                <a16:creationId xmlns:a16="http://schemas.microsoft.com/office/drawing/2014/main" id="{530DC921-2856-48F0-B544-266A70F2EF2D}"/>
              </a:ext>
            </a:extLst>
          </p:cNvPr>
          <p:cNvSpPr txBox="1"/>
          <p:nvPr/>
        </p:nvSpPr>
        <p:spPr>
          <a:xfrm>
            <a:off x="244599" y="1152259"/>
            <a:ext cx="5277896"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Method 2: Pure Theoretical Simulation</a:t>
            </a:r>
            <a:endParaRPr lang="zh-CN" altLang="en-US" sz="2400" b="1"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7" name="文本框 16">
                <a:extLst>
                  <a:ext uri="{FF2B5EF4-FFF2-40B4-BE49-F238E27FC236}">
                    <a16:creationId xmlns:a16="http://schemas.microsoft.com/office/drawing/2014/main" id="{ABF3AA12-C68F-4A76-8A03-0370366BE6B2}"/>
                  </a:ext>
                </a:extLst>
              </p:cNvPr>
              <p:cNvSpPr txBox="1"/>
              <p:nvPr/>
            </p:nvSpPr>
            <p:spPr>
              <a:xfrm>
                <a:off x="549441" y="2340289"/>
                <a:ext cx="2761248" cy="49084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2400" i="1" smtClean="0">
                              <a:solidFill>
                                <a:srgbClr val="836967"/>
                              </a:solidFill>
                              <a:latin typeface="Cambria Math" panose="02040503050406030204" pitchFamily="18" charset="0"/>
                            </a:rPr>
                          </m:ctrlPr>
                        </m:sSubPr>
                        <m:e>
                          <m:r>
                            <a:rPr lang="zh-CN" altLang="en-US" sz="2400" i="1">
                              <a:latin typeface="Cambria Math" panose="02040503050406030204" pitchFamily="18" charset="0"/>
                            </a:rPr>
                            <m:t>𝐹</m:t>
                          </m:r>
                        </m:e>
                        <m:sub>
                          <m:r>
                            <a:rPr lang="zh-CN" altLang="en-US" sz="2400" i="1">
                              <a:latin typeface="Cambria Math" panose="02040503050406030204" pitchFamily="18" charset="0"/>
                            </a:rPr>
                            <m:t>𝑦</m:t>
                          </m:r>
                        </m:sub>
                      </m:sSub>
                      <m:r>
                        <a:rPr lang="zh-CN" altLang="en-US" sz="2400" i="0">
                          <a:latin typeface="Cambria Math" panose="02040503050406030204" pitchFamily="18" charset="0"/>
                        </a:rPr>
                        <m:t>=</m:t>
                      </m:r>
                      <m:r>
                        <a:rPr lang="zh-CN" altLang="en-US" sz="2400" i="1">
                          <a:latin typeface="Cambria Math" panose="02040503050406030204" pitchFamily="18" charset="0"/>
                        </a:rPr>
                        <m:t>𝑚𝑔</m:t>
                      </m:r>
                      <m:r>
                        <a:rPr lang="zh-CN" altLang="en-US" sz="2400" i="0">
                          <a:latin typeface="Cambria Math" panose="02040503050406030204" pitchFamily="18" charset="0"/>
                        </a:rPr>
                        <m:t>−6</m:t>
                      </m:r>
                      <m:r>
                        <a:rPr lang="zh-CN" altLang="en-US" sz="2400" i="1">
                          <a:latin typeface="Cambria Math" panose="02040503050406030204" pitchFamily="18" charset="0"/>
                        </a:rPr>
                        <m:t>𝜋𝜂</m:t>
                      </m:r>
                      <m:r>
                        <a:rPr lang="zh-CN" altLang="en-US" sz="2400" i="1">
                          <a:latin typeface="Cambria Math" panose="02040503050406030204" pitchFamily="18" charset="0"/>
                        </a:rPr>
                        <m:t>𝑅</m:t>
                      </m:r>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𝑣</m:t>
                          </m:r>
                        </m:e>
                        <m:sub>
                          <m:r>
                            <a:rPr lang="zh-CN" altLang="en-US" sz="2400" i="1">
                              <a:latin typeface="Cambria Math" panose="02040503050406030204" pitchFamily="18" charset="0"/>
                            </a:rPr>
                            <m:t>𝑥</m:t>
                          </m:r>
                        </m:sub>
                      </m:sSub>
                    </m:oMath>
                  </m:oMathPara>
                </a14:m>
                <a:endParaRPr lang="zh-CN" altLang="en-US" dirty="0"/>
              </a:p>
            </p:txBody>
          </p:sp>
        </mc:Choice>
        <mc:Fallback>
          <p:sp>
            <p:nvSpPr>
              <p:cNvPr id="17" name="文本框 16">
                <a:extLst>
                  <a:ext uri="{FF2B5EF4-FFF2-40B4-BE49-F238E27FC236}">
                    <a16:creationId xmlns:a16="http://schemas.microsoft.com/office/drawing/2014/main" id="{ABF3AA12-C68F-4A76-8A03-0370366BE6B2}"/>
                  </a:ext>
                </a:extLst>
              </p:cNvPr>
              <p:cNvSpPr txBox="1">
                <a:spLocks noRot="1" noChangeAspect="1" noMove="1" noResize="1" noEditPoints="1" noAdjustHandles="1" noChangeArrowheads="1" noChangeShapeType="1" noTextEdit="1"/>
              </p:cNvSpPr>
              <p:nvPr/>
            </p:nvSpPr>
            <p:spPr>
              <a:xfrm>
                <a:off x="549441" y="2340289"/>
                <a:ext cx="2761248" cy="490840"/>
              </a:xfrm>
              <a:prstGeom prst="rect">
                <a:avLst/>
              </a:prstGeom>
              <a:blipFill>
                <a:blip r:embed="rId3"/>
                <a:stretch>
                  <a:fillRect b="-11250"/>
                </a:stretch>
              </a:blipFill>
            </p:spPr>
            <p:txBody>
              <a:bodyPr/>
              <a:lstStyle/>
              <a:p>
                <a:r>
                  <a:rPr lang="zh-CN" altLang="en-US">
                    <a:noFill/>
                  </a:rPr>
                  <a:t> </a:t>
                </a:r>
              </a:p>
            </p:txBody>
          </p:sp>
        </mc:Fallback>
      </mc:AlternateContent>
      <p:cxnSp>
        <p:nvCxnSpPr>
          <p:cNvPr id="5" name="直接箭头连接符 4">
            <a:extLst>
              <a:ext uri="{FF2B5EF4-FFF2-40B4-BE49-F238E27FC236}">
                <a16:creationId xmlns:a16="http://schemas.microsoft.com/office/drawing/2014/main" id="{4708CFE8-C33D-44EA-A6EF-4FB0DA3704DA}"/>
              </a:ext>
            </a:extLst>
          </p:cNvPr>
          <p:cNvCxnSpPr>
            <a:stCxn id="17" idx="2"/>
          </p:cNvCxnSpPr>
          <p:nvPr/>
        </p:nvCxnSpPr>
        <p:spPr>
          <a:xfrm>
            <a:off x="1930065" y="2831129"/>
            <a:ext cx="0" cy="59787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20" name="文本框 19">
                <a:extLst>
                  <a:ext uri="{FF2B5EF4-FFF2-40B4-BE49-F238E27FC236}">
                    <a16:creationId xmlns:a16="http://schemas.microsoft.com/office/drawing/2014/main" id="{7D0B3F3E-48FD-4EF2-A2D4-E92964F59962}"/>
                  </a:ext>
                </a:extLst>
              </p:cNvPr>
              <p:cNvSpPr txBox="1"/>
              <p:nvPr/>
            </p:nvSpPr>
            <p:spPr>
              <a:xfrm>
                <a:off x="427121" y="3321969"/>
                <a:ext cx="3410952" cy="7935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zh-CN" altLang="en-US" sz="2400" i="1" smtClean="0">
                              <a:solidFill>
                                <a:srgbClr val="836967"/>
                              </a:solidFill>
                              <a:latin typeface="Cambria Math" panose="02040503050406030204" pitchFamily="18" charset="0"/>
                            </a:rPr>
                          </m:ctrlPr>
                        </m:fPr>
                        <m:num>
                          <m:r>
                            <a:rPr lang="zh-CN" altLang="en-US" sz="2400" i="1">
                              <a:latin typeface="Cambria Math" panose="02040503050406030204" pitchFamily="18" charset="0"/>
                            </a:rPr>
                            <m:t>𝑑</m:t>
                          </m:r>
                        </m:num>
                        <m:den>
                          <m:r>
                            <a:rPr lang="zh-CN" altLang="en-US" sz="2400" i="1">
                              <a:latin typeface="Cambria Math" panose="02040503050406030204" pitchFamily="18" charset="0"/>
                            </a:rPr>
                            <m:t>𝑑𝑡</m:t>
                          </m:r>
                        </m:den>
                      </m:f>
                      <m:r>
                        <a:rPr lang="zh-CN" altLang="en-US" sz="2400" i="1">
                          <a:latin typeface="Cambria Math" panose="02040503050406030204" pitchFamily="18" charset="0"/>
                        </a:rPr>
                        <m:t>𝑚</m:t>
                      </m:r>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𝑣</m:t>
                          </m:r>
                        </m:e>
                        <m:sub>
                          <m:r>
                            <a:rPr lang="zh-CN" altLang="en-US" sz="2400" i="1">
                              <a:latin typeface="Cambria Math" panose="02040503050406030204" pitchFamily="18" charset="0"/>
                            </a:rPr>
                            <m:t>𝑦</m:t>
                          </m:r>
                        </m:sub>
                      </m:sSub>
                      <m:r>
                        <a:rPr lang="zh-CN" altLang="en-US" sz="2400" i="0">
                          <a:latin typeface="Cambria Math" panose="02040503050406030204" pitchFamily="18" charset="0"/>
                        </a:rPr>
                        <m:t>=</m:t>
                      </m:r>
                      <m:r>
                        <a:rPr lang="zh-CN" altLang="en-US" sz="2400" i="1">
                          <a:latin typeface="Cambria Math" panose="02040503050406030204" pitchFamily="18" charset="0"/>
                        </a:rPr>
                        <m:t>𝑚𝑔</m:t>
                      </m:r>
                      <m:r>
                        <a:rPr lang="zh-CN" altLang="en-US" sz="2400" i="0">
                          <a:latin typeface="Cambria Math" panose="02040503050406030204" pitchFamily="18" charset="0"/>
                        </a:rPr>
                        <m:t>−6</m:t>
                      </m:r>
                      <m:r>
                        <a:rPr lang="zh-CN" altLang="en-US" sz="2400" i="1">
                          <a:latin typeface="Cambria Math" panose="02040503050406030204" pitchFamily="18" charset="0"/>
                        </a:rPr>
                        <m:t>𝜋𝜂</m:t>
                      </m:r>
                      <m:r>
                        <a:rPr lang="zh-CN" altLang="en-US" sz="2400" i="1">
                          <a:latin typeface="Cambria Math" panose="02040503050406030204" pitchFamily="18" charset="0"/>
                        </a:rPr>
                        <m:t>𝑅</m:t>
                      </m:r>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𝑣</m:t>
                          </m:r>
                        </m:e>
                        <m:sub>
                          <m:r>
                            <a:rPr lang="zh-CN" altLang="en-US" sz="2400" i="1">
                              <a:latin typeface="Cambria Math" panose="02040503050406030204" pitchFamily="18" charset="0"/>
                            </a:rPr>
                            <m:t>𝑥</m:t>
                          </m:r>
                        </m:sub>
                      </m:sSub>
                    </m:oMath>
                  </m:oMathPara>
                </a14:m>
                <a:endParaRPr lang="zh-CN" altLang="en-US" dirty="0"/>
              </a:p>
            </p:txBody>
          </p:sp>
        </mc:Choice>
        <mc:Fallback>
          <p:sp>
            <p:nvSpPr>
              <p:cNvPr id="20" name="文本框 19">
                <a:extLst>
                  <a:ext uri="{FF2B5EF4-FFF2-40B4-BE49-F238E27FC236}">
                    <a16:creationId xmlns:a16="http://schemas.microsoft.com/office/drawing/2014/main" id="{7D0B3F3E-48FD-4EF2-A2D4-E92964F59962}"/>
                  </a:ext>
                </a:extLst>
              </p:cNvPr>
              <p:cNvSpPr txBox="1">
                <a:spLocks noRot="1" noChangeAspect="1" noMove="1" noResize="1" noEditPoints="1" noAdjustHandles="1" noChangeArrowheads="1" noChangeShapeType="1" noTextEdit="1"/>
              </p:cNvSpPr>
              <p:nvPr/>
            </p:nvSpPr>
            <p:spPr>
              <a:xfrm>
                <a:off x="427121" y="3321969"/>
                <a:ext cx="3410952" cy="793551"/>
              </a:xfrm>
              <a:prstGeom prst="rect">
                <a:avLst/>
              </a:prstGeom>
              <a:blipFill>
                <a:blip r:embed="rId4"/>
                <a:stretch>
                  <a:fillRect/>
                </a:stretch>
              </a:blipFill>
            </p:spPr>
            <p:txBody>
              <a:bodyPr/>
              <a:lstStyle/>
              <a:p>
                <a:r>
                  <a:rPr lang="zh-CN" altLang="en-US">
                    <a:noFill/>
                  </a:rPr>
                  <a:t> </a:t>
                </a:r>
              </a:p>
            </p:txBody>
          </p:sp>
        </mc:Fallback>
      </mc:AlternateContent>
      <p:cxnSp>
        <p:nvCxnSpPr>
          <p:cNvPr id="11" name="直接箭头连接符 10">
            <a:extLst>
              <a:ext uri="{FF2B5EF4-FFF2-40B4-BE49-F238E27FC236}">
                <a16:creationId xmlns:a16="http://schemas.microsoft.com/office/drawing/2014/main" id="{457B0A8E-4C13-45E4-B508-DBE2595931E7}"/>
              </a:ext>
            </a:extLst>
          </p:cNvPr>
          <p:cNvCxnSpPr/>
          <p:nvPr/>
        </p:nvCxnSpPr>
        <p:spPr>
          <a:xfrm>
            <a:off x="3838073" y="3850105"/>
            <a:ext cx="806116"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25" name="文本框 24">
                <a:extLst>
                  <a:ext uri="{FF2B5EF4-FFF2-40B4-BE49-F238E27FC236}">
                    <a16:creationId xmlns:a16="http://schemas.microsoft.com/office/drawing/2014/main" id="{91D0D3F1-BE47-41FB-AC63-83A75FB145DE}"/>
                  </a:ext>
                </a:extLst>
              </p:cNvPr>
              <p:cNvSpPr txBox="1"/>
              <p:nvPr/>
            </p:nvSpPr>
            <p:spPr>
              <a:xfrm>
                <a:off x="4644189" y="3347285"/>
                <a:ext cx="4597066" cy="11002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zh-CN" altLang="en-US" sz="2400" i="1" smtClean="0">
                              <a:solidFill>
                                <a:srgbClr val="836967"/>
                              </a:solidFill>
                              <a:latin typeface="Cambria Math" panose="02040503050406030204" pitchFamily="18" charset="0"/>
                            </a:rPr>
                          </m:ctrlPr>
                        </m:fPr>
                        <m:num>
                          <m:r>
                            <a:rPr lang="zh-CN" altLang="en-US" sz="2400" i="1">
                              <a:latin typeface="Cambria Math" panose="02040503050406030204" pitchFamily="18" charset="0"/>
                            </a:rPr>
                            <m:t>𝑑</m:t>
                          </m:r>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𝑣</m:t>
                              </m:r>
                            </m:e>
                            <m:sub>
                              <m:r>
                                <a:rPr lang="zh-CN" altLang="en-US" sz="2400" i="1">
                                  <a:latin typeface="Cambria Math" panose="02040503050406030204" pitchFamily="18" charset="0"/>
                                </a:rPr>
                                <m:t>𝑦</m:t>
                              </m:r>
                            </m:sub>
                          </m:sSub>
                        </m:num>
                        <m:den>
                          <m:r>
                            <a:rPr lang="zh-CN" altLang="en-US" sz="2400" i="1">
                              <a:latin typeface="Cambria Math" panose="02040503050406030204" pitchFamily="18" charset="0"/>
                            </a:rPr>
                            <m:t>𝑑𝑡</m:t>
                          </m:r>
                        </m:den>
                      </m:f>
                      <m:r>
                        <a:rPr lang="zh-CN" altLang="en-US" sz="2400" i="0">
                          <a:latin typeface="Cambria Math" panose="02040503050406030204" pitchFamily="18" charset="0"/>
                        </a:rPr>
                        <m:t>=</m:t>
                      </m:r>
                      <m:r>
                        <a:rPr lang="zh-CN" altLang="en-US" sz="2400" i="1">
                          <a:latin typeface="Cambria Math" panose="02040503050406030204" pitchFamily="18" charset="0"/>
                        </a:rPr>
                        <m:t>𝑔</m:t>
                      </m:r>
                      <m:r>
                        <a:rPr lang="zh-CN" altLang="en-US" sz="2400" i="0">
                          <a:latin typeface="Cambria Math" panose="02040503050406030204" pitchFamily="18" charset="0"/>
                        </a:rPr>
                        <m:t>−</m:t>
                      </m:r>
                      <m:f>
                        <m:fPr>
                          <m:ctrlPr>
                            <a:rPr lang="zh-CN" altLang="en-US" sz="2400" i="1">
                              <a:solidFill>
                                <a:srgbClr val="836967"/>
                              </a:solidFill>
                              <a:latin typeface="Cambria Math" panose="02040503050406030204" pitchFamily="18" charset="0"/>
                            </a:rPr>
                          </m:ctrlPr>
                        </m:fPr>
                        <m:num>
                          <m:r>
                            <a:rPr lang="zh-CN" altLang="en-US" sz="2400" i="0">
                              <a:latin typeface="Cambria Math" panose="02040503050406030204" pitchFamily="18" charset="0"/>
                            </a:rPr>
                            <m:t>6</m:t>
                          </m:r>
                          <m:r>
                            <a:rPr lang="zh-CN" altLang="en-US" sz="2400" i="1">
                              <a:latin typeface="Cambria Math" panose="02040503050406030204" pitchFamily="18" charset="0"/>
                            </a:rPr>
                            <m:t>𝜋𝜂</m:t>
                          </m:r>
                          <m:r>
                            <a:rPr lang="zh-CN" altLang="en-US" sz="2400" i="1">
                              <a:latin typeface="Cambria Math" panose="02040503050406030204" pitchFamily="18" charset="0"/>
                            </a:rPr>
                            <m:t>𝑅𝑣</m:t>
                          </m:r>
                          <m:r>
                            <a:rPr lang="zh-CN" altLang="en-US" sz="2400" i="0">
                              <a:latin typeface="Cambria Math" panose="02040503050406030204" pitchFamily="18" charset="0"/>
                            </a:rPr>
                            <m:t>−</m:t>
                          </m:r>
                          <m:r>
                            <a:rPr lang="zh-CN" altLang="en-US" sz="2400" i="1">
                              <a:latin typeface="Cambria Math" panose="02040503050406030204" pitchFamily="18" charset="0"/>
                            </a:rPr>
                            <m:t>𝑦</m:t>
                          </m:r>
                        </m:num>
                        <m:den>
                          <m:f>
                            <m:fPr>
                              <m:ctrlPr>
                                <a:rPr lang="zh-CN" altLang="en-US" sz="2400" i="1">
                                  <a:solidFill>
                                    <a:srgbClr val="836967"/>
                                  </a:solidFill>
                                  <a:latin typeface="Cambria Math" panose="02040503050406030204" pitchFamily="18" charset="0"/>
                                </a:rPr>
                              </m:ctrlPr>
                            </m:fPr>
                            <m:num>
                              <m:r>
                                <a:rPr lang="zh-CN" altLang="en-US" sz="2400" i="0">
                                  <a:latin typeface="Cambria Math" panose="02040503050406030204" pitchFamily="18" charset="0"/>
                                </a:rPr>
                                <m:t>4</m:t>
                              </m:r>
                              <m:r>
                                <a:rPr lang="zh-CN" altLang="en-US" sz="2400" i="1">
                                  <a:latin typeface="Cambria Math" panose="02040503050406030204" pitchFamily="18" charset="0"/>
                                </a:rPr>
                                <m:t>𝜋</m:t>
                              </m:r>
                            </m:num>
                            <m:den>
                              <m:r>
                                <a:rPr lang="zh-CN" altLang="en-US" sz="2400" i="0">
                                  <a:latin typeface="Cambria Math" panose="02040503050406030204" pitchFamily="18" charset="0"/>
                                </a:rPr>
                                <m:t>3</m:t>
                              </m:r>
                            </m:den>
                          </m:f>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𝑅</m:t>
                              </m:r>
                            </m:e>
                            <m:sup>
                              <m:r>
                                <a:rPr lang="zh-CN" altLang="en-US" sz="2400" i="0">
                                  <a:latin typeface="Cambria Math" panose="02040503050406030204" pitchFamily="18" charset="0"/>
                                </a:rPr>
                                <m:t>3</m:t>
                              </m:r>
                            </m:sup>
                          </m:sSup>
                          <m:r>
                            <a:rPr lang="zh-CN" altLang="en-US" sz="2400" i="1">
                              <a:latin typeface="Cambria Math" panose="02040503050406030204" pitchFamily="18" charset="0"/>
                            </a:rPr>
                            <m:t>𝛥𝜌</m:t>
                          </m:r>
                        </m:den>
                      </m:f>
                      <m:r>
                        <a:rPr lang="zh-CN" altLang="en-US" sz="2400" i="0">
                          <a:latin typeface="Cambria Math" panose="02040503050406030204" pitchFamily="18" charset="0"/>
                        </a:rPr>
                        <m:t>=</m:t>
                      </m:r>
                      <m:r>
                        <a:rPr lang="zh-CN" altLang="en-US" sz="2400" i="1">
                          <a:latin typeface="Cambria Math" panose="02040503050406030204" pitchFamily="18" charset="0"/>
                        </a:rPr>
                        <m:t>𝑔</m:t>
                      </m:r>
                      <m:r>
                        <a:rPr lang="zh-CN" altLang="en-US" sz="2400" i="0">
                          <a:latin typeface="Cambria Math" panose="02040503050406030204" pitchFamily="18" charset="0"/>
                        </a:rPr>
                        <m:t>−</m:t>
                      </m:r>
                      <m:r>
                        <a:rPr lang="zh-CN" altLang="en-US" sz="2400" i="1">
                          <a:latin typeface="Cambria Math" panose="02040503050406030204" pitchFamily="18" charset="0"/>
                        </a:rPr>
                        <m:t>𝛽</m:t>
                      </m:r>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𝑣</m:t>
                          </m:r>
                        </m:e>
                        <m:sub>
                          <m:r>
                            <a:rPr lang="zh-CN" altLang="en-US" sz="2400" i="1">
                              <a:latin typeface="Cambria Math" panose="02040503050406030204" pitchFamily="18" charset="0"/>
                            </a:rPr>
                            <m:t>𝑦</m:t>
                          </m:r>
                        </m:sub>
                      </m:sSub>
                    </m:oMath>
                  </m:oMathPara>
                </a14:m>
                <a:endParaRPr lang="zh-CN" altLang="en-US" dirty="0"/>
              </a:p>
            </p:txBody>
          </p:sp>
        </mc:Choice>
        <mc:Fallback>
          <p:sp>
            <p:nvSpPr>
              <p:cNvPr id="25" name="文本框 24">
                <a:extLst>
                  <a:ext uri="{FF2B5EF4-FFF2-40B4-BE49-F238E27FC236}">
                    <a16:creationId xmlns:a16="http://schemas.microsoft.com/office/drawing/2014/main" id="{91D0D3F1-BE47-41FB-AC63-83A75FB145DE}"/>
                  </a:ext>
                </a:extLst>
              </p:cNvPr>
              <p:cNvSpPr txBox="1">
                <a:spLocks noRot="1" noChangeAspect="1" noMove="1" noResize="1" noEditPoints="1" noAdjustHandles="1" noChangeArrowheads="1" noChangeShapeType="1" noTextEdit="1"/>
              </p:cNvSpPr>
              <p:nvPr/>
            </p:nvSpPr>
            <p:spPr>
              <a:xfrm>
                <a:off x="4644189" y="3347285"/>
                <a:ext cx="4597066" cy="1100238"/>
              </a:xfrm>
              <a:prstGeom prst="rect">
                <a:avLst/>
              </a:prstGeom>
              <a:blipFill>
                <a:blip r:embed="rId5"/>
                <a:stretch>
                  <a:fillRect/>
                </a:stretch>
              </a:blipFill>
            </p:spPr>
            <p:txBody>
              <a:bodyPr/>
              <a:lstStyle/>
              <a:p>
                <a:r>
                  <a:rPr lang="zh-CN" altLang="en-US">
                    <a:noFill/>
                  </a:rPr>
                  <a:t> </a:t>
                </a:r>
              </a:p>
            </p:txBody>
          </p:sp>
        </mc:Fallback>
      </mc:AlternateContent>
      <p:cxnSp>
        <p:nvCxnSpPr>
          <p:cNvPr id="14" name="直接箭头连接符 13">
            <a:extLst>
              <a:ext uri="{FF2B5EF4-FFF2-40B4-BE49-F238E27FC236}">
                <a16:creationId xmlns:a16="http://schemas.microsoft.com/office/drawing/2014/main" id="{A926EFD3-7E0A-426F-8BAA-5F17BEBB6862}"/>
              </a:ext>
            </a:extLst>
          </p:cNvPr>
          <p:cNvCxnSpPr>
            <a:stCxn id="25" idx="2"/>
          </p:cNvCxnSpPr>
          <p:nvPr/>
        </p:nvCxnSpPr>
        <p:spPr>
          <a:xfrm>
            <a:off x="6942722" y="4447523"/>
            <a:ext cx="0" cy="62980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28" name="文本框 27">
                <a:extLst>
                  <a:ext uri="{FF2B5EF4-FFF2-40B4-BE49-F238E27FC236}">
                    <a16:creationId xmlns:a16="http://schemas.microsoft.com/office/drawing/2014/main" id="{9B8B6054-ADA7-4A4B-81DB-49B929A55E86}"/>
                  </a:ext>
                </a:extLst>
              </p:cNvPr>
              <p:cNvSpPr txBox="1"/>
              <p:nvPr/>
            </p:nvSpPr>
            <p:spPr>
              <a:xfrm>
                <a:off x="2883547" y="4966834"/>
                <a:ext cx="8600574" cy="9664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2400" i="1" smtClean="0">
                              <a:solidFill>
                                <a:srgbClr val="836967"/>
                              </a:solidFill>
                              <a:latin typeface="Cambria Math" panose="02040503050406030204" pitchFamily="18" charset="0"/>
                            </a:rPr>
                          </m:ctrlPr>
                        </m:sSubPr>
                        <m:e>
                          <m:r>
                            <a:rPr lang="zh-CN" altLang="en-US" sz="2400" i="1">
                              <a:latin typeface="Cambria Math" panose="02040503050406030204" pitchFamily="18" charset="0"/>
                            </a:rPr>
                            <m:t>𝑣</m:t>
                          </m:r>
                        </m:e>
                        <m:sub>
                          <m:r>
                            <a:rPr lang="zh-CN" altLang="en-US" sz="2400" i="1">
                              <a:latin typeface="Cambria Math" panose="02040503050406030204" pitchFamily="18" charset="0"/>
                            </a:rPr>
                            <m:t>𝑦</m:t>
                          </m:r>
                        </m:sub>
                      </m:sSub>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𝑒</m:t>
                          </m:r>
                        </m:e>
                        <m:sup>
                          <m:r>
                            <a:rPr lang="zh-CN" altLang="en-US" sz="2400" i="1">
                              <a:latin typeface="Cambria Math" panose="02040503050406030204" pitchFamily="18" charset="0"/>
                            </a:rPr>
                            <m:t>𝛽</m:t>
                          </m:r>
                          <m:r>
                            <a:rPr lang="zh-CN" altLang="en-US" sz="2400" i="1">
                              <a:latin typeface="Cambria Math" panose="02040503050406030204" pitchFamily="18" charset="0"/>
                            </a:rPr>
                            <m:t>𝑡</m:t>
                          </m:r>
                        </m:sup>
                      </m:sSup>
                      <m:r>
                        <a:rPr lang="zh-CN" altLang="en-US" sz="2400" i="0">
                          <a:latin typeface="Cambria Math" panose="02040503050406030204" pitchFamily="18" charset="0"/>
                        </a:rPr>
                        <m:t>=</m:t>
                      </m:r>
                      <m:r>
                        <a:rPr lang="zh-CN" altLang="en-US" sz="2400" i="1">
                          <a:latin typeface="Cambria Math" panose="02040503050406030204" pitchFamily="18" charset="0"/>
                        </a:rPr>
                        <m:t>𝑔</m:t>
                      </m:r>
                      <m:sSubSup>
                        <m:sSubSupPr>
                          <m:ctrlPr>
                            <a:rPr lang="zh-CN" altLang="en-US" sz="2400" i="1" smtClean="0">
                              <a:solidFill>
                                <a:srgbClr val="836967"/>
                              </a:solidFill>
                              <a:latin typeface="Cambria Math" panose="02040503050406030204" pitchFamily="18" charset="0"/>
                            </a:rPr>
                          </m:ctrlPr>
                        </m:sSubSupPr>
                        <m:e>
                          <m:nary>
                            <m:naryPr>
                              <m:grow m:val="on"/>
                              <m:subHide m:val="on"/>
                              <m:supHide m:val="on"/>
                              <m:ctrlPr>
                                <a:rPr lang="zh-CN" altLang="en-US" sz="2400" i="1">
                                  <a:latin typeface="Cambria Math" panose="02040503050406030204" pitchFamily="18" charset="0"/>
                                </a:rPr>
                              </m:ctrlPr>
                            </m:naryPr>
                            <m:sub/>
                            <m:sup/>
                            <m:e/>
                          </m:nary>
                        </m:e>
                        <m:sub>
                          <m:r>
                            <a:rPr lang="zh-CN" altLang="en-US" sz="2400" i="0">
                              <a:latin typeface="Cambria Math" panose="02040503050406030204" pitchFamily="18" charset="0"/>
                            </a:rPr>
                            <m:t>0</m:t>
                          </m:r>
                        </m:sub>
                        <m:sup>
                          <m:r>
                            <a:rPr lang="zh-CN" altLang="en-US" sz="2400" i="1">
                              <a:latin typeface="Cambria Math" panose="02040503050406030204" pitchFamily="18" charset="0"/>
                            </a:rPr>
                            <m:t>𝑡</m:t>
                          </m:r>
                        </m:sup>
                      </m:sSubSup>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𝑒</m:t>
                          </m:r>
                        </m:e>
                        <m:sup>
                          <m:r>
                            <a:rPr lang="zh-CN" altLang="en-US" sz="2400" i="1">
                              <a:latin typeface="Cambria Math" panose="02040503050406030204" pitchFamily="18" charset="0"/>
                            </a:rPr>
                            <m:t>𝛽</m:t>
                          </m:r>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𝑡</m:t>
                              </m:r>
                            </m:e>
                            <m:sup>
                              <m:r>
                                <a:rPr lang="zh-CN" altLang="en-US" sz="2400" i="0">
                                  <a:latin typeface="Cambria Math" panose="02040503050406030204" pitchFamily="18" charset="0"/>
                                </a:rPr>
                                <m:t>′</m:t>
                              </m:r>
                            </m:sup>
                          </m:sSup>
                        </m:sup>
                      </m:sSup>
                      <m:r>
                        <a:rPr lang="zh-CN" altLang="en-US" sz="2400" i="1">
                          <a:latin typeface="Cambria Math" panose="02040503050406030204" pitchFamily="18" charset="0"/>
                        </a:rPr>
                        <m:t>𝑑</m:t>
                      </m:r>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𝑡</m:t>
                          </m:r>
                        </m:e>
                        <m:sup>
                          <m:r>
                            <a:rPr lang="zh-CN" altLang="en-US" sz="2400" i="0">
                              <a:latin typeface="Cambria Math" panose="02040503050406030204" pitchFamily="18" charset="0"/>
                            </a:rPr>
                            <m:t>′</m:t>
                          </m:r>
                        </m:sup>
                      </m:sSup>
                      <m:r>
                        <a:rPr lang="zh-CN" altLang="en-US" sz="2400" i="0">
                          <a:latin typeface="Cambria Math" panose="02040503050406030204" pitchFamily="18" charset="0"/>
                        </a:rPr>
                        <m:t>+</m:t>
                      </m:r>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𝑣</m:t>
                          </m:r>
                        </m:e>
                        <m:sub>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𝑦</m:t>
                              </m:r>
                            </m:e>
                            <m:sub>
                              <m:r>
                                <a:rPr lang="zh-CN" altLang="en-US" sz="2400" i="0">
                                  <a:latin typeface="Cambria Math" panose="02040503050406030204" pitchFamily="18" charset="0"/>
                                </a:rPr>
                                <m:t>0</m:t>
                              </m:r>
                            </m:sub>
                          </m:sSub>
                        </m:sub>
                      </m:sSub>
                      <m:r>
                        <a:rPr lang="zh-CN" altLang="en-US" sz="2400" i="0">
                          <a:latin typeface="Cambria Math" panose="02040503050406030204" pitchFamily="18" charset="0"/>
                        </a:rPr>
                        <m:t>→</m:t>
                      </m:r>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𝑣</m:t>
                          </m:r>
                        </m:e>
                        <m:sub>
                          <m:r>
                            <a:rPr lang="zh-CN" altLang="en-US" sz="2400" i="1">
                              <a:latin typeface="Cambria Math" panose="02040503050406030204" pitchFamily="18" charset="0"/>
                            </a:rPr>
                            <m:t>𝑦</m:t>
                          </m:r>
                        </m:sub>
                      </m:sSub>
                      <m:r>
                        <a:rPr lang="zh-CN" altLang="en-US" sz="2400" i="0">
                          <a:latin typeface="Cambria Math" panose="02040503050406030204" pitchFamily="18" charset="0"/>
                        </a:rPr>
                        <m:t>=</m:t>
                      </m:r>
                      <m:f>
                        <m:fPr>
                          <m:ctrlPr>
                            <a:rPr lang="zh-CN" altLang="en-US" sz="2400" i="1">
                              <a:solidFill>
                                <a:srgbClr val="836967"/>
                              </a:solidFill>
                              <a:latin typeface="Cambria Math" panose="02040503050406030204" pitchFamily="18" charset="0"/>
                            </a:rPr>
                          </m:ctrlPr>
                        </m:fPr>
                        <m:num>
                          <m:r>
                            <a:rPr lang="zh-CN" altLang="en-US" sz="2400" i="1">
                              <a:latin typeface="Cambria Math" panose="02040503050406030204" pitchFamily="18" charset="0"/>
                            </a:rPr>
                            <m:t>𝑔</m:t>
                          </m:r>
                        </m:num>
                        <m:den>
                          <m:r>
                            <a:rPr lang="zh-CN" altLang="en-US" sz="2400" i="1">
                              <a:latin typeface="Cambria Math" panose="02040503050406030204" pitchFamily="18" charset="0"/>
                            </a:rPr>
                            <m:t>𝛽</m:t>
                          </m:r>
                        </m:den>
                      </m:f>
                      <m:d>
                        <m:dPr>
                          <m:ctrlPr>
                            <a:rPr lang="zh-CN" altLang="en-US" sz="2400" i="1">
                              <a:latin typeface="Cambria Math" panose="02040503050406030204" pitchFamily="18" charset="0"/>
                            </a:rPr>
                          </m:ctrlPr>
                        </m:dPr>
                        <m:e>
                          <m:r>
                            <a:rPr lang="zh-CN" altLang="en-US" sz="2400" i="0">
                              <a:latin typeface="Cambria Math" panose="02040503050406030204" pitchFamily="18" charset="0"/>
                            </a:rPr>
                            <m:t>1−</m:t>
                          </m:r>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𝑒</m:t>
                              </m:r>
                            </m:e>
                            <m:sup>
                              <m:r>
                                <a:rPr lang="zh-CN" altLang="en-US" sz="2400" i="0">
                                  <a:latin typeface="Cambria Math" panose="02040503050406030204" pitchFamily="18" charset="0"/>
                                </a:rPr>
                                <m:t>−</m:t>
                              </m:r>
                              <m:r>
                                <a:rPr lang="zh-CN" altLang="en-US" sz="2400" i="1">
                                  <a:latin typeface="Cambria Math" panose="02040503050406030204" pitchFamily="18" charset="0"/>
                                </a:rPr>
                                <m:t>𝛽</m:t>
                              </m:r>
                              <m:r>
                                <a:rPr lang="zh-CN" altLang="en-US" sz="2400" i="1">
                                  <a:latin typeface="Cambria Math" panose="02040503050406030204" pitchFamily="18" charset="0"/>
                                </a:rPr>
                                <m:t>𝑡</m:t>
                              </m:r>
                            </m:sup>
                          </m:sSup>
                        </m:e>
                      </m:d>
                      <m:r>
                        <a:rPr lang="zh-CN" altLang="en-US" sz="2400" i="0">
                          <a:latin typeface="Cambria Math" panose="02040503050406030204" pitchFamily="18" charset="0"/>
                        </a:rPr>
                        <m:t>+</m:t>
                      </m:r>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𝑉</m:t>
                          </m:r>
                        </m:e>
                        <m:sub>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𝑦</m:t>
                              </m:r>
                            </m:e>
                            <m:sub>
                              <m:r>
                                <a:rPr lang="zh-CN" altLang="en-US" sz="2400" i="0">
                                  <a:latin typeface="Cambria Math" panose="02040503050406030204" pitchFamily="18" charset="0"/>
                                </a:rPr>
                                <m:t>0</m:t>
                              </m:r>
                            </m:sub>
                          </m:sSub>
                        </m:sub>
                      </m:sSub>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𝑒</m:t>
                          </m:r>
                        </m:e>
                        <m:sup>
                          <m:r>
                            <a:rPr lang="zh-CN" altLang="en-US" sz="2400" i="0">
                              <a:latin typeface="Cambria Math" panose="02040503050406030204" pitchFamily="18" charset="0"/>
                            </a:rPr>
                            <m:t>−</m:t>
                          </m:r>
                          <m:r>
                            <a:rPr lang="zh-CN" altLang="en-US" sz="2400" i="1">
                              <a:latin typeface="Cambria Math" panose="02040503050406030204" pitchFamily="18" charset="0"/>
                            </a:rPr>
                            <m:t>𝛽</m:t>
                          </m:r>
                          <m:r>
                            <a:rPr lang="zh-CN" altLang="en-US" sz="2400" i="1">
                              <a:latin typeface="Cambria Math" panose="02040503050406030204" pitchFamily="18" charset="0"/>
                            </a:rPr>
                            <m:t>𝑡</m:t>
                          </m:r>
                        </m:sup>
                      </m:sSup>
                    </m:oMath>
                  </m:oMathPara>
                </a14:m>
                <a:endParaRPr lang="zh-CN" altLang="en-US" dirty="0"/>
              </a:p>
            </p:txBody>
          </p:sp>
        </mc:Choice>
        <mc:Fallback>
          <p:sp>
            <p:nvSpPr>
              <p:cNvPr id="28" name="文本框 27">
                <a:extLst>
                  <a:ext uri="{FF2B5EF4-FFF2-40B4-BE49-F238E27FC236}">
                    <a16:creationId xmlns:a16="http://schemas.microsoft.com/office/drawing/2014/main" id="{9B8B6054-ADA7-4A4B-81DB-49B929A55E86}"/>
                  </a:ext>
                </a:extLst>
              </p:cNvPr>
              <p:cNvSpPr txBox="1">
                <a:spLocks noRot="1" noChangeAspect="1" noMove="1" noResize="1" noEditPoints="1" noAdjustHandles="1" noChangeArrowheads="1" noChangeShapeType="1" noTextEdit="1"/>
              </p:cNvSpPr>
              <p:nvPr/>
            </p:nvSpPr>
            <p:spPr>
              <a:xfrm>
                <a:off x="2883547" y="4966834"/>
                <a:ext cx="8600574" cy="966483"/>
              </a:xfrm>
              <a:prstGeom prst="rect">
                <a:avLst/>
              </a:prstGeom>
              <a:blipFill>
                <a:blip r:embed="rId6"/>
                <a:stretch>
                  <a:fillRect/>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3562183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C39BBCE-653B-4822-9239-EB18A9858675}"/>
              </a:ext>
            </a:extLst>
          </p:cNvPr>
          <p:cNvSpPr/>
          <p:nvPr/>
        </p:nvSpPr>
        <p:spPr>
          <a:xfrm>
            <a:off x="0" y="0"/>
            <a:ext cx="12192000" cy="1804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6C517268-E8CB-409A-8050-A6734AECE51A}"/>
              </a:ext>
            </a:extLst>
          </p:cNvPr>
          <p:cNvSpPr txBox="1"/>
          <p:nvPr/>
        </p:nvSpPr>
        <p:spPr>
          <a:xfrm>
            <a:off x="962568" y="574843"/>
            <a:ext cx="4451642" cy="461665"/>
          </a:xfrm>
          <a:prstGeom prst="rect">
            <a:avLst/>
          </a:prstGeom>
          <a:noFill/>
        </p:spPr>
        <p:txBody>
          <a:bodyPr wrap="square" rtlCol="0">
            <a:spAutoFit/>
          </a:bodyPr>
          <a:lstStyle/>
          <a:p>
            <a:r>
              <a:rPr lang="en-US" altLang="zh-CN" sz="2400" dirty="0">
                <a:latin typeface="Arial Black" panose="020B0A04020102020204" pitchFamily="34" charset="0"/>
                <a:cs typeface="Times New Roman" panose="02020603050405020304" pitchFamily="18" charset="0"/>
              </a:rPr>
              <a:t>Materials and Methods</a:t>
            </a:r>
            <a:endParaRPr lang="zh-CN" altLang="en-US" sz="2400" dirty="0">
              <a:latin typeface="Arial Black" panose="020B0A04020102020204" pitchFamily="34" charset="0"/>
              <a:cs typeface="Times New Roman" panose="02020603050405020304" pitchFamily="18" charset="0"/>
            </a:endParaRPr>
          </a:p>
        </p:txBody>
      </p:sp>
      <p:sp>
        <p:nvSpPr>
          <p:cNvPr id="7" name="archives_342283">
            <a:extLst>
              <a:ext uri="{FF2B5EF4-FFF2-40B4-BE49-F238E27FC236}">
                <a16:creationId xmlns:a16="http://schemas.microsoft.com/office/drawing/2014/main" id="{3B2BBE42-1513-4F21-ACBC-F4576939E681}"/>
              </a:ext>
            </a:extLst>
          </p:cNvPr>
          <p:cNvSpPr/>
          <p:nvPr/>
        </p:nvSpPr>
        <p:spPr>
          <a:xfrm>
            <a:off x="244599" y="501292"/>
            <a:ext cx="609685" cy="608768"/>
          </a:xfrm>
          <a:custGeom>
            <a:avLst/>
            <a:gdLst>
              <a:gd name="connsiteX0" fmla="*/ 602275 w 602487"/>
              <a:gd name="connsiteY0" fmla="*/ 602275 w 602487"/>
              <a:gd name="connsiteX1" fmla="*/ 602275 w 602487"/>
              <a:gd name="connsiteY1" fmla="*/ 602275 w 602487"/>
              <a:gd name="connsiteX2" fmla="*/ 602275 w 602487"/>
              <a:gd name="connsiteY2" fmla="*/ 602275 w 602487"/>
              <a:gd name="connsiteX3" fmla="*/ 602275 w 602487"/>
              <a:gd name="connsiteY3" fmla="*/ 602275 w 602487"/>
              <a:gd name="connsiteX4" fmla="*/ 602275 w 602487"/>
              <a:gd name="connsiteY4" fmla="*/ 602275 w 602487"/>
              <a:gd name="connsiteX5" fmla="*/ 602275 w 602487"/>
              <a:gd name="connsiteY5" fmla="*/ 602275 w 602487"/>
              <a:gd name="connsiteX6" fmla="*/ 602275 w 602487"/>
              <a:gd name="connsiteY6" fmla="*/ 602275 w 602487"/>
              <a:gd name="connsiteX7" fmla="*/ 602275 w 602487"/>
              <a:gd name="connsiteY7" fmla="*/ 602275 w 602487"/>
              <a:gd name="connsiteX8" fmla="*/ 602275 w 602487"/>
              <a:gd name="connsiteY8" fmla="*/ 602275 w 602487"/>
              <a:gd name="connsiteX9" fmla="*/ 602275 w 602487"/>
              <a:gd name="connsiteY9" fmla="*/ 602275 w 602487"/>
              <a:gd name="connsiteX10" fmla="*/ 602275 w 602487"/>
              <a:gd name="connsiteY10" fmla="*/ 602275 w 602487"/>
              <a:gd name="connsiteX11" fmla="*/ 602275 w 602487"/>
              <a:gd name="connsiteY11" fmla="*/ 602275 w 602487"/>
              <a:gd name="connsiteX12" fmla="*/ 602275 w 602487"/>
              <a:gd name="connsiteY12" fmla="*/ 602275 w 602487"/>
              <a:gd name="connsiteX13" fmla="*/ 602275 w 602487"/>
              <a:gd name="connsiteY13" fmla="*/ 602275 w 602487"/>
              <a:gd name="connsiteX14" fmla="*/ 602275 w 602487"/>
              <a:gd name="connsiteY14" fmla="*/ 602275 w 602487"/>
              <a:gd name="connsiteX15" fmla="*/ 602275 w 602487"/>
              <a:gd name="connsiteY15" fmla="*/ 602275 w 602487"/>
              <a:gd name="connsiteX16" fmla="*/ 602275 w 602487"/>
              <a:gd name="connsiteY16" fmla="*/ 602275 w 602487"/>
              <a:gd name="connsiteX17" fmla="*/ 602275 w 602487"/>
              <a:gd name="connsiteY17" fmla="*/ 602275 w 602487"/>
              <a:gd name="connsiteX18" fmla="*/ 602275 w 602487"/>
              <a:gd name="connsiteY18" fmla="*/ 602275 w 602487"/>
              <a:gd name="connsiteX19" fmla="*/ 602275 w 602487"/>
              <a:gd name="connsiteY19" fmla="*/ 602275 w 602487"/>
              <a:gd name="connsiteX20" fmla="*/ 602275 w 602487"/>
              <a:gd name="connsiteY20" fmla="*/ 602275 w 602487"/>
              <a:gd name="connsiteX21" fmla="*/ 602275 w 602487"/>
              <a:gd name="connsiteY21" fmla="*/ 602275 w 602487"/>
              <a:gd name="connsiteX22" fmla="*/ 602275 w 602487"/>
              <a:gd name="connsiteY22" fmla="*/ 602275 w 602487"/>
              <a:gd name="connsiteX23" fmla="*/ 602275 w 602487"/>
              <a:gd name="connsiteY23" fmla="*/ 602275 w 602487"/>
              <a:gd name="connsiteX24" fmla="*/ 602275 w 602487"/>
              <a:gd name="connsiteY24" fmla="*/ 602275 w 602487"/>
              <a:gd name="connsiteX25" fmla="*/ 602275 w 602487"/>
              <a:gd name="connsiteY25" fmla="*/ 602275 w 602487"/>
              <a:gd name="connsiteX26" fmla="*/ 602275 w 602487"/>
              <a:gd name="connsiteY26" fmla="*/ 602275 w 602487"/>
              <a:gd name="connsiteX27" fmla="*/ 602275 w 602487"/>
              <a:gd name="connsiteY27" fmla="*/ 602275 w 602487"/>
              <a:gd name="connsiteX28" fmla="*/ 602275 w 602487"/>
              <a:gd name="connsiteY28" fmla="*/ 602275 w 602487"/>
              <a:gd name="connsiteX29" fmla="*/ 602275 w 602487"/>
              <a:gd name="connsiteY29" fmla="*/ 602275 w 602487"/>
              <a:gd name="connsiteX30" fmla="*/ 602275 w 602487"/>
              <a:gd name="connsiteY30" fmla="*/ 602275 w 602487"/>
              <a:gd name="connsiteX31" fmla="*/ 602275 w 602487"/>
              <a:gd name="connsiteY31" fmla="*/ 602275 w 602487"/>
              <a:gd name="connsiteX32" fmla="*/ 602275 w 602487"/>
              <a:gd name="connsiteY32" fmla="*/ 602275 w 602487"/>
              <a:gd name="connsiteX33" fmla="*/ 602275 w 602487"/>
              <a:gd name="connsiteY33" fmla="*/ 602275 w 602487"/>
              <a:gd name="connsiteX34" fmla="*/ 602275 w 602487"/>
              <a:gd name="connsiteY34" fmla="*/ 602275 w 602487"/>
              <a:gd name="connsiteX35" fmla="*/ 602275 w 602487"/>
              <a:gd name="connsiteY35" fmla="*/ 602275 w 602487"/>
              <a:gd name="connsiteX36" fmla="*/ 602275 w 602487"/>
              <a:gd name="connsiteY36" fmla="*/ 602275 w 602487"/>
              <a:gd name="connsiteX37" fmla="*/ 602275 w 602487"/>
              <a:gd name="connsiteY37" fmla="*/ 602275 w 602487"/>
              <a:gd name="connsiteX38" fmla="*/ 602275 w 602487"/>
              <a:gd name="connsiteY38" fmla="*/ 602275 w 602487"/>
              <a:gd name="connsiteX39" fmla="*/ 602275 w 602487"/>
              <a:gd name="connsiteY39" fmla="*/ 602275 w 602487"/>
              <a:gd name="connsiteX40" fmla="*/ 602275 w 602487"/>
              <a:gd name="connsiteY40" fmla="*/ 602275 w 602487"/>
              <a:gd name="connsiteX41" fmla="*/ 602275 w 602487"/>
              <a:gd name="connsiteY41" fmla="*/ 602275 w 602487"/>
              <a:gd name="connsiteX42" fmla="*/ 602275 w 602487"/>
              <a:gd name="connsiteY42" fmla="*/ 602275 w 602487"/>
              <a:gd name="connsiteX43" fmla="*/ 602275 w 602487"/>
              <a:gd name="connsiteY43" fmla="*/ 602275 w 602487"/>
              <a:gd name="connsiteX44" fmla="*/ 602275 w 602487"/>
              <a:gd name="connsiteY44" fmla="*/ 602275 w 602487"/>
              <a:gd name="connsiteX45" fmla="*/ 602275 w 602487"/>
              <a:gd name="connsiteY45" fmla="*/ 602275 w 602487"/>
              <a:gd name="connsiteX46" fmla="*/ 602275 w 602487"/>
              <a:gd name="connsiteY46" fmla="*/ 602275 w 602487"/>
              <a:gd name="connsiteX47" fmla="*/ 602275 w 602487"/>
              <a:gd name="connsiteY47" fmla="*/ 602275 w 602487"/>
              <a:gd name="connsiteX48" fmla="*/ 602275 w 602487"/>
              <a:gd name="connsiteY48" fmla="*/ 602275 w 602487"/>
              <a:gd name="connsiteX49" fmla="*/ 602275 w 602487"/>
              <a:gd name="connsiteY49" fmla="*/ 602275 w 602487"/>
              <a:gd name="connsiteX50" fmla="*/ 602275 w 602487"/>
              <a:gd name="connsiteY50" fmla="*/ 602275 w 602487"/>
              <a:gd name="connsiteX51" fmla="*/ 602275 w 602487"/>
              <a:gd name="connsiteY51" fmla="*/ 602275 w 602487"/>
              <a:gd name="connsiteX52" fmla="*/ 602275 w 602487"/>
              <a:gd name="connsiteY52" fmla="*/ 602275 w 602487"/>
              <a:gd name="connsiteX53" fmla="*/ 602275 w 602487"/>
              <a:gd name="connsiteY53" fmla="*/ 602275 w 602487"/>
              <a:gd name="connsiteX54" fmla="*/ 602275 w 602487"/>
              <a:gd name="connsiteY54" fmla="*/ 602275 w 602487"/>
              <a:gd name="connsiteX55" fmla="*/ 602275 w 602487"/>
              <a:gd name="connsiteY55" fmla="*/ 602275 w 602487"/>
              <a:gd name="connsiteX56" fmla="*/ 602275 w 602487"/>
              <a:gd name="connsiteY56" fmla="*/ 602275 w 602487"/>
              <a:gd name="connsiteX57" fmla="*/ 602275 w 602487"/>
              <a:gd name="connsiteY57" fmla="*/ 602275 w 602487"/>
              <a:gd name="connsiteX58" fmla="*/ 602275 w 602487"/>
              <a:gd name="connsiteY58" fmla="*/ 602275 w 602487"/>
              <a:gd name="connsiteX59" fmla="*/ 602275 w 602487"/>
              <a:gd name="connsiteY59" fmla="*/ 602275 w 602487"/>
              <a:gd name="connsiteX60" fmla="*/ 602275 w 602487"/>
              <a:gd name="connsiteY60" fmla="*/ 602275 w 602487"/>
              <a:gd name="connsiteX61" fmla="*/ 602275 w 602487"/>
              <a:gd name="connsiteY61" fmla="*/ 602275 w 602487"/>
              <a:gd name="connsiteX62" fmla="*/ 602275 w 602487"/>
              <a:gd name="connsiteY62" fmla="*/ 602275 w 602487"/>
              <a:gd name="connsiteX63" fmla="*/ 602275 w 602487"/>
              <a:gd name="connsiteY63" fmla="*/ 602275 w 602487"/>
              <a:gd name="connsiteX64" fmla="*/ 602275 w 602487"/>
              <a:gd name="connsiteY64" fmla="*/ 602275 w 602487"/>
              <a:gd name="connsiteX65" fmla="*/ 602275 w 602487"/>
              <a:gd name="connsiteY65" fmla="*/ 602275 w 602487"/>
              <a:gd name="connsiteX66" fmla="*/ 602275 w 602487"/>
              <a:gd name="connsiteY66" fmla="*/ 602275 w 602487"/>
              <a:gd name="connsiteX67" fmla="*/ 602275 w 602487"/>
              <a:gd name="connsiteY67" fmla="*/ 602275 w 602487"/>
              <a:gd name="connsiteX68" fmla="*/ 602275 w 602487"/>
              <a:gd name="connsiteY68" fmla="*/ 602275 w 602487"/>
              <a:gd name="connsiteX69" fmla="*/ 602275 w 602487"/>
              <a:gd name="connsiteY69" fmla="*/ 602275 w 602487"/>
              <a:gd name="connsiteX70" fmla="*/ 602275 w 602487"/>
              <a:gd name="connsiteY70" fmla="*/ 602275 w 602487"/>
              <a:gd name="connsiteX71" fmla="*/ 602275 w 602487"/>
              <a:gd name="connsiteY71" fmla="*/ 602275 w 602487"/>
              <a:gd name="connsiteX72" fmla="*/ 602275 w 602487"/>
              <a:gd name="connsiteY72" fmla="*/ 602275 w 602487"/>
              <a:gd name="connsiteX73" fmla="*/ 602275 w 602487"/>
              <a:gd name="connsiteY73" fmla="*/ 602275 w 602487"/>
              <a:gd name="connsiteX74" fmla="*/ 602275 w 602487"/>
              <a:gd name="connsiteY74" fmla="*/ 602275 w 602487"/>
              <a:gd name="connsiteX75" fmla="*/ 602275 w 602487"/>
              <a:gd name="connsiteY75" fmla="*/ 602275 w 602487"/>
              <a:gd name="connsiteX76" fmla="*/ 602275 w 602487"/>
              <a:gd name="connsiteY76" fmla="*/ 602275 w 602487"/>
              <a:gd name="connsiteX77" fmla="*/ 602275 w 602487"/>
              <a:gd name="connsiteY77" fmla="*/ 602275 w 602487"/>
              <a:gd name="connsiteX78" fmla="*/ 602275 w 602487"/>
              <a:gd name="connsiteY78" fmla="*/ 602275 w 602487"/>
              <a:gd name="connsiteX79" fmla="*/ 602275 w 602487"/>
              <a:gd name="connsiteY79" fmla="*/ 602275 w 602487"/>
              <a:gd name="connsiteX80" fmla="*/ 602275 w 602487"/>
              <a:gd name="connsiteY80" fmla="*/ 602275 w 602487"/>
              <a:gd name="connsiteX81" fmla="*/ 602275 w 602487"/>
              <a:gd name="connsiteY81" fmla="*/ 602275 w 602487"/>
              <a:gd name="connsiteX82" fmla="*/ 602275 w 602487"/>
              <a:gd name="connsiteY82" fmla="*/ 602275 w 602487"/>
              <a:gd name="connsiteX83" fmla="*/ 602275 w 602487"/>
              <a:gd name="connsiteY83" fmla="*/ 602275 w 602487"/>
              <a:gd name="connsiteX84" fmla="*/ 602275 w 602487"/>
              <a:gd name="connsiteY84" fmla="*/ 602275 w 602487"/>
              <a:gd name="connsiteX85" fmla="*/ 602275 w 602487"/>
              <a:gd name="connsiteY85" fmla="*/ 602275 w 602487"/>
              <a:gd name="connsiteX86" fmla="*/ 602275 w 602487"/>
              <a:gd name="connsiteY86" fmla="*/ 602275 w 602487"/>
              <a:gd name="connsiteX87" fmla="*/ 602275 w 602487"/>
              <a:gd name="connsiteY87" fmla="*/ 602275 w 602487"/>
              <a:gd name="connsiteX88" fmla="*/ 602275 w 602487"/>
              <a:gd name="connsiteY88" fmla="*/ 602275 w 602487"/>
              <a:gd name="connsiteX89" fmla="*/ 602275 w 602487"/>
              <a:gd name="connsiteY89" fmla="*/ 602275 w 602487"/>
              <a:gd name="connsiteX90" fmla="*/ 602275 w 602487"/>
              <a:gd name="connsiteY90" fmla="*/ 602275 w 602487"/>
              <a:gd name="connsiteX91" fmla="*/ 602275 w 602487"/>
              <a:gd name="connsiteY91" fmla="*/ 602275 w 602487"/>
              <a:gd name="connsiteX92" fmla="*/ 602275 w 602487"/>
              <a:gd name="connsiteY92" fmla="*/ 602275 w 602487"/>
              <a:gd name="connsiteX93" fmla="*/ 602275 w 602487"/>
              <a:gd name="connsiteY93" fmla="*/ 602275 w 602487"/>
              <a:gd name="connsiteX94" fmla="*/ 602275 w 602487"/>
              <a:gd name="connsiteY94" fmla="*/ 602275 w 602487"/>
              <a:gd name="connsiteX95" fmla="*/ 602275 w 602487"/>
              <a:gd name="connsiteY95" fmla="*/ 602275 w 602487"/>
              <a:gd name="connsiteX96" fmla="*/ 602275 w 602487"/>
              <a:gd name="connsiteY96" fmla="*/ 602275 w 602487"/>
              <a:gd name="connsiteX97" fmla="*/ 602275 w 602487"/>
              <a:gd name="connsiteY97" fmla="*/ 602275 w 602487"/>
              <a:gd name="connsiteX98" fmla="*/ 602275 w 602487"/>
              <a:gd name="connsiteY98" fmla="*/ 602275 w 602487"/>
              <a:gd name="connsiteX99" fmla="*/ 602275 w 602487"/>
              <a:gd name="connsiteY99" fmla="*/ 602275 w 602487"/>
              <a:gd name="connsiteX100" fmla="*/ 602275 w 602487"/>
              <a:gd name="connsiteY100" fmla="*/ 602275 w 602487"/>
              <a:gd name="connsiteX101" fmla="*/ 602275 w 602487"/>
              <a:gd name="connsiteY101" fmla="*/ 602275 w 602487"/>
              <a:gd name="connsiteX102" fmla="*/ 602275 w 602487"/>
              <a:gd name="connsiteY102" fmla="*/ 602275 w 602487"/>
              <a:gd name="connsiteX103" fmla="*/ 602275 w 602487"/>
              <a:gd name="connsiteY103" fmla="*/ 602275 w 602487"/>
              <a:gd name="connsiteX104" fmla="*/ 602275 w 602487"/>
              <a:gd name="connsiteY104" fmla="*/ 602275 w 602487"/>
              <a:gd name="connsiteX105" fmla="*/ 602275 w 602487"/>
              <a:gd name="connsiteY105" fmla="*/ 602275 w 602487"/>
              <a:gd name="connsiteX106" fmla="*/ 602275 w 602487"/>
              <a:gd name="connsiteY106" fmla="*/ 602275 w 602487"/>
              <a:gd name="connsiteX107" fmla="*/ 602275 w 602487"/>
              <a:gd name="connsiteY107" fmla="*/ 602275 w 602487"/>
              <a:gd name="connsiteX108" fmla="*/ 602275 w 602487"/>
              <a:gd name="connsiteY108" fmla="*/ 602275 w 602487"/>
              <a:gd name="connsiteX109" fmla="*/ 602275 w 602487"/>
              <a:gd name="connsiteY109" fmla="*/ 602275 w 602487"/>
              <a:gd name="connsiteX110" fmla="*/ 602275 w 602487"/>
              <a:gd name="connsiteY110" fmla="*/ 602275 w 602487"/>
              <a:gd name="connsiteX111" fmla="*/ 602275 w 602487"/>
              <a:gd name="connsiteY111" fmla="*/ 602275 w 602487"/>
              <a:gd name="connsiteX112" fmla="*/ 602275 w 602487"/>
              <a:gd name="connsiteY112" fmla="*/ 602275 w 602487"/>
              <a:gd name="connsiteX113" fmla="*/ 602275 w 602487"/>
              <a:gd name="connsiteY113" fmla="*/ 602275 w 60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9685" h="608768">
                <a:moveTo>
                  <a:pt x="511176" y="452904"/>
                </a:moveTo>
                <a:cubicBezTo>
                  <a:pt x="484888" y="452904"/>
                  <a:pt x="463534" y="474318"/>
                  <a:pt x="463534" y="500469"/>
                </a:cubicBezTo>
                <a:cubicBezTo>
                  <a:pt x="463534" y="526715"/>
                  <a:pt x="484888" y="548128"/>
                  <a:pt x="511176" y="548128"/>
                </a:cubicBezTo>
                <a:cubicBezTo>
                  <a:pt x="537464" y="548128"/>
                  <a:pt x="558817" y="526715"/>
                  <a:pt x="558817" y="500469"/>
                </a:cubicBezTo>
                <a:cubicBezTo>
                  <a:pt x="558817" y="474318"/>
                  <a:pt x="537464" y="452904"/>
                  <a:pt x="511176" y="452904"/>
                </a:cubicBezTo>
                <a:close/>
                <a:moveTo>
                  <a:pt x="304807" y="452904"/>
                </a:moveTo>
                <a:cubicBezTo>
                  <a:pt x="278528" y="452904"/>
                  <a:pt x="257183" y="474318"/>
                  <a:pt x="257183" y="500469"/>
                </a:cubicBezTo>
                <a:cubicBezTo>
                  <a:pt x="257183" y="526715"/>
                  <a:pt x="278528" y="548128"/>
                  <a:pt x="304807" y="548128"/>
                </a:cubicBezTo>
                <a:cubicBezTo>
                  <a:pt x="331085" y="548128"/>
                  <a:pt x="352526" y="526715"/>
                  <a:pt x="352526" y="500469"/>
                </a:cubicBezTo>
                <a:cubicBezTo>
                  <a:pt x="352526" y="474318"/>
                  <a:pt x="331085" y="452904"/>
                  <a:pt x="304807" y="452904"/>
                </a:cubicBezTo>
                <a:close/>
                <a:moveTo>
                  <a:pt x="98486" y="452904"/>
                </a:moveTo>
                <a:cubicBezTo>
                  <a:pt x="72204" y="452904"/>
                  <a:pt x="50761" y="474318"/>
                  <a:pt x="50761" y="500469"/>
                </a:cubicBezTo>
                <a:cubicBezTo>
                  <a:pt x="50761" y="526715"/>
                  <a:pt x="72204" y="548128"/>
                  <a:pt x="98486" y="548128"/>
                </a:cubicBezTo>
                <a:cubicBezTo>
                  <a:pt x="124768" y="548128"/>
                  <a:pt x="146116" y="526715"/>
                  <a:pt x="146116" y="500469"/>
                </a:cubicBezTo>
                <a:cubicBezTo>
                  <a:pt x="146116" y="474318"/>
                  <a:pt x="124768" y="452904"/>
                  <a:pt x="98486" y="452904"/>
                </a:cubicBezTo>
                <a:close/>
                <a:moveTo>
                  <a:pt x="473070" y="207321"/>
                </a:moveTo>
                <a:lnTo>
                  <a:pt x="549351" y="207321"/>
                </a:lnTo>
                <a:lnTo>
                  <a:pt x="549351" y="226374"/>
                </a:lnTo>
                <a:lnTo>
                  <a:pt x="473070" y="226374"/>
                </a:lnTo>
                <a:close/>
                <a:moveTo>
                  <a:pt x="266667" y="207321"/>
                </a:moveTo>
                <a:lnTo>
                  <a:pt x="342948" y="207321"/>
                </a:lnTo>
                <a:lnTo>
                  <a:pt x="342948" y="226374"/>
                </a:lnTo>
                <a:lnTo>
                  <a:pt x="266667" y="226374"/>
                </a:lnTo>
                <a:close/>
                <a:moveTo>
                  <a:pt x="60333" y="207321"/>
                </a:moveTo>
                <a:lnTo>
                  <a:pt x="136614" y="207321"/>
                </a:lnTo>
                <a:lnTo>
                  <a:pt x="136614" y="226374"/>
                </a:lnTo>
                <a:lnTo>
                  <a:pt x="60333" y="226374"/>
                </a:lnTo>
                <a:close/>
                <a:moveTo>
                  <a:pt x="473070" y="162512"/>
                </a:moveTo>
                <a:lnTo>
                  <a:pt x="549351" y="162512"/>
                </a:lnTo>
                <a:lnTo>
                  <a:pt x="549351" y="181424"/>
                </a:lnTo>
                <a:lnTo>
                  <a:pt x="473070" y="181424"/>
                </a:lnTo>
                <a:close/>
                <a:moveTo>
                  <a:pt x="266667" y="162512"/>
                </a:moveTo>
                <a:lnTo>
                  <a:pt x="342948" y="162512"/>
                </a:lnTo>
                <a:lnTo>
                  <a:pt x="342948" y="181424"/>
                </a:lnTo>
                <a:lnTo>
                  <a:pt x="266667" y="181424"/>
                </a:lnTo>
                <a:close/>
                <a:moveTo>
                  <a:pt x="60333" y="162512"/>
                </a:moveTo>
                <a:lnTo>
                  <a:pt x="136614" y="162512"/>
                </a:lnTo>
                <a:lnTo>
                  <a:pt x="136614" y="181424"/>
                </a:lnTo>
                <a:lnTo>
                  <a:pt x="60333" y="181424"/>
                </a:lnTo>
                <a:close/>
                <a:moveTo>
                  <a:pt x="473070" y="117703"/>
                </a:moveTo>
                <a:lnTo>
                  <a:pt x="549351" y="117703"/>
                </a:lnTo>
                <a:lnTo>
                  <a:pt x="549351" y="136615"/>
                </a:lnTo>
                <a:lnTo>
                  <a:pt x="473070" y="136615"/>
                </a:lnTo>
                <a:close/>
                <a:moveTo>
                  <a:pt x="266667" y="117703"/>
                </a:moveTo>
                <a:lnTo>
                  <a:pt x="342948" y="117703"/>
                </a:lnTo>
                <a:lnTo>
                  <a:pt x="342948" y="136615"/>
                </a:lnTo>
                <a:lnTo>
                  <a:pt x="266667" y="136615"/>
                </a:lnTo>
                <a:close/>
                <a:moveTo>
                  <a:pt x="60333" y="117703"/>
                </a:moveTo>
                <a:lnTo>
                  <a:pt x="136614" y="117703"/>
                </a:lnTo>
                <a:lnTo>
                  <a:pt x="136614" y="136615"/>
                </a:lnTo>
                <a:lnTo>
                  <a:pt x="60333" y="136615"/>
                </a:lnTo>
                <a:close/>
                <a:moveTo>
                  <a:pt x="473070" y="72753"/>
                </a:moveTo>
                <a:lnTo>
                  <a:pt x="549351" y="72753"/>
                </a:lnTo>
                <a:lnTo>
                  <a:pt x="549351" y="91806"/>
                </a:lnTo>
                <a:lnTo>
                  <a:pt x="473070" y="91806"/>
                </a:lnTo>
                <a:close/>
                <a:moveTo>
                  <a:pt x="266667" y="72753"/>
                </a:moveTo>
                <a:lnTo>
                  <a:pt x="342948" y="72753"/>
                </a:lnTo>
                <a:lnTo>
                  <a:pt x="342948" y="91806"/>
                </a:lnTo>
                <a:lnTo>
                  <a:pt x="266667" y="91806"/>
                </a:lnTo>
                <a:close/>
                <a:moveTo>
                  <a:pt x="60333" y="72753"/>
                </a:moveTo>
                <a:lnTo>
                  <a:pt x="136614" y="72753"/>
                </a:lnTo>
                <a:lnTo>
                  <a:pt x="136614" y="91806"/>
                </a:lnTo>
                <a:lnTo>
                  <a:pt x="60333" y="91806"/>
                </a:lnTo>
                <a:close/>
                <a:moveTo>
                  <a:pt x="41747" y="32215"/>
                </a:moveTo>
                <a:cubicBezTo>
                  <a:pt x="36434" y="32215"/>
                  <a:pt x="32164" y="36479"/>
                  <a:pt x="32164" y="41690"/>
                </a:cubicBezTo>
                <a:lnTo>
                  <a:pt x="32164" y="257435"/>
                </a:lnTo>
                <a:cubicBezTo>
                  <a:pt x="32164" y="262741"/>
                  <a:pt x="36434" y="267005"/>
                  <a:pt x="41747" y="267005"/>
                </a:cubicBezTo>
                <a:lnTo>
                  <a:pt x="155129" y="267005"/>
                </a:lnTo>
                <a:cubicBezTo>
                  <a:pt x="160443" y="267005"/>
                  <a:pt x="164712" y="262741"/>
                  <a:pt x="164712" y="257435"/>
                </a:cubicBezTo>
                <a:lnTo>
                  <a:pt x="164712" y="41690"/>
                </a:lnTo>
                <a:cubicBezTo>
                  <a:pt x="164712" y="36479"/>
                  <a:pt x="160443" y="32215"/>
                  <a:pt x="155129" y="32215"/>
                </a:cubicBezTo>
                <a:close/>
                <a:moveTo>
                  <a:pt x="248075" y="32215"/>
                </a:moveTo>
                <a:cubicBezTo>
                  <a:pt x="242857" y="32215"/>
                  <a:pt x="238588" y="36479"/>
                  <a:pt x="238588" y="41690"/>
                </a:cubicBezTo>
                <a:lnTo>
                  <a:pt x="238588" y="257435"/>
                </a:lnTo>
                <a:cubicBezTo>
                  <a:pt x="238588" y="262741"/>
                  <a:pt x="242857" y="267005"/>
                  <a:pt x="248075" y="267005"/>
                </a:cubicBezTo>
                <a:lnTo>
                  <a:pt x="361538" y="267005"/>
                </a:lnTo>
                <a:cubicBezTo>
                  <a:pt x="366851" y="267005"/>
                  <a:pt x="371025" y="262741"/>
                  <a:pt x="371025" y="257435"/>
                </a:cubicBezTo>
                <a:lnTo>
                  <a:pt x="371025" y="41690"/>
                </a:lnTo>
                <a:cubicBezTo>
                  <a:pt x="371025" y="36479"/>
                  <a:pt x="366851" y="32215"/>
                  <a:pt x="361538" y="32215"/>
                </a:cubicBezTo>
                <a:close/>
                <a:moveTo>
                  <a:pt x="454423" y="32215"/>
                </a:moveTo>
                <a:cubicBezTo>
                  <a:pt x="449203" y="32215"/>
                  <a:pt x="444933" y="36479"/>
                  <a:pt x="444933" y="41690"/>
                </a:cubicBezTo>
                <a:lnTo>
                  <a:pt x="444933" y="257435"/>
                </a:lnTo>
                <a:cubicBezTo>
                  <a:pt x="444933" y="262741"/>
                  <a:pt x="449203" y="267005"/>
                  <a:pt x="454423" y="267005"/>
                </a:cubicBezTo>
                <a:lnTo>
                  <a:pt x="567928" y="267005"/>
                </a:lnTo>
                <a:cubicBezTo>
                  <a:pt x="573148" y="267005"/>
                  <a:pt x="577418" y="262741"/>
                  <a:pt x="577418" y="257435"/>
                </a:cubicBezTo>
                <a:lnTo>
                  <a:pt x="577418" y="41690"/>
                </a:lnTo>
                <a:cubicBezTo>
                  <a:pt x="577418" y="36479"/>
                  <a:pt x="573148" y="32215"/>
                  <a:pt x="567928" y="32215"/>
                </a:cubicBezTo>
                <a:close/>
                <a:moveTo>
                  <a:pt x="17268" y="0"/>
                </a:moveTo>
                <a:lnTo>
                  <a:pt x="179609" y="0"/>
                </a:lnTo>
                <a:cubicBezTo>
                  <a:pt x="189191" y="0"/>
                  <a:pt x="196877" y="7675"/>
                  <a:pt x="196877" y="17245"/>
                </a:cubicBezTo>
                <a:lnTo>
                  <a:pt x="196877" y="591618"/>
                </a:lnTo>
                <a:cubicBezTo>
                  <a:pt x="196877" y="601093"/>
                  <a:pt x="189191" y="608768"/>
                  <a:pt x="179609" y="608768"/>
                </a:cubicBezTo>
                <a:lnTo>
                  <a:pt x="17268" y="608768"/>
                </a:lnTo>
                <a:cubicBezTo>
                  <a:pt x="7685" y="608768"/>
                  <a:pt x="0" y="601093"/>
                  <a:pt x="0" y="591618"/>
                </a:cubicBezTo>
                <a:lnTo>
                  <a:pt x="0" y="17245"/>
                </a:lnTo>
                <a:cubicBezTo>
                  <a:pt x="0" y="7675"/>
                  <a:pt x="7685" y="0"/>
                  <a:pt x="17268" y="0"/>
                </a:cubicBezTo>
                <a:close/>
                <a:moveTo>
                  <a:pt x="223599" y="0"/>
                </a:moveTo>
                <a:lnTo>
                  <a:pt x="386015" y="0"/>
                </a:lnTo>
                <a:cubicBezTo>
                  <a:pt x="395502" y="0"/>
                  <a:pt x="403281" y="7675"/>
                  <a:pt x="403281" y="17244"/>
                </a:cubicBezTo>
                <a:lnTo>
                  <a:pt x="403281" y="591618"/>
                </a:lnTo>
                <a:cubicBezTo>
                  <a:pt x="403281" y="601093"/>
                  <a:pt x="395502" y="608768"/>
                  <a:pt x="386015" y="608768"/>
                </a:cubicBezTo>
                <a:lnTo>
                  <a:pt x="223599" y="608768"/>
                </a:lnTo>
                <a:cubicBezTo>
                  <a:pt x="214112" y="608768"/>
                  <a:pt x="206333" y="601093"/>
                  <a:pt x="206333" y="591618"/>
                </a:cubicBezTo>
                <a:lnTo>
                  <a:pt x="206333" y="17244"/>
                </a:lnTo>
                <a:cubicBezTo>
                  <a:pt x="206333" y="7675"/>
                  <a:pt x="214112" y="0"/>
                  <a:pt x="223599" y="0"/>
                </a:cubicBezTo>
                <a:close/>
                <a:moveTo>
                  <a:pt x="429938" y="0"/>
                </a:moveTo>
                <a:lnTo>
                  <a:pt x="592318" y="0"/>
                </a:lnTo>
                <a:cubicBezTo>
                  <a:pt x="601903" y="0"/>
                  <a:pt x="609685" y="7675"/>
                  <a:pt x="609685" y="17244"/>
                </a:cubicBezTo>
                <a:lnTo>
                  <a:pt x="609685" y="591618"/>
                </a:lnTo>
                <a:cubicBezTo>
                  <a:pt x="609685" y="601093"/>
                  <a:pt x="601903" y="608768"/>
                  <a:pt x="592318" y="608768"/>
                </a:cubicBezTo>
                <a:lnTo>
                  <a:pt x="429938" y="608768"/>
                </a:lnTo>
                <a:cubicBezTo>
                  <a:pt x="420353" y="608768"/>
                  <a:pt x="412666" y="601093"/>
                  <a:pt x="412666" y="591618"/>
                </a:cubicBezTo>
                <a:lnTo>
                  <a:pt x="412666" y="17244"/>
                </a:lnTo>
                <a:cubicBezTo>
                  <a:pt x="412666" y="7675"/>
                  <a:pt x="420353" y="0"/>
                  <a:pt x="429938"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文本框 8">
            <a:extLst>
              <a:ext uri="{FF2B5EF4-FFF2-40B4-BE49-F238E27FC236}">
                <a16:creationId xmlns:a16="http://schemas.microsoft.com/office/drawing/2014/main" id="{530DC921-2856-48F0-B544-266A70F2EF2D}"/>
              </a:ext>
            </a:extLst>
          </p:cNvPr>
          <p:cNvSpPr txBox="1"/>
          <p:nvPr/>
        </p:nvSpPr>
        <p:spPr>
          <a:xfrm>
            <a:off x="244599" y="1152259"/>
            <a:ext cx="5277896"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Method 2: Pure Theoretical Simulation</a:t>
            </a:r>
            <a:endParaRPr lang="zh-CN" altLang="en-US" sz="2400" b="1"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1" name="文本框 20">
                <a:extLst>
                  <a:ext uri="{FF2B5EF4-FFF2-40B4-BE49-F238E27FC236}">
                    <a16:creationId xmlns:a16="http://schemas.microsoft.com/office/drawing/2014/main" id="{68180A07-3663-4CEC-8D22-DB276654AD6F}"/>
                  </a:ext>
                </a:extLst>
              </p:cNvPr>
              <p:cNvSpPr txBox="1"/>
              <p:nvPr/>
            </p:nvSpPr>
            <p:spPr>
              <a:xfrm>
                <a:off x="1991226" y="2379599"/>
                <a:ext cx="7658100" cy="9068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2400" i="1" smtClean="0">
                          <a:latin typeface="Cambria Math" panose="02040503050406030204" pitchFamily="18" charset="0"/>
                        </a:rPr>
                        <m:t>𝑥</m:t>
                      </m:r>
                      <m:d>
                        <m:dPr>
                          <m:ctrlPr>
                            <a:rPr lang="zh-CN" altLang="en-US" sz="2400" i="1">
                              <a:latin typeface="Cambria Math" panose="02040503050406030204" pitchFamily="18" charset="0"/>
                            </a:rPr>
                          </m:ctrlPr>
                        </m:dPr>
                        <m:e>
                          <m:r>
                            <a:rPr lang="zh-CN" altLang="en-US" sz="2400" i="1">
                              <a:latin typeface="Cambria Math" panose="02040503050406030204" pitchFamily="18" charset="0"/>
                            </a:rPr>
                            <m:t>𝑡</m:t>
                          </m:r>
                        </m:e>
                      </m:d>
                      <m:r>
                        <a:rPr lang="zh-CN" altLang="en-US" sz="2400" i="0">
                          <a:latin typeface="Cambria Math" panose="02040503050406030204" pitchFamily="18" charset="0"/>
                        </a:rPr>
                        <m:t>=−</m:t>
                      </m:r>
                      <m:f>
                        <m:fPr>
                          <m:ctrlPr>
                            <a:rPr lang="zh-CN" altLang="en-US" sz="2400" i="1">
                              <a:solidFill>
                                <a:srgbClr val="836967"/>
                              </a:solidFill>
                              <a:latin typeface="Cambria Math" panose="02040503050406030204" pitchFamily="18" charset="0"/>
                            </a:rPr>
                          </m:ctrlPr>
                        </m:fPr>
                        <m:num>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𝑣</m:t>
                              </m:r>
                            </m:e>
                            <m:sub>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𝑥</m:t>
                                  </m:r>
                                </m:e>
                                <m:sub>
                                  <m:r>
                                    <a:rPr lang="zh-CN" altLang="en-US" sz="2400" i="0">
                                      <a:latin typeface="Cambria Math" panose="02040503050406030204" pitchFamily="18" charset="0"/>
                                    </a:rPr>
                                    <m:t>0</m:t>
                                  </m:r>
                                </m:sub>
                              </m:sSub>
                            </m:sub>
                          </m:sSub>
                        </m:num>
                        <m:den>
                          <m:r>
                            <a:rPr lang="zh-CN" altLang="en-US" sz="2400" i="1">
                              <a:latin typeface="Cambria Math" panose="02040503050406030204" pitchFamily="18" charset="0"/>
                            </a:rPr>
                            <m:t>𝛽</m:t>
                          </m:r>
                        </m:den>
                      </m:f>
                      <m:d>
                        <m:dPr>
                          <m:begChr m:val=""/>
                          <m:endChr m:val="|"/>
                          <m:ctrlPr>
                            <a:rPr lang="zh-CN" altLang="en-US" sz="2400" i="1">
                              <a:latin typeface="Cambria Math" panose="02040503050406030204" pitchFamily="18" charset="0"/>
                            </a:rPr>
                          </m:ctrlPr>
                        </m:dPr>
                        <m:e>
                          <m:d>
                            <m:dPr>
                              <m:begChr m:val=""/>
                              <m:endChr m:val=""/>
                              <m:ctrlPr>
                                <a:rPr lang="zh-CN" altLang="en-US" sz="2400" i="1">
                                  <a:latin typeface="Cambria Math" panose="02040503050406030204" pitchFamily="18" charset="0"/>
                                </a:rPr>
                              </m:ctrlPr>
                            </m:dPr>
                            <m:e>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𝑒</m:t>
                                  </m:r>
                                </m:e>
                                <m:sup>
                                  <m:r>
                                    <a:rPr lang="zh-CN" altLang="en-US" sz="2400" i="0">
                                      <a:latin typeface="Cambria Math" panose="02040503050406030204" pitchFamily="18" charset="0"/>
                                    </a:rPr>
                                    <m:t>−</m:t>
                                  </m:r>
                                  <m:r>
                                    <a:rPr lang="zh-CN" altLang="en-US" sz="2400" i="1">
                                      <a:latin typeface="Cambria Math" panose="02040503050406030204" pitchFamily="18" charset="0"/>
                                    </a:rPr>
                                    <m:t>𝛽</m:t>
                                  </m:r>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𝑡</m:t>
                                      </m:r>
                                    </m:e>
                                    <m:sup>
                                      <m:r>
                                        <a:rPr lang="zh-CN" altLang="en-US" sz="2400" i="0">
                                          <a:latin typeface="Cambria Math" panose="02040503050406030204" pitchFamily="18" charset="0"/>
                                        </a:rPr>
                                        <m:t>′</m:t>
                                      </m:r>
                                    </m:sup>
                                  </m:sSup>
                                </m:sup>
                              </m:sSup>
                            </m:e>
                          </m:d>
                        </m:e>
                      </m:d>
                      <m:sSubSup>
                        <m:sSubSupPr>
                          <m:ctrlPr>
                            <a:rPr lang="zh-CN" altLang="en-US" sz="2400" i="1">
                              <a:solidFill>
                                <a:srgbClr val="836967"/>
                              </a:solidFill>
                              <a:latin typeface="Cambria Math" panose="02040503050406030204" pitchFamily="18" charset="0"/>
                            </a:rPr>
                          </m:ctrlPr>
                        </m:sSubSupPr>
                        <m:e/>
                        <m:sub>
                          <m:r>
                            <a:rPr lang="zh-CN" altLang="en-US" sz="2400" i="0">
                              <a:latin typeface="Cambria Math" panose="02040503050406030204" pitchFamily="18" charset="0"/>
                            </a:rPr>
                            <m:t>0</m:t>
                          </m:r>
                        </m:sub>
                        <m:sup>
                          <m:r>
                            <a:rPr lang="zh-CN" altLang="en-US" sz="2400" i="1">
                              <a:latin typeface="Cambria Math" panose="02040503050406030204" pitchFamily="18" charset="0"/>
                            </a:rPr>
                            <m:t>𝑡</m:t>
                          </m:r>
                        </m:sup>
                      </m:sSubSup>
                      <m:r>
                        <a:rPr lang="zh-CN" altLang="en-US" sz="2400" i="0">
                          <a:latin typeface="Cambria Math" panose="02040503050406030204" pitchFamily="18" charset="0"/>
                        </a:rPr>
                        <m:t>==−</m:t>
                      </m:r>
                      <m:f>
                        <m:fPr>
                          <m:ctrlPr>
                            <a:rPr lang="zh-CN" altLang="en-US" sz="2400" i="1">
                              <a:solidFill>
                                <a:srgbClr val="836967"/>
                              </a:solidFill>
                              <a:latin typeface="Cambria Math" panose="02040503050406030204" pitchFamily="18" charset="0"/>
                            </a:rPr>
                          </m:ctrlPr>
                        </m:fPr>
                        <m:num>
                          <m:r>
                            <a:rPr lang="zh-CN" altLang="en-US" sz="2400" i="0">
                              <a:latin typeface="Cambria Math" panose="02040503050406030204" pitchFamily="18" charset="0"/>
                            </a:rPr>
                            <m:t>2</m:t>
                          </m:r>
                          <m:r>
                            <a:rPr lang="zh-CN" altLang="en-US" sz="2400" i="1">
                              <a:latin typeface="Cambria Math" panose="02040503050406030204" pitchFamily="18" charset="0"/>
                            </a:rPr>
                            <m:t>𝑅</m:t>
                          </m:r>
                          <m:r>
                            <a:rPr lang="zh-CN" altLang="en-US" sz="2400" i="1">
                              <a:latin typeface="Cambria Math" panose="02040503050406030204" pitchFamily="18" charset="0"/>
                            </a:rPr>
                            <m:t>𝛥𝜌</m:t>
                          </m:r>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𝑣</m:t>
                              </m:r>
                            </m:e>
                            <m:sub>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𝑥</m:t>
                                  </m:r>
                                </m:e>
                                <m:sub>
                                  <m:r>
                                    <a:rPr lang="zh-CN" altLang="en-US" sz="2400" i="0">
                                      <a:latin typeface="Cambria Math" panose="02040503050406030204" pitchFamily="18" charset="0"/>
                                    </a:rPr>
                                    <m:t>0</m:t>
                                  </m:r>
                                </m:sub>
                              </m:sSub>
                            </m:sub>
                          </m:sSub>
                        </m:num>
                        <m:den>
                          <m:r>
                            <a:rPr lang="zh-CN" altLang="en-US" sz="2400" i="0">
                              <a:latin typeface="Cambria Math" panose="02040503050406030204" pitchFamily="18" charset="0"/>
                            </a:rPr>
                            <m:t>9</m:t>
                          </m:r>
                          <m:r>
                            <a:rPr lang="zh-CN" altLang="en-US" sz="2400" i="1">
                              <a:latin typeface="Cambria Math" panose="02040503050406030204" pitchFamily="18" charset="0"/>
                            </a:rPr>
                            <m:t>𝜂</m:t>
                          </m:r>
                        </m:den>
                      </m:f>
                      <m:d>
                        <m:dPr>
                          <m:ctrlPr>
                            <a:rPr lang="zh-CN" altLang="en-US" sz="2400" i="1">
                              <a:latin typeface="Cambria Math" panose="02040503050406030204" pitchFamily="18" charset="0"/>
                            </a:rPr>
                          </m:ctrlPr>
                        </m:dPr>
                        <m:e>
                          <m:r>
                            <a:rPr lang="zh-CN" altLang="en-US" sz="2400" i="0">
                              <a:latin typeface="Cambria Math" panose="02040503050406030204" pitchFamily="18" charset="0"/>
                            </a:rPr>
                            <m:t>1−</m:t>
                          </m:r>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𝑒</m:t>
                              </m:r>
                            </m:e>
                            <m:sup>
                              <m:f>
                                <m:fPr>
                                  <m:ctrlPr>
                                    <a:rPr lang="zh-CN" altLang="en-US" sz="2400" i="1">
                                      <a:solidFill>
                                        <a:srgbClr val="836967"/>
                                      </a:solidFill>
                                      <a:latin typeface="Cambria Math" panose="02040503050406030204" pitchFamily="18" charset="0"/>
                                    </a:rPr>
                                  </m:ctrlPr>
                                </m:fPr>
                                <m:num>
                                  <m:r>
                                    <a:rPr lang="zh-CN" altLang="en-US" sz="2400" i="0">
                                      <a:latin typeface="Cambria Math" panose="02040503050406030204" pitchFamily="18" charset="0"/>
                                    </a:rPr>
                                    <m:t>9</m:t>
                                  </m:r>
                                  <m:r>
                                    <a:rPr lang="zh-CN" altLang="en-US" sz="2400" i="1">
                                      <a:latin typeface="Cambria Math" panose="02040503050406030204" pitchFamily="18" charset="0"/>
                                    </a:rPr>
                                    <m:t>𝜂</m:t>
                                  </m:r>
                                </m:num>
                                <m:den>
                                  <m:r>
                                    <a:rPr lang="zh-CN" altLang="en-US" sz="2400" i="0">
                                      <a:latin typeface="Cambria Math" panose="02040503050406030204" pitchFamily="18" charset="0"/>
                                    </a:rPr>
                                    <m:t>2</m:t>
                                  </m:r>
                                  <m:r>
                                    <a:rPr lang="zh-CN" altLang="en-US" sz="2400" i="1">
                                      <a:latin typeface="Cambria Math" panose="02040503050406030204" pitchFamily="18" charset="0"/>
                                    </a:rPr>
                                    <m:t>𝑅</m:t>
                                  </m:r>
                                  <m:r>
                                    <a:rPr lang="zh-CN" altLang="en-US" sz="2400" i="1">
                                      <a:latin typeface="Cambria Math" panose="02040503050406030204" pitchFamily="18" charset="0"/>
                                    </a:rPr>
                                    <m:t>𝛥𝜌</m:t>
                                  </m:r>
                                </m:den>
                              </m:f>
                              <m:r>
                                <a:rPr lang="zh-CN" altLang="en-US" sz="2400" i="1">
                                  <a:latin typeface="Cambria Math" panose="02040503050406030204" pitchFamily="18" charset="0"/>
                                </a:rPr>
                                <m:t>𝑡</m:t>
                              </m:r>
                            </m:sup>
                          </m:sSup>
                        </m:e>
                      </m:d>
                    </m:oMath>
                  </m:oMathPara>
                </a14:m>
                <a:endParaRPr lang="zh-CN" altLang="en-US" dirty="0"/>
              </a:p>
            </p:txBody>
          </p:sp>
        </mc:Choice>
        <mc:Fallback>
          <p:sp>
            <p:nvSpPr>
              <p:cNvPr id="21" name="文本框 20">
                <a:extLst>
                  <a:ext uri="{FF2B5EF4-FFF2-40B4-BE49-F238E27FC236}">
                    <a16:creationId xmlns:a16="http://schemas.microsoft.com/office/drawing/2014/main" id="{68180A07-3663-4CEC-8D22-DB276654AD6F}"/>
                  </a:ext>
                </a:extLst>
              </p:cNvPr>
              <p:cNvSpPr txBox="1">
                <a:spLocks noRot="1" noChangeAspect="1" noMove="1" noResize="1" noEditPoints="1" noAdjustHandles="1" noChangeArrowheads="1" noChangeShapeType="1" noTextEdit="1"/>
              </p:cNvSpPr>
              <p:nvPr/>
            </p:nvSpPr>
            <p:spPr>
              <a:xfrm>
                <a:off x="1991226" y="2379599"/>
                <a:ext cx="7658100" cy="906851"/>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3" name="文本框 22">
                <a:extLst>
                  <a:ext uri="{FF2B5EF4-FFF2-40B4-BE49-F238E27FC236}">
                    <a16:creationId xmlns:a16="http://schemas.microsoft.com/office/drawing/2014/main" id="{A23E0985-6FFC-4C80-ACA2-DC7013C0D249}"/>
                  </a:ext>
                </a:extLst>
              </p:cNvPr>
              <p:cNvSpPr txBox="1"/>
              <p:nvPr/>
            </p:nvSpPr>
            <p:spPr>
              <a:xfrm>
                <a:off x="306805" y="4230300"/>
                <a:ext cx="11578389" cy="8217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2400" i="1" smtClean="0">
                          <a:latin typeface="Cambria Math" panose="02040503050406030204" pitchFamily="18" charset="0"/>
                        </a:rPr>
                        <m:t>𝑦</m:t>
                      </m:r>
                      <m:r>
                        <a:rPr lang="zh-CN" altLang="en-US" sz="2400" i="0">
                          <a:latin typeface="Cambria Math" panose="02040503050406030204" pitchFamily="18" charset="0"/>
                        </a:rPr>
                        <m:t>=</m:t>
                      </m:r>
                      <m:f>
                        <m:fPr>
                          <m:ctrlPr>
                            <a:rPr lang="zh-CN" altLang="en-US" sz="2400" i="1">
                              <a:solidFill>
                                <a:srgbClr val="836967"/>
                              </a:solidFill>
                              <a:latin typeface="Cambria Math" panose="02040503050406030204" pitchFamily="18" charset="0"/>
                            </a:rPr>
                          </m:ctrlPr>
                        </m:fPr>
                        <m:num>
                          <m:r>
                            <a:rPr lang="zh-CN" altLang="en-US" sz="2400" i="1">
                              <a:latin typeface="Cambria Math" panose="02040503050406030204" pitchFamily="18" charset="0"/>
                            </a:rPr>
                            <m:t>𝑔𝑡</m:t>
                          </m:r>
                        </m:num>
                        <m:den>
                          <m:r>
                            <a:rPr lang="zh-CN" altLang="en-US" sz="2400" i="1">
                              <a:latin typeface="Cambria Math" panose="02040503050406030204" pitchFamily="18" charset="0"/>
                            </a:rPr>
                            <m:t>𝛽</m:t>
                          </m:r>
                        </m:den>
                      </m:f>
                      <m:r>
                        <a:rPr lang="zh-CN" altLang="en-US" sz="2400" i="0">
                          <a:latin typeface="Cambria Math" panose="02040503050406030204" pitchFamily="18" charset="0"/>
                        </a:rPr>
                        <m:t>+</m:t>
                      </m:r>
                      <m:f>
                        <m:fPr>
                          <m:ctrlPr>
                            <a:rPr lang="zh-CN" altLang="en-US" sz="2400" i="1">
                              <a:solidFill>
                                <a:srgbClr val="836967"/>
                              </a:solidFill>
                              <a:latin typeface="Cambria Math" panose="02040503050406030204" pitchFamily="18" charset="0"/>
                            </a:rPr>
                          </m:ctrlPr>
                        </m:fPr>
                        <m:num>
                          <m:r>
                            <a:rPr lang="zh-CN" altLang="en-US" sz="2400" i="1">
                              <a:latin typeface="Cambria Math" panose="02040503050406030204" pitchFamily="18" charset="0"/>
                            </a:rPr>
                            <m:t>𝑔</m:t>
                          </m:r>
                        </m:num>
                        <m:den>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𝛽</m:t>
                              </m:r>
                            </m:e>
                            <m:sup>
                              <m:r>
                                <a:rPr lang="zh-CN" altLang="en-US" sz="2400" i="0">
                                  <a:latin typeface="Cambria Math" panose="02040503050406030204" pitchFamily="18" charset="0"/>
                                </a:rPr>
                                <m:t>2</m:t>
                              </m:r>
                            </m:sup>
                          </m:sSup>
                        </m:den>
                      </m:f>
                      <m:d>
                        <m:dPr>
                          <m:begChr m:val=""/>
                          <m:endChr m:val="|"/>
                          <m:ctrlPr>
                            <a:rPr lang="zh-CN" altLang="en-US" sz="2400" i="1">
                              <a:latin typeface="Cambria Math" panose="02040503050406030204" pitchFamily="18" charset="0"/>
                            </a:rPr>
                          </m:ctrlPr>
                        </m:dPr>
                        <m:e>
                          <m:d>
                            <m:dPr>
                              <m:begChr m:val=""/>
                              <m:endChr m:val=""/>
                              <m:ctrlPr>
                                <a:rPr lang="zh-CN" altLang="en-US" sz="2400" i="1">
                                  <a:latin typeface="Cambria Math" panose="02040503050406030204" pitchFamily="18" charset="0"/>
                                </a:rPr>
                              </m:ctrlPr>
                            </m:dPr>
                            <m:e>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𝑒</m:t>
                                  </m:r>
                                </m:e>
                                <m:sup>
                                  <m:r>
                                    <a:rPr lang="zh-CN" altLang="en-US" sz="2400" i="0">
                                      <a:latin typeface="Cambria Math" panose="02040503050406030204" pitchFamily="18" charset="0"/>
                                    </a:rPr>
                                    <m:t>−</m:t>
                                  </m:r>
                                  <m:r>
                                    <a:rPr lang="zh-CN" altLang="en-US" sz="2400" i="1">
                                      <a:latin typeface="Cambria Math" panose="02040503050406030204" pitchFamily="18" charset="0"/>
                                    </a:rPr>
                                    <m:t>𝛽</m:t>
                                  </m:r>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𝑡</m:t>
                                      </m:r>
                                    </m:e>
                                    <m:sup>
                                      <m:r>
                                        <a:rPr lang="zh-CN" altLang="en-US" sz="2400" i="0">
                                          <a:latin typeface="Cambria Math" panose="02040503050406030204" pitchFamily="18" charset="0"/>
                                        </a:rPr>
                                        <m:t>′</m:t>
                                      </m:r>
                                    </m:sup>
                                  </m:sSup>
                                </m:sup>
                              </m:sSup>
                            </m:e>
                          </m:d>
                        </m:e>
                      </m:d>
                      <m:sSubSup>
                        <m:sSubSupPr>
                          <m:ctrlPr>
                            <a:rPr lang="zh-CN" altLang="en-US" sz="2400" i="1">
                              <a:solidFill>
                                <a:srgbClr val="836967"/>
                              </a:solidFill>
                              <a:latin typeface="Cambria Math" panose="02040503050406030204" pitchFamily="18" charset="0"/>
                            </a:rPr>
                          </m:ctrlPr>
                        </m:sSubSupPr>
                        <m:e/>
                        <m:sub>
                          <m:r>
                            <a:rPr lang="zh-CN" altLang="en-US" sz="2400" i="0">
                              <a:latin typeface="Cambria Math" panose="02040503050406030204" pitchFamily="18" charset="0"/>
                            </a:rPr>
                            <m:t>0</m:t>
                          </m:r>
                        </m:sub>
                        <m:sup>
                          <m:r>
                            <a:rPr lang="zh-CN" altLang="en-US" sz="2400" i="1">
                              <a:latin typeface="Cambria Math" panose="02040503050406030204" pitchFamily="18" charset="0"/>
                            </a:rPr>
                            <m:t>𝑡</m:t>
                          </m:r>
                        </m:sup>
                      </m:sSubSup>
                      <m:r>
                        <a:rPr lang="zh-CN" altLang="en-US" sz="2400" i="0">
                          <a:latin typeface="Cambria Math" panose="02040503050406030204" pitchFamily="18" charset="0"/>
                        </a:rPr>
                        <m:t>+</m:t>
                      </m:r>
                      <m:f>
                        <m:fPr>
                          <m:ctrlPr>
                            <a:rPr lang="zh-CN" altLang="en-US" sz="2400" i="1">
                              <a:solidFill>
                                <a:srgbClr val="836967"/>
                              </a:solidFill>
                              <a:latin typeface="Cambria Math" panose="02040503050406030204" pitchFamily="18" charset="0"/>
                            </a:rPr>
                          </m:ctrlPr>
                        </m:fPr>
                        <m:num>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𝑣</m:t>
                              </m:r>
                            </m:e>
                            <m:sub>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𝑦</m:t>
                                  </m:r>
                                </m:e>
                                <m:sub>
                                  <m:r>
                                    <a:rPr lang="zh-CN" altLang="en-US" sz="2400" i="0">
                                      <a:latin typeface="Cambria Math" panose="02040503050406030204" pitchFamily="18" charset="0"/>
                                    </a:rPr>
                                    <m:t>0</m:t>
                                  </m:r>
                                </m:sub>
                              </m:sSub>
                            </m:sub>
                          </m:sSub>
                        </m:num>
                        <m:den>
                          <m:r>
                            <a:rPr lang="zh-CN" altLang="en-US" sz="2400" i="1">
                              <a:latin typeface="Cambria Math" panose="02040503050406030204" pitchFamily="18" charset="0"/>
                            </a:rPr>
                            <m:t>𝛽</m:t>
                          </m:r>
                        </m:den>
                      </m:f>
                      <m:d>
                        <m:dPr>
                          <m:ctrlPr>
                            <a:rPr lang="zh-CN" altLang="en-US" sz="2400" i="1">
                              <a:latin typeface="Cambria Math" panose="02040503050406030204" pitchFamily="18" charset="0"/>
                            </a:rPr>
                          </m:ctrlPr>
                        </m:dPr>
                        <m:e>
                          <m:r>
                            <a:rPr lang="zh-CN" altLang="en-US" sz="2400" i="0">
                              <a:latin typeface="Cambria Math" panose="02040503050406030204" pitchFamily="18" charset="0"/>
                            </a:rPr>
                            <m:t>1−</m:t>
                          </m:r>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𝑒</m:t>
                              </m:r>
                            </m:e>
                            <m:sup>
                              <m:r>
                                <a:rPr lang="zh-CN" altLang="en-US" sz="2400" i="0">
                                  <a:latin typeface="Cambria Math" panose="02040503050406030204" pitchFamily="18" charset="0"/>
                                </a:rPr>
                                <m:t>−</m:t>
                              </m:r>
                              <m:r>
                                <a:rPr lang="zh-CN" altLang="en-US" sz="2400" i="1">
                                  <a:latin typeface="Cambria Math" panose="02040503050406030204" pitchFamily="18" charset="0"/>
                                </a:rPr>
                                <m:t>𝛽</m:t>
                              </m:r>
                              <m:r>
                                <a:rPr lang="zh-CN" altLang="en-US" sz="2400" i="1">
                                  <a:latin typeface="Cambria Math" panose="02040503050406030204" pitchFamily="18" charset="0"/>
                                </a:rPr>
                                <m:t>𝑡</m:t>
                              </m:r>
                            </m:sup>
                          </m:sSup>
                        </m:e>
                      </m:d>
                      <m:r>
                        <a:rPr lang="zh-CN" altLang="en-US" sz="2400" i="0">
                          <a:latin typeface="Cambria Math" panose="02040503050406030204" pitchFamily="18" charset="0"/>
                        </a:rPr>
                        <m:t>+</m:t>
                      </m:r>
                      <m:r>
                        <a:rPr lang="zh-CN" altLang="en-US" sz="2400" i="1">
                          <a:latin typeface="Cambria Math" panose="02040503050406030204" pitchFamily="18" charset="0"/>
                        </a:rPr>
                        <m:t>h</m:t>
                      </m:r>
                      <m:r>
                        <a:rPr lang="zh-CN" altLang="en-US" sz="2400" i="0">
                          <a:latin typeface="Cambria Math" panose="02040503050406030204" pitchFamily="18" charset="0"/>
                        </a:rPr>
                        <m:t>=</m:t>
                      </m:r>
                      <m:f>
                        <m:fPr>
                          <m:ctrlPr>
                            <a:rPr lang="zh-CN" altLang="en-US" sz="2400" i="1">
                              <a:solidFill>
                                <a:srgbClr val="836967"/>
                              </a:solidFill>
                              <a:latin typeface="Cambria Math" panose="02040503050406030204" pitchFamily="18" charset="0"/>
                            </a:rPr>
                          </m:ctrlPr>
                        </m:fPr>
                        <m:num>
                          <m:r>
                            <a:rPr lang="zh-CN" altLang="en-US" sz="2400" i="1">
                              <a:latin typeface="Cambria Math" panose="02040503050406030204" pitchFamily="18" charset="0"/>
                            </a:rPr>
                            <m:t>𝑔𝑡</m:t>
                          </m:r>
                        </m:num>
                        <m:den>
                          <m:r>
                            <a:rPr lang="zh-CN" altLang="en-US" sz="2400" i="1">
                              <a:latin typeface="Cambria Math" panose="02040503050406030204" pitchFamily="18" charset="0"/>
                            </a:rPr>
                            <m:t>𝛽</m:t>
                          </m:r>
                        </m:den>
                      </m:f>
                      <m:r>
                        <a:rPr lang="zh-CN" altLang="en-US" sz="2400" i="0">
                          <a:latin typeface="Cambria Math" panose="02040503050406030204" pitchFamily="18" charset="0"/>
                        </a:rPr>
                        <m:t>+</m:t>
                      </m:r>
                      <m:f>
                        <m:fPr>
                          <m:ctrlPr>
                            <a:rPr lang="zh-CN" altLang="en-US" sz="2400" i="1">
                              <a:solidFill>
                                <a:srgbClr val="836967"/>
                              </a:solidFill>
                              <a:latin typeface="Cambria Math" panose="02040503050406030204" pitchFamily="18" charset="0"/>
                            </a:rPr>
                          </m:ctrlPr>
                        </m:fPr>
                        <m:num>
                          <m:r>
                            <a:rPr lang="zh-CN" altLang="en-US" sz="2400" i="1">
                              <a:latin typeface="Cambria Math" panose="02040503050406030204" pitchFamily="18" charset="0"/>
                            </a:rPr>
                            <m:t>𝑔</m:t>
                          </m:r>
                        </m:num>
                        <m:den>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𝛽</m:t>
                              </m:r>
                            </m:e>
                            <m:sup>
                              <m:r>
                                <a:rPr lang="zh-CN" altLang="en-US" sz="2400" i="0">
                                  <a:latin typeface="Cambria Math" panose="02040503050406030204" pitchFamily="18" charset="0"/>
                                </a:rPr>
                                <m:t>2</m:t>
                              </m:r>
                            </m:sup>
                          </m:sSup>
                        </m:den>
                      </m:f>
                      <m:d>
                        <m:dPr>
                          <m:ctrlPr>
                            <a:rPr lang="zh-CN" altLang="en-US" sz="2400" i="1">
                              <a:latin typeface="Cambria Math" panose="02040503050406030204" pitchFamily="18" charset="0"/>
                            </a:rPr>
                          </m:ctrlPr>
                        </m:dPr>
                        <m:e>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𝑒</m:t>
                              </m:r>
                            </m:e>
                            <m:sup>
                              <m:r>
                                <a:rPr lang="zh-CN" altLang="en-US" sz="2400" i="0">
                                  <a:latin typeface="Cambria Math" panose="02040503050406030204" pitchFamily="18" charset="0"/>
                                </a:rPr>
                                <m:t>−</m:t>
                              </m:r>
                              <m:r>
                                <a:rPr lang="zh-CN" altLang="en-US" sz="2400" i="1">
                                  <a:latin typeface="Cambria Math" panose="02040503050406030204" pitchFamily="18" charset="0"/>
                                </a:rPr>
                                <m:t>𝛽</m:t>
                              </m:r>
                              <m:r>
                                <a:rPr lang="zh-CN" altLang="en-US" sz="2400" i="1">
                                  <a:latin typeface="Cambria Math" panose="02040503050406030204" pitchFamily="18" charset="0"/>
                                </a:rPr>
                                <m:t>𝑡</m:t>
                              </m:r>
                            </m:sup>
                          </m:sSup>
                          <m:r>
                            <a:rPr lang="zh-CN" altLang="en-US" sz="2400" i="0">
                              <a:latin typeface="Cambria Math" panose="02040503050406030204" pitchFamily="18" charset="0"/>
                            </a:rPr>
                            <m:t>−1</m:t>
                          </m:r>
                        </m:e>
                      </m:d>
                      <m:r>
                        <a:rPr lang="zh-CN" altLang="en-US" sz="2400" i="0">
                          <a:latin typeface="Cambria Math" panose="02040503050406030204" pitchFamily="18" charset="0"/>
                        </a:rPr>
                        <m:t>+</m:t>
                      </m:r>
                      <m:f>
                        <m:fPr>
                          <m:ctrlPr>
                            <a:rPr lang="zh-CN" altLang="en-US" sz="2400" i="1">
                              <a:solidFill>
                                <a:srgbClr val="836967"/>
                              </a:solidFill>
                              <a:latin typeface="Cambria Math" panose="02040503050406030204" pitchFamily="18" charset="0"/>
                            </a:rPr>
                          </m:ctrlPr>
                        </m:fPr>
                        <m:num>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𝑣</m:t>
                              </m:r>
                            </m:e>
                            <m:sub>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𝑦</m:t>
                                  </m:r>
                                </m:e>
                                <m:sub>
                                  <m:r>
                                    <a:rPr lang="zh-CN" altLang="en-US" sz="2400" i="0">
                                      <a:latin typeface="Cambria Math" panose="02040503050406030204" pitchFamily="18" charset="0"/>
                                    </a:rPr>
                                    <m:t>0</m:t>
                                  </m:r>
                                </m:sub>
                              </m:sSub>
                            </m:sub>
                          </m:sSub>
                        </m:num>
                        <m:den>
                          <m:r>
                            <a:rPr lang="zh-CN" altLang="en-US" sz="2400" i="1">
                              <a:latin typeface="Cambria Math" panose="02040503050406030204" pitchFamily="18" charset="0"/>
                            </a:rPr>
                            <m:t>𝛽</m:t>
                          </m:r>
                        </m:den>
                      </m:f>
                      <m:d>
                        <m:dPr>
                          <m:ctrlPr>
                            <a:rPr lang="zh-CN" altLang="en-US" sz="2400" i="1">
                              <a:latin typeface="Cambria Math" panose="02040503050406030204" pitchFamily="18" charset="0"/>
                            </a:rPr>
                          </m:ctrlPr>
                        </m:dPr>
                        <m:e>
                          <m:r>
                            <a:rPr lang="zh-CN" altLang="en-US" sz="2400" i="0">
                              <a:latin typeface="Cambria Math" panose="02040503050406030204" pitchFamily="18" charset="0"/>
                            </a:rPr>
                            <m:t>1−</m:t>
                          </m:r>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𝑒</m:t>
                              </m:r>
                            </m:e>
                            <m:sup>
                              <m:r>
                                <a:rPr lang="zh-CN" altLang="en-US" sz="2400" i="0">
                                  <a:latin typeface="Cambria Math" panose="02040503050406030204" pitchFamily="18" charset="0"/>
                                </a:rPr>
                                <m:t>−</m:t>
                              </m:r>
                              <m:r>
                                <a:rPr lang="zh-CN" altLang="en-US" sz="2400" i="1">
                                  <a:latin typeface="Cambria Math" panose="02040503050406030204" pitchFamily="18" charset="0"/>
                                </a:rPr>
                                <m:t>𝛽</m:t>
                              </m:r>
                              <m:r>
                                <a:rPr lang="zh-CN" altLang="en-US" sz="2400" i="1">
                                  <a:latin typeface="Cambria Math" panose="02040503050406030204" pitchFamily="18" charset="0"/>
                                </a:rPr>
                                <m:t>𝑡</m:t>
                              </m:r>
                            </m:sup>
                          </m:sSup>
                        </m:e>
                      </m:d>
                      <m:r>
                        <a:rPr lang="zh-CN" altLang="en-US" sz="2400" i="0">
                          <a:latin typeface="Cambria Math" panose="02040503050406030204" pitchFamily="18" charset="0"/>
                        </a:rPr>
                        <m:t>+</m:t>
                      </m:r>
                      <m:r>
                        <a:rPr lang="zh-CN" altLang="en-US" sz="2400" i="1">
                          <a:latin typeface="Cambria Math" panose="02040503050406030204" pitchFamily="18" charset="0"/>
                        </a:rPr>
                        <m:t>h</m:t>
                      </m:r>
                    </m:oMath>
                  </m:oMathPara>
                </a14:m>
                <a:endParaRPr lang="zh-CN" altLang="en-US" dirty="0"/>
              </a:p>
            </p:txBody>
          </p:sp>
        </mc:Choice>
        <mc:Fallback>
          <p:sp>
            <p:nvSpPr>
              <p:cNvPr id="23" name="文本框 22">
                <a:extLst>
                  <a:ext uri="{FF2B5EF4-FFF2-40B4-BE49-F238E27FC236}">
                    <a16:creationId xmlns:a16="http://schemas.microsoft.com/office/drawing/2014/main" id="{A23E0985-6FFC-4C80-ACA2-DC7013C0D249}"/>
                  </a:ext>
                </a:extLst>
              </p:cNvPr>
              <p:cNvSpPr txBox="1">
                <a:spLocks noRot="1" noChangeAspect="1" noMove="1" noResize="1" noEditPoints="1" noAdjustHandles="1" noChangeArrowheads="1" noChangeShapeType="1" noTextEdit="1"/>
              </p:cNvSpPr>
              <p:nvPr/>
            </p:nvSpPr>
            <p:spPr>
              <a:xfrm>
                <a:off x="306805" y="4230300"/>
                <a:ext cx="11578389" cy="821700"/>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4" name="文本框 23">
                <a:extLst>
                  <a:ext uri="{FF2B5EF4-FFF2-40B4-BE49-F238E27FC236}">
                    <a16:creationId xmlns:a16="http://schemas.microsoft.com/office/drawing/2014/main" id="{BB2B943D-08CF-4319-8D32-1A3788B9A480}"/>
                  </a:ext>
                </a:extLst>
              </p:cNvPr>
              <p:cNvSpPr txBox="1"/>
              <p:nvPr/>
            </p:nvSpPr>
            <p:spPr>
              <a:xfrm>
                <a:off x="745999" y="1802183"/>
                <a:ext cx="8446127" cy="461665"/>
              </a:xfrm>
              <a:prstGeom prst="rect">
                <a:avLst/>
              </a:prstGeom>
              <a:noFill/>
            </p:spPr>
            <p:txBody>
              <a:bodyPr wrap="square">
                <a:spAutoFit/>
              </a:bodyPr>
              <a:lstStyle/>
              <a:p>
                <a:r>
                  <a:rPr lang="en-US" altLang="zh-CN" sz="2400" dirty="0">
                    <a:ln>
                      <a:noFill/>
                    </a:ln>
                    <a:solidFill>
                      <a:srgbClr val="000000"/>
                    </a:solidFill>
                    <a:effectLst/>
                    <a:latin typeface="Times New Roman" panose="02020603050405020304" pitchFamily="18" charset="0"/>
                    <a:ea typeface="Arial Unicode MS"/>
                    <a:cs typeface="Times New Roman" panose="02020603050405020304" pitchFamily="18" charset="0"/>
                  </a:rPr>
                  <a:t>the relationship between the horizontal displacement </a:t>
                </a:r>
                <a14:m>
                  <m:oMath xmlns:m="http://schemas.openxmlformats.org/officeDocument/2006/math">
                    <m:r>
                      <a:rPr lang="en-US" altLang="zh-CN" sz="2400" i="1">
                        <a:ln>
                          <a:noFill/>
                        </a:ln>
                        <a:solidFill>
                          <a:srgbClr val="000000"/>
                        </a:solidFill>
                        <a:effectLst/>
                        <a:latin typeface="Cambria Math" panose="02040503050406030204" pitchFamily="18" charset="0"/>
                        <a:ea typeface="Arial Unicode MS"/>
                        <a:cs typeface="Arial Unicode MS"/>
                      </a:rPr>
                      <m:t>𝑥</m:t>
                    </m:r>
                  </m:oMath>
                </a14:m>
                <a:r>
                  <a:rPr lang="en-US" altLang="zh-CN" sz="2400" dirty="0">
                    <a:ln>
                      <a:noFill/>
                    </a:ln>
                    <a:solidFill>
                      <a:srgbClr val="000000"/>
                    </a:solidFill>
                    <a:effectLst/>
                    <a:latin typeface="Times New Roman" panose="02020603050405020304" pitchFamily="18" charset="0"/>
                    <a:ea typeface="Arial Unicode MS"/>
                    <a:cs typeface="Times New Roman" panose="02020603050405020304" pitchFamily="18" charset="0"/>
                  </a:rPr>
                  <a:t> and time </a:t>
                </a:r>
                <a14:m>
                  <m:oMath xmlns:m="http://schemas.openxmlformats.org/officeDocument/2006/math">
                    <m:r>
                      <a:rPr lang="en-US" altLang="zh-CN" sz="2400" i="1">
                        <a:ln>
                          <a:noFill/>
                        </a:ln>
                        <a:solidFill>
                          <a:srgbClr val="000000"/>
                        </a:solidFill>
                        <a:effectLst/>
                        <a:latin typeface="Cambria Math" panose="02040503050406030204" pitchFamily="18" charset="0"/>
                        <a:ea typeface="Arial Unicode MS"/>
                        <a:cs typeface="Arial Unicode MS"/>
                      </a:rPr>
                      <m:t>𝑡</m:t>
                    </m:r>
                    <m:r>
                      <a:rPr lang="en-US" altLang="zh-CN" sz="2400" b="0" i="1" smtClean="0">
                        <a:ln>
                          <a:noFill/>
                        </a:ln>
                        <a:solidFill>
                          <a:srgbClr val="000000"/>
                        </a:solidFill>
                        <a:effectLst/>
                        <a:latin typeface="Cambria Math" panose="02040503050406030204" pitchFamily="18" charset="0"/>
                        <a:ea typeface="Arial Unicode MS"/>
                        <a:cs typeface="Arial Unicode MS"/>
                      </a:rPr>
                      <m:t>:</m:t>
                    </m:r>
                  </m:oMath>
                </a14:m>
                <a:endParaRPr lang="zh-CN" altLang="en-US" sz="2400" dirty="0">
                  <a:latin typeface="Times New Roman" panose="02020603050405020304" pitchFamily="18" charset="0"/>
                  <a:cs typeface="Times New Roman" panose="02020603050405020304" pitchFamily="18" charset="0"/>
                </a:endParaRPr>
              </a:p>
            </p:txBody>
          </p:sp>
        </mc:Choice>
        <mc:Fallback>
          <p:sp>
            <p:nvSpPr>
              <p:cNvPr id="24" name="文本框 23">
                <a:extLst>
                  <a:ext uri="{FF2B5EF4-FFF2-40B4-BE49-F238E27FC236}">
                    <a16:creationId xmlns:a16="http://schemas.microsoft.com/office/drawing/2014/main" id="{BB2B943D-08CF-4319-8D32-1A3788B9A480}"/>
                  </a:ext>
                </a:extLst>
              </p:cNvPr>
              <p:cNvSpPr txBox="1">
                <a:spLocks noRot="1" noChangeAspect="1" noMove="1" noResize="1" noEditPoints="1" noAdjustHandles="1" noChangeArrowheads="1" noChangeShapeType="1" noTextEdit="1"/>
              </p:cNvSpPr>
              <p:nvPr/>
            </p:nvSpPr>
            <p:spPr>
              <a:xfrm>
                <a:off x="745999" y="1802183"/>
                <a:ext cx="8446127" cy="461665"/>
              </a:xfrm>
              <a:prstGeom prst="rect">
                <a:avLst/>
              </a:prstGeom>
              <a:blipFill>
                <a:blip r:embed="rId5"/>
                <a:stretch>
                  <a:fillRect l="-1082" t="-10667" b="-30667"/>
                </a:stretch>
              </a:blipFill>
            </p:spPr>
            <p:txBody>
              <a:bodyPr/>
              <a:lstStyle/>
              <a:p>
                <a:r>
                  <a:rPr lang="zh-CN" altLang="en-US">
                    <a:noFill/>
                  </a:rPr>
                  <a:t> </a:t>
                </a:r>
              </a:p>
            </p:txBody>
          </p:sp>
        </mc:Fallback>
      </mc:AlternateContent>
      <p:sp>
        <p:nvSpPr>
          <p:cNvPr id="26" name="文本框 25">
            <a:extLst>
              <a:ext uri="{FF2B5EF4-FFF2-40B4-BE49-F238E27FC236}">
                <a16:creationId xmlns:a16="http://schemas.microsoft.com/office/drawing/2014/main" id="{C1D20DA5-8592-4CEC-B3F6-3080D5E29F1E}"/>
              </a:ext>
            </a:extLst>
          </p:cNvPr>
          <p:cNvSpPr txBox="1"/>
          <p:nvPr/>
        </p:nvSpPr>
        <p:spPr>
          <a:xfrm>
            <a:off x="685862" y="3742323"/>
            <a:ext cx="6100010" cy="461665"/>
          </a:xfrm>
          <a:prstGeom prst="rect">
            <a:avLst/>
          </a:prstGeom>
          <a:noFill/>
        </p:spPr>
        <p:txBody>
          <a:bodyPr wrap="square">
            <a:spAutoFit/>
          </a:bodyPr>
          <a:lstStyle/>
          <a:p>
            <a:r>
              <a:rPr lang="en-US" altLang="zh-CN" sz="2400" dirty="0">
                <a:ln>
                  <a:noFill/>
                </a:ln>
                <a:solidFill>
                  <a:srgbClr val="000000"/>
                </a:solidFill>
                <a:effectLst/>
                <a:latin typeface="Times New Roman" panose="02020603050405020304" pitchFamily="18" charset="0"/>
                <a:ea typeface="Arial Unicode MS"/>
                <a:cs typeface="Arial Unicode MS"/>
              </a:rPr>
              <a:t>the displacement on y-direction:</a:t>
            </a:r>
            <a:endParaRPr lang="zh-CN" altLang="en-US" sz="2400" dirty="0"/>
          </a:p>
        </p:txBody>
      </p:sp>
    </p:spTree>
    <p:custDataLst>
      <p:tags r:id="rId1"/>
    </p:custDataLst>
    <p:extLst>
      <p:ext uri="{BB962C8B-B14F-4D97-AF65-F5344CB8AC3E}">
        <p14:creationId xmlns:p14="http://schemas.microsoft.com/office/powerpoint/2010/main" val="1073071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C39BBCE-653B-4822-9239-EB18A9858675}"/>
              </a:ext>
            </a:extLst>
          </p:cNvPr>
          <p:cNvSpPr/>
          <p:nvPr/>
        </p:nvSpPr>
        <p:spPr>
          <a:xfrm>
            <a:off x="0" y="0"/>
            <a:ext cx="12192000" cy="1804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a:extLst>
              <a:ext uri="{FF2B5EF4-FFF2-40B4-BE49-F238E27FC236}">
                <a16:creationId xmlns:a16="http://schemas.microsoft.com/office/drawing/2014/main" id="{CB3ABB7E-E00C-4C93-AD42-E9178BE3AD40}"/>
              </a:ext>
            </a:extLst>
          </p:cNvPr>
          <p:cNvGrpSpPr/>
          <p:nvPr/>
        </p:nvGrpSpPr>
        <p:grpSpPr>
          <a:xfrm>
            <a:off x="240629" y="1818119"/>
            <a:ext cx="5603313" cy="3514172"/>
            <a:chOff x="240629" y="1448674"/>
            <a:chExt cx="5603313" cy="3514172"/>
          </a:xfrm>
        </p:grpSpPr>
        <p:pic>
          <p:nvPicPr>
            <p:cNvPr id="8" name="图片 7">
              <a:extLst>
                <a:ext uri="{FF2B5EF4-FFF2-40B4-BE49-F238E27FC236}">
                  <a16:creationId xmlns:a16="http://schemas.microsoft.com/office/drawing/2014/main" id="{3E92345D-B934-4340-982D-E9CB9DEF78DA}"/>
                </a:ext>
              </a:extLst>
            </p:cNvPr>
            <p:cNvPicPr>
              <a:picLocks noChangeAspect="1"/>
            </p:cNvPicPr>
            <p:nvPr/>
          </p:nvPicPr>
          <p:blipFill>
            <a:blip r:embed="rId3"/>
            <a:stretch>
              <a:fillRect/>
            </a:stretch>
          </p:blipFill>
          <p:spPr>
            <a:xfrm>
              <a:off x="286328" y="1895153"/>
              <a:ext cx="5557614" cy="3067693"/>
            </a:xfrm>
            <a:prstGeom prst="rect">
              <a:avLst/>
            </a:prstGeom>
          </p:spPr>
        </p:pic>
        <p:sp>
          <p:nvSpPr>
            <p:cNvPr id="9" name="文本框 8">
              <a:extLst>
                <a:ext uri="{FF2B5EF4-FFF2-40B4-BE49-F238E27FC236}">
                  <a16:creationId xmlns:a16="http://schemas.microsoft.com/office/drawing/2014/main" id="{5FB8714F-0BD4-4D05-AD21-6C3A43B078E0}"/>
                </a:ext>
              </a:extLst>
            </p:cNvPr>
            <p:cNvSpPr txBox="1"/>
            <p:nvPr/>
          </p:nvSpPr>
          <p:spPr>
            <a:xfrm>
              <a:off x="240629" y="1448674"/>
              <a:ext cx="5053263" cy="369332"/>
            </a:xfrm>
            <a:prstGeom prst="rect">
              <a:avLst/>
            </a:prstGeom>
            <a:noFill/>
          </p:spPr>
          <p:txBody>
            <a:bodyPr wrap="square" rtlCol="0">
              <a:spAutoFit/>
            </a:bodyPr>
            <a:lstStyle/>
            <a:p>
              <a:r>
                <a:rPr lang="en-US" altLang="zh-CN" b="1" dirty="0"/>
                <a:t>CUMULATIVE CASES OVER TIME</a:t>
              </a:r>
              <a:endParaRPr lang="zh-CN" altLang="en-US" b="1" dirty="0"/>
            </a:p>
          </p:txBody>
        </p:sp>
      </p:grpSp>
      <p:grpSp>
        <p:nvGrpSpPr>
          <p:cNvPr id="14" name="组合 13">
            <a:extLst>
              <a:ext uri="{FF2B5EF4-FFF2-40B4-BE49-F238E27FC236}">
                <a16:creationId xmlns:a16="http://schemas.microsoft.com/office/drawing/2014/main" id="{0CCF39DC-3508-4A3A-94A8-C6D221A04CC6}"/>
              </a:ext>
            </a:extLst>
          </p:cNvPr>
          <p:cNvGrpSpPr/>
          <p:nvPr/>
        </p:nvGrpSpPr>
        <p:grpSpPr>
          <a:xfrm>
            <a:off x="6215704" y="1792108"/>
            <a:ext cx="5791576" cy="3816203"/>
            <a:chOff x="6317300" y="1422663"/>
            <a:chExt cx="5791576" cy="3816203"/>
          </a:xfrm>
        </p:grpSpPr>
        <p:pic>
          <p:nvPicPr>
            <p:cNvPr id="12" name="图片 11">
              <a:extLst>
                <a:ext uri="{FF2B5EF4-FFF2-40B4-BE49-F238E27FC236}">
                  <a16:creationId xmlns:a16="http://schemas.microsoft.com/office/drawing/2014/main" id="{2C160606-74E5-47DE-82DC-E00567CFE1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7300" y="1619131"/>
              <a:ext cx="5791576" cy="3619735"/>
            </a:xfrm>
            <a:prstGeom prst="rect">
              <a:avLst/>
            </a:prstGeom>
          </p:spPr>
        </p:pic>
        <p:sp>
          <p:nvSpPr>
            <p:cNvPr id="13" name="文本框 12">
              <a:extLst>
                <a:ext uri="{FF2B5EF4-FFF2-40B4-BE49-F238E27FC236}">
                  <a16:creationId xmlns:a16="http://schemas.microsoft.com/office/drawing/2014/main" id="{32C0E064-1E2D-4DAF-A358-7B41E1A6F8D2}"/>
                </a:ext>
              </a:extLst>
            </p:cNvPr>
            <p:cNvSpPr txBox="1"/>
            <p:nvPr/>
          </p:nvSpPr>
          <p:spPr>
            <a:xfrm>
              <a:off x="6516738" y="1422663"/>
              <a:ext cx="5053263" cy="369332"/>
            </a:xfrm>
            <a:prstGeom prst="rect">
              <a:avLst/>
            </a:prstGeom>
            <a:noFill/>
          </p:spPr>
          <p:txBody>
            <a:bodyPr wrap="square" rtlCol="0">
              <a:spAutoFit/>
            </a:bodyPr>
            <a:lstStyle/>
            <a:p>
              <a:r>
                <a:rPr lang="en-US" altLang="zh-CN" b="1" dirty="0"/>
                <a:t>CUMULATIVE CASES BY DATE</a:t>
              </a:r>
              <a:endParaRPr lang="zh-CN" altLang="en-US" b="1" dirty="0"/>
            </a:p>
          </p:txBody>
        </p:sp>
      </p:grpSp>
      <p:grpSp>
        <p:nvGrpSpPr>
          <p:cNvPr id="18" name="组合 17">
            <a:extLst>
              <a:ext uri="{FF2B5EF4-FFF2-40B4-BE49-F238E27FC236}">
                <a16:creationId xmlns:a16="http://schemas.microsoft.com/office/drawing/2014/main" id="{4E3032E4-0D11-4C22-939D-6E68AC82A983}"/>
              </a:ext>
            </a:extLst>
          </p:cNvPr>
          <p:cNvGrpSpPr/>
          <p:nvPr/>
        </p:nvGrpSpPr>
        <p:grpSpPr>
          <a:xfrm>
            <a:off x="264693" y="463730"/>
            <a:ext cx="4006518" cy="830997"/>
            <a:chOff x="240629" y="403570"/>
            <a:chExt cx="4006518" cy="830997"/>
          </a:xfrm>
        </p:grpSpPr>
        <p:sp>
          <p:nvSpPr>
            <p:cNvPr id="16" name="skip_153777">
              <a:extLst>
                <a:ext uri="{FF2B5EF4-FFF2-40B4-BE49-F238E27FC236}">
                  <a16:creationId xmlns:a16="http://schemas.microsoft.com/office/drawing/2014/main" id="{49825BEE-C983-423B-9E34-E7A462C94CCE}"/>
                </a:ext>
              </a:extLst>
            </p:cNvPr>
            <p:cNvSpPr/>
            <p:nvPr/>
          </p:nvSpPr>
          <p:spPr>
            <a:xfrm>
              <a:off x="240629" y="514760"/>
              <a:ext cx="609685" cy="608617"/>
            </a:xfrm>
            <a:custGeom>
              <a:avLst/>
              <a:gdLst>
                <a:gd name="T0" fmla="*/ 2200 w 4400"/>
                <a:gd name="T1" fmla="*/ 0 h 4400"/>
                <a:gd name="T2" fmla="*/ 0 w 4400"/>
                <a:gd name="T3" fmla="*/ 2200 h 4400"/>
                <a:gd name="T4" fmla="*/ 2200 w 4400"/>
                <a:gd name="T5" fmla="*/ 4400 h 4400"/>
                <a:gd name="T6" fmla="*/ 4400 w 4400"/>
                <a:gd name="T7" fmla="*/ 2200 h 4400"/>
                <a:gd name="T8" fmla="*/ 2200 w 4400"/>
                <a:gd name="T9" fmla="*/ 0 h 4400"/>
                <a:gd name="T10" fmla="*/ 3300 w 4400"/>
                <a:gd name="T11" fmla="*/ 2200 h 4400"/>
                <a:gd name="T12" fmla="*/ 3300 w 4400"/>
                <a:gd name="T13" fmla="*/ 2200 h 4400"/>
                <a:gd name="T14" fmla="*/ 3300 w 4400"/>
                <a:gd name="T15" fmla="*/ 3100 h 4400"/>
                <a:gd name="T16" fmla="*/ 3100 w 4400"/>
                <a:gd name="T17" fmla="*/ 3300 h 4400"/>
                <a:gd name="T18" fmla="*/ 2900 w 4400"/>
                <a:gd name="T19" fmla="*/ 3100 h 4400"/>
                <a:gd name="T20" fmla="*/ 2900 w 4400"/>
                <a:gd name="T21" fmla="*/ 2683 h 4400"/>
                <a:gd name="T22" fmla="*/ 2341 w 4400"/>
                <a:gd name="T23" fmla="*/ 3241 h 4400"/>
                <a:gd name="T24" fmla="*/ 2200 w 4400"/>
                <a:gd name="T25" fmla="*/ 3300 h 4400"/>
                <a:gd name="T26" fmla="*/ 2123 w 4400"/>
                <a:gd name="T27" fmla="*/ 3285 h 4400"/>
                <a:gd name="T28" fmla="*/ 2000 w 4400"/>
                <a:gd name="T29" fmla="*/ 3100 h 4400"/>
                <a:gd name="T30" fmla="*/ 2000 w 4400"/>
                <a:gd name="T31" fmla="*/ 2683 h 4400"/>
                <a:gd name="T32" fmla="*/ 1441 w 4400"/>
                <a:gd name="T33" fmla="*/ 3241 h 4400"/>
                <a:gd name="T34" fmla="*/ 1300 w 4400"/>
                <a:gd name="T35" fmla="*/ 3300 h 4400"/>
                <a:gd name="T36" fmla="*/ 1223 w 4400"/>
                <a:gd name="T37" fmla="*/ 3285 h 4400"/>
                <a:gd name="T38" fmla="*/ 1100 w 4400"/>
                <a:gd name="T39" fmla="*/ 3100 h 4400"/>
                <a:gd name="T40" fmla="*/ 1100 w 4400"/>
                <a:gd name="T41" fmla="*/ 1300 h 4400"/>
                <a:gd name="T42" fmla="*/ 1223 w 4400"/>
                <a:gd name="T43" fmla="*/ 1115 h 4400"/>
                <a:gd name="T44" fmla="*/ 1441 w 4400"/>
                <a:gd name="T45" fmla="*/ 1159 h 4400"/>
                <a:gd name="T46" fmla="*/ 2000 w 4400"/>
                <a:gd name="T47" fmla="*/ 1717 h 4400"/>
                <a:gd name="T48" fmla="*/ 2000 w 4400"/>
                <a:gd name="T49" fmla="*/ 1300 h 4400"/>
                <a:gd name="T50" fmla="*/ 2123 w 4400"/>
                <a:gd name="T51" fmla="*/ 1115 h 4400"/>
                <a:gd name="T52" fmla="*/ 2341 w 4400"/>
                <a:gd name="T53" fmla="*/ 1159 h 4400"/>
                <a:gd name="T54" fmla="*/ 2900 w 4400"/>
                <a:gd name="T55" fmla="*/ 1717 h 4400"/>
                <a:gd name="T56" fmla="*/ 2900 w 4400"/>
                <a:gd name="T57" fmla="*/ 1300 h 4400"/>
                <a:gd name="T58" fmla="*/ 3100 w 4400"/>
                <a:gd name="T59" fmla="*/ 1100 h 4400"/>
                <a:gd name="T60" fmla="*/ 3300 w 4400"/>
                <a:gd name="T61" fmla="*/ 1300 h 4400"/>
                <a:gd name="T62" fmla="*/ 3300 w 4400"/>
                <a:gd name="T63" fmla="*/ 2200 h 4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00" h="4400">
                  <a:moveTo>
                    <a:pt x="2200" y="0"/>
                  </a:moveTo>
                  <a:cubicBezTo>
                    <a:pt x="987" y="0"/>
                    <a:pt x="0" y="987"/>
                    <a:pt x="0" y="2200"/>
                  </a:cubicBezTo>
                  <a:cubicBezTo>
                    <a:pt x="0" y="3413"/>
                    <a:pt x="987" y="4400"/>
                    <a:pt x="2200" y="4400"/>
                  </a:cubicBezTo>
                  <a:cubicBezTo>
                    <a:pt x="3413" y="4400"/>
                    <a:pt x="4400" y="3413"/>
                    <a:pt x="4400" y="2200"/>
                  </a:cubicBezTo>
                  <a:cubicBezTo>
                    <a:pt x="4400" y="987"/>
                    <a:pt x="3413" y="0"/>
                    <a:pt x="2200" y="0"/>
                  </a:cubicBezTo>
                  <a:close/>
                  <a:moveTo>
                    <a:pt x="3300" y="2200"/>
                  </a:moveTo>
                  <a:lnTo>
                    <a:pt x="3300" y="2200"/>
                  </a:lnTo>
                  <a:lnTo>
                    <a:pt x="3300" y="3100"/>
                  </a:lnTo>
                  <a:cubicBezTo>
                    <a:pt x="3300" y="3210"/>
                    <a:pt x="3210" y="3300"/>
                    <a:pt x="3100" y="3300"/>
                  </a:cubicBezTo>
                  <a:cubicBezTo>
                    <a:pt x="2990" y="3300"/>
                    <a:pt x="2900" y="3210"/>
                    <a:pt x="2900" y="3100"/>
                  </a:cubicBezTo>
                  <a:lnTo>
                    <a:pt x="2900" y="2683"/>
                  </a:lnTo>
                  <a:lnTo>
                    <a:pt x="2341" y="3241"/>
                  </a:lnTo>
                  <a:cubicBezTo>
                    <a:pt x="2303" y="3280"/>
                    <a:pt x="2252" y="3300"/>
                    <a:pt x="2200" y="3300"/>
                  </a:cubicBezTo>
                  <a:cubicBezTo>
                    <a:pt x="2174" y="3300"/>
                    <a:pt x="2148" y="3295"/>
                    <a:pt x="2123" y="3285"/>
                  </a:cubicBezTo>
                  <a:cubicBezTo>
                    <a:pt x="2049" y="3254"/>
                    <a:pt x="2000" y="3181"/>
                    <a:pt x="2000" y="3100"/>
                  </a:cubicBezTo>
                  <a:lnTo>
                    <a:pt x="2000" y="2683"/>
                  </a:lnTo>
                  <a:lnTo>
                    <a:pt x="1441" y="3241"/>
                  </a:lnTo>
                  <a:cubicBezTo>
                    <a:pt x="1403" y="3280"/>
                    <a:pt x="1352" y="3300"/>
                    <a:pt x="1300" y="3300"/>
                  </a:cubicBezTo>
                  <a:cubicBezTo>
                    <a:pt x="1274" y="3300"/>
                    <a:pt x="1248" y="3295"/>
                    <a:pt x="1223" y="3285"/>
                  </a:cubicBezTo>
                  <a:cubicBezTo>
                    <a:pt x="1149" y="3254"/>
                    <a:pt x="1100" y="3181"/>
                    <a:pt x="1100" y="3100"/>
                  </a:cubicBezTo>
                  <a:lnTo>
                    <a:pt x="1100" y="1300"/>
                  </a:lnTo>
                  <a:cubicBezTo>
                    <a:pt x="1100" y="1219"/>
                    <a:pt x="1149" y="1146"/>
                    <a:pt x="1223" y="1115"/>
                  </a:cubicBezTo>
                  <a:cubicBezTo>
                    <a:pt x="1298" y="1084"/>
                    <a:pt x="1384" y="1101"/>
                    <a:pt x="1441" y="1159"/>
                  </a:cubicBezTo>
                  <a:lnTo>
                    <a:pt x="2000" y="1717"/>
                  </a:lnTo>
                  <a:lnTo>
                    <a:pt x="2000" y="1300"/>
                  </a:lnTo>
                  <a:cubicBezTo>
                    <a:pt x="2000" y="1219"/>
                    <a:pt x="2049" y="1146"/>
                    <a:pt x="2123" y="1115"/>
                  </a:cubicBezTo>
                  <a:cubicBezTo>
                    <a:pt x="2198" y="1084"/>
                    <a:pt x="2284" y="1101"/>
                    <a:pt x="2341" y="1159"/>
                  </a:cubicBezTo>
                  <a:lnTo>
                    <a:pt x="2900" y="1717"/>
                  </a:lnTo>
                  <a:lnTo>
                    <a:pt x="2900" y="1300"/>
                  </a:lnTo>
                  <a:cubicBezTo>
                    <a:pt x="2900" y="1190"/>
                    <a:pt x="2990" y="1100"/>
                    <a:pt x="3100" y="1100"/>
                  </a:cubicBezTo>
                  <a:cubicBezTo>
                    <a:pt x="3210" y="1100"/>
                    <a:pt x="3300" y="1190"/>
                    <a:pt x="3300" y="1300"/>
                  </a:cubicBezTo>
                  <a:lnTo>
                    <a:pt x="3300" y="220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文本框 16">
              <a:extLst>
                <a:ext uri="{FF2B5EF4-FFF2-40B4-BE49-F238E27FC236}">
                  <a16:creationId xmlns:a16="http://schemas.microsoft.com/office/drawing/2014/main" id="{BAED80CE-6A88-49B4-AEEE-67C6032CB13D}"/>
                </a:ext>
              </a:extLst>
            </p:cNvPr>
            <p:cNvSpPr txBox="1"/>
            <p:nvPr/>
          </p:nvSpPr>
          <p:spPr>
            <a:xfrm>
              <a:off x="910474" y="403570"/>
              <a:ext cx="3336673" cy="830997"/>
            </a:xfrm>
            <a:prstGeom prst="rect">
              <a:avLst/>
            </a:prstGeom>
            <a:noFill/>
          </p:spPr>
          <p:txBody>
            <a:bodyPr wrap="square" rtlCol="0">
              <a:spAutoFit/>
            </a:bodyPr>
            <a:lstStyle/>
            <a:p>
              <a:r>
                <a:rPr lang="en-US" altLang="zh-CN" sz="2400" dirty="0">
                  <a:latin typeface="Arial Black" panose="020B0A04020102020204" pitchFamily="34" charset="0"/>
                  <a:cs typeface="Times New Roman" panose="02020603050405020304" pitchFamily="18" charset="0"/>
                </a:rPr>
                <a:t>CRITICAL TRENDS</a:t>
              </a:r>
            </a:p>
            <a:p>
              <a:r>
                <a:rPr lang="en-US" altLang="zh-CN" sz="2400" dirty="0">
                  <a:latin typeface="Arial Black" panose="020B0A04020102020204" pitchFamily="34" charset="0"/>
                  <a:cs typeface="Times New Roman" panose="02020603050405020304" pitchFamily="18" charset="0"/>
                </a:rPr>
                <a:t>OF COVID-19</a:t>
              </a:r>
              <a:endParaRPr lang="zh-CN" altLang="en-US" sz="2400" dirty="0">
                <a:latin typeface="Arial Black" panose="020B0A04020102020204" pitchFamily="34"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978056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C39BBCE-653B-4822-9239-EB18A9858675}"/>
              </a:ext>
            </a:extLst>
          </p:cNvPr>
          <p:cNvSpPr/>
          <p:nvPr/>
        </p:nvSpPr>
        <p:spPr>
          <a:xfrm>
            <a:off x="0" y="0"/>
            <a:ext cx="12192000" cy="1804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6C517268-E8CB-409A-8050-A6734AECE51A}"/>
              </a:ext>
            </a:extLst>
          </p:cNvPr>
          <p:cNvSpPr txBox="1"/>
          <p:nvPr/>
        </p:nvSpPr>
        <p:spPr>
          <a:xfrm>
            <a:off x="962568" y="574843"/>
            <a:ext cx="4451642" cy="461665"/>
          </a:xfrm>
          <a:prstGeom prst="rect">
            <a:avLst/>
          </a:prstGeom>
          <a:noFill/>
        </p:spPr>
        <p:txBody>
          <a:bodyPr wrap="square" rtlCol="0">
            <a:spAutoFit/>
          </a:bodyPr>
          <a:lstStyle/>
          <a:p>
            <a:r>
              <a:rPr lang="en-US" altLang="zh-CN" sz="2400" dirty="0">
                <a:latin typeface="Arial Black" panose="020B0A04020102020204" pitchFamily="34" charset="0"/>
                <a:cs typeface="Times New Roman" panose="02020603050405020304" pitchFamily="18" charset="0"/>
              </a:rPr>
              <a:t>Materials and Methods</a:t>
            </a:r>
            <a:endParaRPr lang="zh-CN" altLang="en-US" sz="2400" dirty="0">
              <a:latin typeface="Arial Black" panose="020B0A04020102020204" pitchFamily="34" charset="0"/>
              <a:cs typeface="Times New Roman" panose="02020603050405020304" pitchFamily="18" charset="0"/>
            </a:endParaRPr>
          </a:p>
        </p:txBody>
      </p:sp>
      <p:sp>
        <p:nvSpPr>
          <p:cNvPr id="7" name="archives_342283">
            <a:extLst>
              <a:ext uri="{FF2B5EF4-FFF2-40B4-BE49-F238E27FC236}">
                <a16:creationId xmlns:a16="http://schemas.microsoft.com/office/drawing/2014/main" id="{3B2BBE42-1513-4F21-ACBC-F4576939E681}"/>
              </a:ext>
            </a:extLst>
          </p:cNvPr>
          <p:cNvSpPr/>
          <p:nvPr/>
        </p:nvSpPr>
        <p:spPr>
          <a:xfrm>
            <a:off x="244599" y="501292"/>
            <a:ext cx="609685" cy="608768"/>
          </a:xfrm>
          <a:custGeom>
            <a:avLst/>
            <a:gdLst>
              <a:gd name="connsiteX0" fmla="*/ 602275 w 602487"/>
              <a:gd name="connsiteY0" fmla="*/ 602275 w 602487"/>
              <a:gd name="connsiteX1" fmla="*/ 602275 w 602487"/>
              <a:gd name="connsiteY1" fmla="*/ 602275 w 602487"/>
              <a:gd name="connsiteX2" fmla="*/ 602275 w 602487"/>
              <a:gd name="connsiteY2" fmla="*/ 602275 w 602487"/>
              <a:gd name="connsiteX3" fmla="*/ 602275 w 602487"/>
              <a:gd name="connsiteY3" fmla="*/ 602275 w 602487"/>
              <a:gd name="connsiteX4" fmla="*/ 602275 w 602487"/>
              <a:gd name="connsiteY4" fmla="*/ 602275 w 602487"/>
              <a:gd name="connsiteX5" fmla="*/ 602275 w 602487"/>
              <a:gd name="connsiteY5" fmla="*/ 602275 w 602487"/>
              <a:gd name="connsiteX6" fmla="*/ 602275 w 602487"/>
              <a:gd name="connsiteY6" fmla="*/ 602275 w 602487"/>
              <a:gd name="connsiteX7" fmla="*/ 602275 w 602487"/>
              <a:gd name="connsiteY7" fmla="*/ 602275 w 602487"/>
              <a:gd name="connsiteX8" fmla="*/ 602275 w 602487"/>
              <a:gd name="connsiteY8" fmla="*/ 602275 w 602487"/>
              <a:gd name="connsiteX9" fmla="*/ 602275 w 602487"/>
              <a:gd name="connsiteY9" fmla="*/ 602275 w 602487"/>
              <a:gd name="connsiteX10" fmla="*/ 602275 w 602487"/>
              <a:gd name="connsiteY10" fmla="*/ 602275 w 602487"/>
              <a:gd name="connsiteX11" fmla="*/ 602275 w 602487"/>
              <a:gd name="connsiteY11" fmla="*/ 602275 w 602487"/>
              <a:gd name="connsiteX12" fmla="*/ 602275 w 602487"/>
              <a:gd name="connsiteY12" fmla="*/ 602275 w 602487"/>
              <a:gd name="connsiteX13" fmla="*/ 602275 w 602487"/>
              <a:gd name="connsiteY13" fmla="*/ 602275 w 602487"/>
              <a:gd name="connsiteX14" fmla="*/ 602275 w 602487"/>
              <a:gd name="connsiteY14" fmla="*/ 602275 w 602487"/>
              <a:gd name="connsiteX15" fmla="*/ 602275 w 602487"/>
              <a:gd name="connsiteY15" fmla="*/ 602275 w 602487"/>
              <a:gd name="connsiteX16" fmla="*/ 602275 w 602487"/>
              <a:gd name="connsiteY16" fmla="*/ 602275 w 602487"/>
              <a:gd name="connsiteX17" fmla="*/ 602275 w 602487"/>
              <a:gd name="connsiteY17" fmla="*/ 602275 w 602487"/>
              <a:gd name="connsiteX18" fmla="*/ 602275 w 602487"/>
              <a:gd name="connsiteY18" fmla="*/ 602275 w 602487"/>
              <a:gd name="connsiteX19" fmla="*/ 602275 w 602487"/>
              <a:gd name="connsiteY19" fmla="*/ 602275 w 602487"/>
              <a:gd name="connsiteX20" fmla="*/ 602275 w 602487"/>
              <a:gd name="connsiteY20" fmla="*/ 602275 w 602487"/>
              <a:gd name="connsiteX21" fmla="*/ 602275 w 602487"/>
              <a:gd name="connsiteY21" fmla="*/ 602275 w 602487"/>
              <a:gd name="connsiteX22" fmla="*/ 602275 w 602487"/>
              <a:gd name="connsiteY22" fmla="*/ 602275 w 602487"/>
              <a:gd name="connsiteX23" fmla="*/ 602275 w 602487"/>
              <a:gd name="connsiteY23" fmla="*/ 602275 w 602487"/>
              <a:gd name="connsiteX24" fmla="*/ 602275 w 602487"/>
              <a:gd name="connsiteY24" fmla="*/ 602275 w 602487"/>
              <a:gd name="connsiteX25" fmla="*/ 602275 w 602487"/>
              <a:gd name="connsiteY25" fmla="*/ 602275 w 602487"/>
              <a:gd name="connsiteX26" fmla="*/ 602275 w 602487"/>
              <a:gd name="connsiteY26" fmla="*/ 602275 w 602487"/>
              <a:gd name="connsiteX27" fmla="*/ 602275 w 602487"/>
              <a:gd name="connsiteY27" fmla="*/ 602275 w 602487"/>
              <a:gd name="connsiteX28" fmla="*/ 602275 w 602487"/>
              <a:gd name="connsiteY28" fmla="*/ 602275 w 602487"/>
              <a:gd name="connsiteX29" fmla="*/ 602275 w 602487"/>
              <a:gd name="connsiteY29" fmla="*/ 602275 w 602487"/>
              <a:gd name="connsiteX30" fmla="*/ 602275 w 602487"/>
              <a:gd name="connsiteY30" fmla="*/ 602275 w 602487"/>
              <a:gd name="connsiteX31" fmla="*/ 602275 w 602487"/>
              <a:gd name="connsiteY31" fmla="*/ 602275 w 602487"/>
              <a:gd name="connsiteX32" fmla="*/ 602275 w 602487"/>
              <a:gd name="connsiteY32" fmla="*/ 602275 w 602487"/>
              <a:gd name="connsiteX33" fmla="*/ 602275 w 602487"/>
              <a:gd name="connsiteY33" fmla="*/ 602275 w 602487"/>
              <a:gd name="connsiteX34" fmla="*/ 602275 w 602487"/>
              <a:gd name="connsiteY34" fmla="*/ 602275 w 602487"/>
              <a:gd name="connsiteX35" fmla="*/ 602275 w 602487"/>
              <a:gd name="connsiteY35" fmla="*/ 602275 w 602487"/>
              <a:gd name="connsiteX36" fmla="*/ 602275 w 602487"/>
              <a:gd name="connsiteY36" fmla="*/ 602275 w 602487"/>
              <a:gd name="connsiteX37" fmla="*/ 602275 w 602487"/>
              <a:gd name="connsiteY37" fmla="*/ 602275 w 602487"/>
              <a:gd name="connsiteX38" fmla="*/ 602275 w 602487"/>
              <a:gd name="connsiteY38" fmla="*/ 602275 w 602487"/>
              <a:gd name="connsiteX39" fmla="*/ 602275 w 602487"/>
              <a:gd name="connsiteY39" fmla="*/ 602275 w 602487"/>
              <a:gd name="connsiteX40" fmla="*/ 602275 w 602487"/>
              <a:gd name="connsiteY40" fmla="*/ 602275 w 602487"/>
              <a:gd name="connsiteX41" fmla="*/ 602275 w 602487"/>
              <a:gd name="connsiteY41" fmla="*/ 602275 w 602487"/>
              <a:gd name="connsiteX42" fmla="*/ 602275 w 602487"/>
              <a:gd name="connsiteY42" fmla="*/ 602275 w 602487"/>
              <a:gd name="connsiteX43" fmla="*/ 602275 w 602487"/>
              <a:gd name="connsiteY43" fmla="*/ 602275 w 602487"/>
              <a:gd name="connsiteX44" fmla="*/ 602275 w 602487"/>
              <a:gd name="connsiteY44" fmla="*/ 602275 w 602487"/>
              <a:gd name="connsiteX45" fmla="*/ 602275 w 602487"/>
              <a:gd name="connsiteY45" fmla="*/ 602275 w 602487"/>
              <a:gd name="connsiteX46" fmla="*/ 602275 w 602487"/>
              <a:gd name="connsiteY46" fmla="*/ 602275 w 602487"/>
              <a:gd name="connsiteX47" fmla="*/ 602275 w 602487"/>
              <a:gd name="connsiteY47" fmla="*/ 602275 w 602487"/>
              <a:gd name="connsiteX48" fmla="*/ 602275 w 602487"/>
              <a:gd name="connsiteY48" fmla="*/ 602275 w 602487"/>
              <a:gd name="connsiteX49" fmla="*/ 602275 w 602487"/>
              <a:gd name="connsiteY49" fmla="*/ 602275 w 602487"/>
              <a:gd name="connsiteX50" fmla="*/ 602275 w 602487"/>
              <a:gd name="connsiteY50" fmla="*/ 602275 w 602487"/>
              <a:gd name="connsiteX51" fmla="*/ 602275 w 602487"/>
              <a:gd name="connsiteY51" fmla="*/ 602275 w 602487"/>
              <a:gd name="connsiteX52" fmla="*/ 602275 w 602487"/>
              <a:gd name="connsiteY52" fmla="*/ 602275 w 602487"/>
              <a:gd name="connsiteX53" fmla="*/ 602275 w 602487"/>
              <a:gd name="connsiteY53" fmla="*/ 602275 w 602487"/>
              <a:gd name="connsiteX54" fmla="*/ 602275 w 602487"/>
              <a:gd name="connsiteY54" fmla="*/ 602275 w 602487"/>
              <a:gd name="connsiteX55" fmla="*/ 602275 w 602487"/>
              <a:gd name="connsiteY55" fmla="*/ 602275 w 602487"/>
              <a:gd name="connsiteX56" fmla="*/ 602275 w 602487"/>
              <a:gd name="connsiteY56" fmla="*/ 602275 w 602487"/>
              <a:gd name="connsiteX57" fmla="*/ 602275 w 602487"/>
              <a:gd name="connsiteY57" fmla="*/ 602275 w 602487"/>
              <a:gd name="connsiteX58" fmla="*/ 602275 w 602487"/>
              <a:gd name="connsiteY58" fmla="*/ 602275 w 602487"/>
              <a:gd name="connsiteX59" fmla="*/ 602275 w 602487"/>
              <a:gd name="connsiteY59" fmla="*/ 602275 w 602487"/>
              <a:gd name="connsiteX60" fmla="*/ 602275 w 602487"/>
              <a:gd name="connsiteY60" fmla="*/ 602275 w 602487"/>
              <a:gd name="connsiteX61" fmla="*/ 602275 w 602487"/>
              <a:gd name="connsiteY61" fmla="*/ 602275 w 602487"/>
              <a:gd name="connsiteX62" fmla="*/ 602275 w 602487"/>
              <a:gd name="connsiteY62" fmla="*/ 602275 w 602487"/>
              <a:gd name="connsiteX63" fmla="*/ 602275 w 602487"/>
              <a:gd name="connsiteY63" fmla="*/ 602275 w 602487"/>
              <a:gd name="connsiteX64" fmla="*/ 602275 w 602487"/>
              <a:gd name="connsiteY64" fmla="*/ 602275 w 602487"/>
              <a:gd name="connsiteX65" fmla="*/ 602275 w 602487"/>
              <a:gd name="connsiteY65" fmla="*/ 602275 w 602487"/>
              <a:gd name="connsiteX66" fmla="*/ 602275 w 602487"/>
              <a:gd name="connsiteY66" fmla="*/ 602275 w 602487"/>
              <a:gd name="connsiteX67" fmla="*/ 602275 w 602487"/>
              <a:gd name="connsiteY67" fmla="*/ 602275 w 602487"/>
              <a:gd name="connsiteX68" fmla="*/ 602275 w 602487"/>
              <a:gd name="connsiteY68" fmla="*/ 602275 w 602487"/>
              <a:gd name="connsiteX69" fmla="*/ 602275 w 602487"/>
              <a:gd name="connsiteY69" fmla="*/ 602275 w 602487"/>
              <a:gd name="connsiteX70" fmla="*/ 602275 w 602487"/>
              <a:gd name="connsiteY70" fmla="*/ 602275 w 602487"/>
              <a:gd name="connsiteX71" fmla="*/ 602275 w 602487"/>
              <a:gd name="connsiteY71" fmla="*/ 602275 w 602487"/>
              <a:gd name="connsiteX72" fmla="*/ 602275 w 602487"/>
              <a:gd name="connsiteY72" fmla="*/ 602275 w 602487"/>
              <a:gd name="connsiteX73" fmla="*/ 602275 w 602487"/>
              <a:gd name="connsiteY73" fmla="*/ 602275 w 602487"/>
              <a:gd name="connsiteX74" fmla="*/ 602275 w 602487"/>
              <a:gd name="connsiteY74" fmla="*/ 602275 w 602487"/>
              <a:gd name="connsiteX75" fmla="*/ 602275 w 602487"/>
              <a:gd name="connsiteY75" fmla="*/ 602275 w 602487"/>
              <a:gd name="connsiteX76" fmla="*/ 602275 w 602487"/>
              <a:gd name="connsiteY76" fmla="*/ 602275 w 602487"/>
              <a:gd name="connsiteX77" fmla="*/ 602275 w 602487"/>
              <a:gd name="connsiteY77" fmla="*/ 602275 w 602487"/>
              <a:gd name="connsiteX78" fmla="*/ 602275 w 602487"/>
              <a:gd name="connsiteY78" fmla="*/ 602275 w 602487"/>
              <a:gd name="connsiteX79" fmla="*/ 602275 w 602487"/>
              <a:gd name="connsiteY79" fmla="*/ 602275 w 602487"/>
              <a:gd name="connsiteX80" fmla="*/ 602275 w 602487"/>
              <a:gd name="connsiteY80" fmla="*/ 602275 w 602487"/>
              <a:gd name="connsiteX81" fmla="*/ 602275 w 602487"/>
              <a:gd name="connsiteY81" fmla="*/ 602275 w 602487"/>
              <a:gd name="connsiteX82" fmla="*/ 602275 w 602487"/>
              <a:gd name="connsiteY82" fmla="*/ 602275 w 602487"/>
              <a:gd name="connsiteX83" fmla="*/ 602275 w 602487"/>
              <a:gd name="connsiteY83" fmla="*/ 602275 w 602487"/>
              <a:gd name="connsiteX84" fmla="*/ 602275 w 602487"/>
              <a:gd name="connsiteY84" fmla="*/ 602275 w 602487"/>
              <a:gd name="connsiteX85" fmla="*/ 602275 w 602487"/>
              <a:gd name="connsiteY85" fmla="*/ 602275 w 602487"/>
              <a:gd name="connsiteX86" fmla="*/ 602275 w 602487"/>
              <a:gd name="connsiteY86" fmla="*/ 602275 w 602487"/>
              <a:gd name="connsiteX87" fmla="*/ 602275 w 602487"/>
              <a:gd name="connsiteY87" fmla="*/ 602275 w 602487"/>
              <a:gd name="connsiteX88" fmla="*/ 602275 w 602487"/>
              <a:gd name="connsiteY88" fmla="*/ 602275 w 602487"/>
              <a:gd name="connsiteX89" fmla="*/ 602275 w 602487"/>
              <a:gd name="connsiteY89" fmla="*/ 602275 w 602487"/>
              <a:gd name="connsiteX90" fmla="*/ 602275 w 602487"/>
              <a:gd name="connsiteY90" fmla="*/ 602275 w 602487"/>
              <a:gd name="connsiteX91" fmla="*/ 602275 w 602487"/>
              <a:gd name="connsiteY91" fmla="*/ 602275 w 602487"/>
              <a:gd name="connsiteX92" fmla="*/ 602275 w 602487"/>
              <a:gd name="connsiteY92" fmla="*/ 602275 w 602487"/>
              <a:gd name="connsiteX93" fmla="*/ 602275 w 602487"/>
              <a:gd name="connsiteY93" fmla="*/ 602275 w 602487"/>
              <a:gd name="connsiteX94" fmla="*/ 602275 w 602487"/>
              <a:gd name="connsiteY94" fmla="*/ 602275 w 602487"/>
              <a:gd name="connsiteX95" fmla="*/ 602275 w 602487"/>
              <a:gd name="connsiteY95" fmla="*/ 602275 w 602487"/>
              <a:gd name="connsiteX96" fmla="*/ 602275 w 602487"/>
              <a:gd name="connsiteY96" fmla="*/ 602275 w 602487"/>
              <a:gd name="connsiteX97" fmla="*/ 602275 w 602487"/>
              <a:gd name="connsiteY97" fmla="*/ 602275 w 602487"/>
              <a:gd name="connsiteX98" fmla="*/ 602275 w 602487"/>
              <a:gd name="connsiteY98" fmla="*/ 602275 w 602487"/>
              <a:gd name="connsiteX99" fmla="*/ 602275 w 602487"/>
              <a:gd name="connsiteY99" fmla="*/ 602275 w 602487"/>
              <a:gd name="connsiteX100" fmla="*/ 602275 w 602487"/>
              <a:gd name="connsiteY100" fmla="*/ 602275 w 602487"/>
              <a:gd name="connsiteX101" fmla="*/ 602275 w 602487"/>
              <a:gd name="connsiteY101" fmla="*/ 602275 w 602487"/>
              <a:gd name="connsiteX102" fmla="*/ 602275 w 602487"/>
              <a:gd name="connsiteY102" fmla="*/ 602275 w 602487"/>
              <a:gd name="connsiteX103" fmla="*/ 602275 w 602487"/>
              <a:gd name="connsiteY103" fmla="*/ 602275 w 602487"/>
              <a:gd name="connsiteX104" fmla="*/ 602275 w 602487"/>
              <a:gd name="connsiteY104" fmla="*/ 602275 w 602487"/>
              <a:gd name="connsiteX105" fmla="*/ 602275 w 602487"/>
              <a:gd name="connsiteY105" fmla="*/ 602275 w 602487"/>
              <a:gd name="connsiteX106" fmla="*/ 602275 w 602487"/>
              <a:gd name="connsiteY106" fmla="*/ 602275 w 602487"/>
              <a:gd name="connsiteX107" fmla="*/ 602275 w 602487"/>
              <a:gd name="connsiteY107" fmla="*/ 602275 w 602487"/>
              <a:gd name="connsiteX108" fmla="*/ 602275 w 602487"/>
              <a:gd name="connsiteY108" fmla="*/ 602275 w 602487"/>
              <a:gd name="connsiteX109" fmla="*/ 602275 w 602487"/>
              <a:gd name="connsiteY109" fmla="*/ 602275 w 602487"/>
              <a:gd name="connsiteX110" fmla="*/ 602275 w 602487"/>
              <a:gd name="connsiteY110" fmla="*/ 602275 w 602487"/>
              <a:gd name="connsiteX111" fmla="*/ 602275 w 602487"/>
              <a:gd name="connsiteY111" fmla="*/ 602275 w 602487"/>
              <a:gd name="connsiteX112" fmla="*/ 602275 w 602487"/>
              <a:gd name="connsiteY112" fmla="*/ 602275 w 602487"/>
              <a:gd name="connsiteX113" fmla="*/ 602275 w 602487"/>
              <a:gd name="connsiteY113" fmla="*/ 602275 w 60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9685" h="608768">
                <a:moveTo>
                  <a:pt x="511176" y="452904"/>
                </a:moveTo>
                <a:cubicBezTo>
                  <a:pt x="484888" y="452904"/>
                  <a:pt x="463534" y="474318"/>
                  <a:pt x="463534" y="500469"/>
                </a:cubicBezTo>
                <a:cubicBezTo>
                  <a:pt x="463534" y="526715"/>
                  <a:pt x="484888" y="548128"/>
                  <a:pt x="511176" y="548128"/>
                </a:cubicBezTo>
                <a:cubicBezTo>
                  <a:pt x="537464" y="548128"/>
                  <a:pt x="558817" y="526715"/>
                  <a:pt x="558817" y="500469"/>
                </a:cubicBezTo>
                <a:cubicBezTo>
                  <a:pt x="558817" y="474318"/>
                  <a:pt x="537464" y="452904"/>
                  <a:pt x="511176" y="452904"/>
                </a:cubicBezTo>
                <a:close/>
                <a:moveTo>
                  <a:pt x="304807" y="452904"/>
                </a:moveTo>
                <a:cubicBezTo>
                  <a:pt x="278528" y="452904"/>
                  <a:pt x="257183" y="474318"/>
                  <a:pt x="257183" y="500469"/>
                </a:cubicBezTo>
                <a:cubicBezTo>
                  <a:pt x="257183" y="526715"/>
                  <a:pt x="278528" y="548128"/>
                  <a:pt x="304807" y="548128"/>
                </a:cubicBezTo>
                <a:cubicBezTo>
                  <a:pt x="331085" y="548128"/>
                  <a:pt x="352526" y="526715"/>
                  <a:pt x="352526" y="500469"/>
                </a:cubicBezTo>
                <a:cubicBezTo>
                  <a:pt x="352526" y="474318"/>
                  <a:pt x="331085" y="452904"/>
                  <a:pt x="304807" y="452904"/>
                </a:cubicBezTo>
                <a:close/>
                <a:moveTo>
                  <a:pt x="98486" y="452904"/>
                </a:moveTo>
                <a:cubicBezTo>
                  <a:pt x="72204" y="452904"/>
                  <a:pt x="50761" y="474318"/>
                  <a:pt x="50761" y="500469"/>
                </a:cubicBezTo>
                <a:cubicBezTo>
                  <a:pt x="50761" y="526715"/>
                  <a:pt x="72204" y="548128"/>
                  <a:pt x="98486" y="548128"/>
                </a:cubicBezTo>
                <a:cubicBezTo>
                  <a:pt x="124768" y="548128"/>
                  <a:pt x="146116" y="526715"/>
                  <a:pt x="146116" y="500469"/>
                </a:cubicBezTo>
                <a:cubicBezTo>
                  <a:pt x="146116" y="474318"/>
                  <a:pt x="124768" y="452904"/>
                  <a:pt x="98486" y="452904"/>
                </a:cubicBezTo>
                <a:close/>
                <a:moveTo>
                  <a:pt x="473070" y="207321"/>
                </a:moveTo>
                <a:lnTo>
                  <a:pt x="549351" y="207321"/>
                </a:lnTo>
                <a:lnTo>
                  <a:pt x="549351" y="226374"/>
                </a:lnTo>
                <a:lnTo>
                  <a:pt x="473070" y="226374"/>
                </a:lnTo>
                <a:close/>
                <a:moveTo>
                  <a:pt x="266667" y="207321"/>
                </a:moveTo>
                <a:lnTo>
                  <a:pt x="342948" y="207321"/>
                </a:lnTo>
                <a:lnTo>
                  <a:pt x="342948" y="226374"/>
                </a:lnTo>
                <a:lnTo>
                  <a:pt x="266667" y="226374"/>
                </a:lnTo>
                <a:close/>
                <a:moveTo>
                  <a:pt x="60333" y="207321"/>
                </a:moveTo>
                <a:lnTo>
                  <a:pt x="136614" y="207321"/>
                </a:lnTo>
                <a:lnTo>
                  <a:pt x="136614" y="226374"/>
                </a:lnTo>
                <a:lnTo>
                  <a:pt x="60333" y="226374"/>
                </a:lnTo>
                <a:close/>
                <a:moveTo>
                  <a:pt x="473070" y="162512"/>
                </a:moveTo>
                <a:lnTo>
                  <a:pt x="549351" y="162512"/>
                </a:lnTo>
                <a:lnTo>
                  <a:pt x="549351" y="181424"/>
                </a:lnTo>
                <a:lnTo>
                  <a:pt x="473070" y="181424"/>
                </a:lnTo>
                <a:close/>
                <a:moveTo>
                  <a:pt x="266667" y="162512"/>
                </a:moveTo>
                <a:lnTo>
                  <a:pt x="342948" y="162512"/>
                </a:lnTo>
                <a:lnTo>
                  <a:pt x="342948" y="181424"/>
                </a:lnTo>
                <a:lnTo>
                  <a:pt x="266667" y="181424"/>
                </a:lnTo>
                <a:close/>
                <a:moveTo>
                  <a:pt x="60333" y="162512"/>
                </a:moveTo>
                <a:lnTo>
                  <a:pt x="136614" y="162512"/>
                </a:lnTo>
                <a:lnTo>
                  <a:pt x="136614" y="181424"/>
                </a:lnTo>
                <a:lnTo>
                  <a:pt x="60333" y="181424"/>
                </a:lnTo>
                <a:close/>
                <a:moveTo>
                  <a:pt x="473070" y="117703"/>
                </a:moveTo>
                <a:lnTo>
                  <a:pt x="549351" y="117703"/>
                </a:lnTo>
                <a:lnTo>
                  <a:pt x="549351" y="136615"/>
                </a:lnTo>
                <a:lnTo>
                  <a:pt x="473070" y="136615"/>
                </a:lnTo>
                <a:close/>
                <a:moveTo>
                  <a:pt x="266667" y="117703"/>
                </a:moveTo>
                <a:lnTo>
                  <a:pt x="342948" y="117703"/>
                </a:lnTo>
                <a:lnTo>
                  <a:pt x="342948" y="136615"/>
                </a:lnTo>
                <a:lnTo>
                  <a:pt x="266667" y="136615"/>
                </a:lnTo>
                <a:close/>
                <a:moveTo>
                  <a:pt x="60333" y="117703"/>
                </a:moveTo>
                <a:lnTo>
                  <a:pt x="136614" y="117703"/>
                </a:lnTo>
                <a:lnTo>
                  <a:pt x="136614" y="136615"/>
                </a:lnTo>
                <a:lnTo>
                  <a:pt x="60333" y="136615"/>
                </a:lnTo>
                <a:close/>
                <a:moveTo>
                  <a:pt x="473070" y="72753"/>
                </a:moveTo>
                <a:lnTo>
                  <a:pt x="549351" y="72753"/>
                </a:lnTo>
                <a:lnTo>
                  <a:pt x="549351" y="91806"/>
                </a:lnTo>
                <a:lnTo>
                  <a:pt x="473070" y="91806"/>
                </a:lnTo>
                <a:close/>
                <a:moveTo>
                  <a:pt x="266667" y="72753"/>
                </a:moveTo>
                <a:lnTo>
                  <a:pt x="342948" y="72753"/>
                </a:lnTo>
                <a:lnTo>
                  <a:pt x="342948" y="91806"/>
                </a:lnTo>
                <a:lnTo>
                  <a:pt x="266667" y="91806"/>
                </a:lnTo>
                <a:close/>
                <a:moveTo>
                  <a:pt x="60333" y="72753"/>
                </a:moveTo>
                <a:lnTo>
                  <a:pt x="136614" y="72753"/>
                </a:lnTo>
                <a:lnTo>
                  <a:pt x="136614" y="91806"/>
                </a:lnTo>
                <a:lnTo>
                  <a:pt x="60333" y="91806"/>
                </a:lnTo>
                <a:close/>
                <a:moveTo>
                  <a:pt x="41747" y="32215"/>
                </a:moveTo>
                <a:cubicBezTo>
                  <a:pt x="36434" y="32215"/>
                  <a:pt x="32164" y="36479"/>
                  <a:pt x="32164" y="41690"/>
                </a:cubicBezTo>
                <a:lnTo>
                  <a:pt x="32164" y="257435"/>
                </a:lnTo>
                <a:cubicBezTo>
                  <a:pt x="32164" y="262741"/>
                  <a:pt x="36434" y="267005"/>
                  <a:pt x="41747" y="267005"/>
                </a:cubicBezTo>
                <a:lnTo>
                  <a:pt x="155129" y="267005"/>
                </a:lnTo>
                <a:cubicBezTo>
                  <a:pt x="160443" y="267005"/>
                  <a:pt x="164712" y="262741"/>
                  <a:pt x="164712" y="257435"/>
                </a:cubicBezTo>
                <a:lnTo>
                  <a:pt x="164712" y="41690"/>
                </a:lnTo>
                <a:cubicBezTo>
                  <a:pt x="164712" y="36479"/>
                  <a:pt x="160443" y="32215"/>
                  <a:pt x="155129" y="32215"/>
                </a:cubicBezTo>
                <a:close/>
                <a:moveTo>
                  <a:pt x="248075" y="32215"/>
                </a:moveTo>
                <a:cubicBezTo>
                  <a:pt x="242857" y="32215"/>
                  <a:pt x="238588" y="36479"/>
                  <a:pt x="238588" y="41690"/>
                </a:cubicBezTo>
                <a:lnTo>
                  <a:pt x="238588" y="257435"/>
                </a:lnTo>
                <a:cubicBezTo>
                  <a:pt x="238588" y="262741"/>
                  <a:pt x="242857" y="267005"/>
                  <a:pt x="248075" y="267005"/>
                </a:cubicBezTo>
                <a:lnTo>
                  <a:pt x="361538" y="267005"/>
                </a:lnTo>
                <a:cubicBezTo>
                  <a:pt x="366851" y="267005"/>
                  <a:pt x="371025" y="262741"/>
                  <a:pt x="371025" y="257435"/>
                </a:cubicBezTo>
                <a:lnTo>
                  <a:pt x="371025" y="41690"/>
                </a:lnTo>
                <a:cubicBezTo>
                  <a:pt x="371025" y="36479"/>
                  <a:pt x="366851" y="32215"/>
                  <a:pt x="361538" y="32215"/>
                </a:cubicBezTo>
                <a:close/>
                <a:moveTo>
                  <a:pt x="454423" y="32215"/>
                </a:moveTo>
                <a:cubicBezTo>
                  <a:pt x="449203" y="32215"/>
                  <a:pt x="444933" y="36479"/>
                  <a:pt x="444933" y="41690"/>
                </a:cubicBezTo>
                <a:lnTo>
                  <a:pt x="444933" y="257435"/>
                </a:lnTo>
                <a:cubicBezTo>
                  <a:pt x="444933" y="262741"/>
                  <a:pt x="449203" y="267005"/>
                  <a:pt x="454423" y="267005"/>
                </a:cubicBezTo>
                <a:lnTo>
                  <a:pt x="567928" y="267005"/>
                </a:lnTo>
                <a:cubicBezTo>
                  <a:pt x="573148" y="267005"/>
                  <a:pt x="577418" y="262741"/>
                  <a:pt x="577418" y="257435"/>
                </a:cubicBezTo>
                <a:lnTo>
                  <a:pt x="577418" y="41690"/>
                </a:lnTo>
                <a:cubicBezTo>
                  <a:pt x="577418" y="36479"/>
                  <a:pt x="573148" y="32215"/>
                  <a:pt x="567928" y="32215"/>
                </a:cubicBezTo>
                <a:close/>
                <a:moveTo>
                  <a:pt x="17268" y="0"/>
                </a:moveTo>
                <a:lnTo>
                  <a:pt x="179609" y="0"/>
                </a:lnTo>
                <a:cubicBezTo>
                  <a:pt x="189191" y="0"/>
                  <a:pt x="196877" y="7675"/>
                  <a:pt x="196877" y="17245"/>
                </a:cubicBezTo>
                <a:lnTo>
                  <a:pt x="196877" y="591618"/>
                </a:lnTo>
                <a:cubicBezTo>
                  <a:pt x="196877" y="601093"/>
                  <a:pt x="189191" y="608768"/>
                  <a:pt x="179609" y="608768"/>
                </a:cubicBezTo>
                <a:lnTo>
                  <a:pt x="17268" y="608768"/>
                </a:lnTo>
                <a:cubicBezTo>
                  <a:pt x="7685" y="608768"/>
                  <a:pt x="0" y="601093"/>
                  <a:pt x="0" y="591618"/>
                </a:cubicBezTo>
                <a:lnTo>
                  <a:pt x="0" y="17245"/>
                </a:lnTo>
                <a:cubicBezTo>
                  <a:pt x="0" y="7675"/>
                  <a:pt x="7685" y="0"/>
                  <a:pt x="17268" y="0"/>
                </a:cubicBezTo>
                <a:close/>
                <a:moveTo>
                  <a:pt x="223599" y="0"/>
                </a:moveTo>
                <a:lnTo>
                  <a:pt x="386015" y="0"/>
                </a:lnTo>
                <a:cubicBezTo>
                  <a:pt x="395502" y="0"/>
                  <a:pt x="403281" y="7675"/>
                  <a:pt x="403281" y="17244"/>
                </a:cubicBezTo>
                <a:lnTo>
                  <a:pt x="403281" y="591618"/>
                </a:lnTo>
                <a:cubicBezTo>
                  <a:pt x="403281" y="601093"/>
                  <a:pt x="395502" y="608768"/>
                  <a:pt x="386015" y="608768"/>
                </a:cubicBezTo>
                <a:lnTo>
                  <a:pt x="223599" y="608768"/>
                </a:lnTo>
                <a:cubicBezTo>
                  <a:pt x="214112" y="608768"/>
                  <a:pt x="206333" y="601093"/>
                  <a:pt x="206333" y="591618"/>
                </a:cubicBezTo>
                <a:lnTo>
                  <a:pt x="206333" y="17244"/>
                </a:lnTo>
                <a:cubicBezTo>
                  <a:pt x="206333" y="7675"/>
                  <a:pt x="214112" y="0"/>
                  <a:pt x="223599" y="0"/>
                </a:cubicBezTo>
                <a:close/>
                <a:moveTo>
                  <a:pt x="429938" y="0"/>
                </a:moveTo>
                <a:lnTo>
                  <a:pt x="592318" y="0"/>
                </a:lnTo>
                <a:cubicBezTo>
                  <a:pt x="601903" y="0"/>
                  <a:pt x="609685" y="7675"/>
                  <a:pt x="609685" y="17244"/>
                </a:cubicBezTo>
                <a:lnTo>
                  <a:pt x="609685" y="591618"/>
                </a:lnTo>
                <a:cubicBezTo>
                  <a:pt x="609685" y="601093"/>
                  <a:pt x="601903" y="608768"/>
                  <a:pt x="592318" y="608768"/>
                </a:cubicBezTo>
                <a:lnTo>
                  <a:pt x="429938" y="608768"/>
                </a:lnTo>
                <a:cubicBezTo>
                  <a:pt x="420353" y="608768"/>
                  <a:pt x="412666" y="601093"/>
                  <a:pt x="412666" y="591618"/>
                </a:cubicBezTo>
                <a:lnTo>
                  <a:pt x="412666" y="17244"/>
                </a:lnTo>
                <a:cubicBezTo>
                  <a:pt x="412666" y="7675"/>
                  <a:pt x="420353" y="0"/>
                  <a:pt x="429938"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文本框 8">
            <a:extLst>
              <a:ext uri="{FF2B5EF4-FFF2-40B4-BE49-F238E27FC236}">
                <a16:creationId xmlns:a16="http://schemas.microsoft.com/office/drawing/2014/main" id="{530DC921-2856-48F0-B544-266A70F2EF2D}"/>
              </a:ext>
            </a:extLst>
          </p:cNvPr>
          <p:cNvSpPr txBox="1"/>
          <p:nvPr/>
        </p:nvSpPr>
        <p:spPr>
          <a:xfrm>
            <a:off x="244599" y="1152259"/>
            <a:ext cx="5277896"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Method 2: Pure Theoretical Simulation</a:t>
            </a:r>
            <a:endParaRPr lang="zh-CN" altLang="en-US" sz="2400" b="1"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1" name="文本框 10">
                <a:extLst>
                  <a:ext uri="{FF2B5EF4-FFF2-40B4-BE49-F238E27FC236}">
                    <a16:creationId xmlns:a16="http://schemas.microsoft.com/office/drawing/2014/main" id="{5911EF05-8947-4B74-B101-15058A231BF0}"/>
                  </a:ext>
                </a:extLst>
              </p:cNvPr>
              <p:cNvSpPr txBox="1"/>
              <p:nvPr/>
            </p:nvSpPr>
            <p:spPr>
              <a:xfrm>
                <a:off x="445168" y="2585709"/>
                <a:ext cx="5805236" cy="12021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2400" i="1" smtClean="0">
                          <a:latin typeface="Cambria Math" panose="02040503050406030204" pitchFamily="18" charset="0"/>
                        </a:rPr>
                        <m:t>𝑦</m:t>
                      </m:r>
                      <m:r>
                        <a:rPr lang="zh-CN" altLang="en-US" sz="2400" i="0">
                          <a:latin typeface="Cambria Math" panose="02040503050406030204" pitchFamily="18" charset="0"/>
                        </a:rPr>
                        <m:t>=</m:t>
                      </m:r>
                      <m:f>
                        <m:fPr>
                          <m:ctrlPr>
                            <a:rPr lang="zh-CN" altLang="en-US" sz="2400" i="1">
                              <a:solidFill>
                                <a:srgbClr val="836967"/>
                              </a:solidFill>
                              <a:latin typeface="Cambria Math" panose="02040503050406030204" pitchFamily="18" charset="0"/>
                            </a:rPr>
                          </m:ctrlPr>
                        </m:fPr>
                        <m:num>
                          <m:r>
                            <a:rPr lang="zh-CN" altLang="en-US" sz="2400" i="1">
                              <a:latin typeface="Cambria Math" panose="02040503050406030204" pitchFamily="18" charset="0"/>
                            </a:rPr>
                            <m:t>𝑔</m:t>
                          </m:r>
                        </m:num>
                        <m:den>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𝛽</m:t>
                              </m:r>
                            </m:e>
                            <m:sup>
                              <m:r>
                                <a:rPr lang="zh-CN" altLang="en-US" sz="2400" i="0">
                                  <a:latin typeface="Cambria Math" panose="02040503050406030204" pitchFamily="18" charset="0"/>
                                </a:rPr>
                                <m:t>2</m:t>
                              </m:r>
                            </m:sup>
                          </m:sSup>
                        </m:den>
                      </m:f>
                      <m:r>
                        <a:rPr lang="zh-CN" altLang="en-US" sz="2400" i="1">
                          <a:latin typeface="Cambria Math" panose="02040503050406030204" pitchFamily="18" charset="0"/>
                        </a:rPr>
                        <m:t>𝑙𝑛</m:t>
                      </m:r>
                      <m:f>
                        <m:fPr>
                          <m:ctrlPr>
                            <a:rPr lang="zh-CN" altLang="en-US" sz="2400" i="1">
                              <a:solidFill>
                                <a:srgbClr val="836967"/>
                              </a:solidFill>
                              <a:latin typeface="Cambria Math" panose="02040503050406030204" pitchFamily="18" charset="0"/>
                            </a:rPr>
                          </m:ctrlPr>
                        </m:fPr>
                        <m:num>
                          <m:r>
                            <a:rPr lang="zh-CN" altLang="en-US" sz="2400" i="0">
                              <a:latin typeface="Cambria Math" panose="02040503050406030204" pitchFamily="18" charset="0"/>
                            </a:rPr>
                            <m:t>1</m:t>
                          </m:r>
                        </m:num>
                        <m:den>
                          <m:r>
                            <a:rPr lang="zh-CN" altLang="en-US" sz="2400" i="0">
                              <a:latin typeface="Cambria Math" panose="02040503050406030204" pitchFamily="18" charset="0"/>
                            </a:rPr>
                            <m:t>1−</m:t>
                          </m:r>
                          <m:f>
                            <m:fPr>
                              <m:ctrlPr>
                                <a:rPr lang="zh-CN" altLang="en-US" sz="2400" i="1">
                                  <a:solidFill>
                                    <a:srgbClr val="836967"/>
                                  </a:solidFill>
                                  <a:latin typeface="Cambria Math" panose="02040503050406030204" pitchFamily="18" charset="0"/>
                                </a:rPr>
                              </m:ctrlPr>
                            </m:fPr>
                            <m:num>
                              <m:r>
                                <a:rPr lang="zh-CN" altLang="en-US" sz="2400" i="1">
                                  <a:latin typeface="Cambria Math" panose="02040503050406030204" pitchFamily="18" charset="0"/>
                                </a:rPr>
                                <m:t>𝛽</m:t>
                              </m:r>
                            </m:num>
                            <m:den>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𝑣</m:t>
                                  </m:r>
                                </m:e>
                                <m:sub>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𝑥</m:t>
                                      </m:r>
                                    </m:e>
                                    <m:sub>
                                      <m:r>
                                        <a:rPr lang="zh-CN" altLang="en-US" sz="2400" i="0">
                                          <a:latin typeface="Cambria Math" panose="02040503050406030204" pitchFamily="18" charset="0"/>
                                        </a:rPr>
                                        <m:t>0</m:t>
                                      </m:r>
                                    </m:sub>
                                  </m:sSub>
                                </m:sub>
                              </m:sSub>
                            </m:den>
                          </m:f>
                          <m:r>
                            <a:rPr lang="zh-CN" altLang="en-US" sz="2400" i="1">
                              <a:latin typeface="Cambria Math" panose="02040503050406030204" pitchFamily="18" charset="0"/>
                            </a:rPr>
                            <m:t>𝑥</m:t>
                          </m:r>
                        </m:den>
                      </m:f>
                      <m:r>
                        <a:rPr lang="zh-CN" altLang="en-US" sz="2400" i="0">
                          <a:latin typeface="Cambria Math" panose="02040503050406030204" pitchFamily="18" charset="0"/>
                        </a:rPr>
                        <m:t>−</m:t>
                      </m:r>
                      <m:f>
                        <m:fPr>
                          <m:ctrlPr>
                            <a:rPr lang="zh-CN" altLang="en-US" sz="2400" i="1">
                              <a:solidFill>
                                <a:srgbClr val="836967"/>
                              </a:solidFill>
                              <a:latin typeface="Cambria Math" panose="02040503050406030204" pitchFamily="18" charset="0"/>
                            </a:rPr>
                          </m:ctrlPr>
                        </m:fPr>
                        <m:num>
                          <m:r>
                            <a:rPr lang="zh-CN" altLang="en-US" sz="2400" i="1">
                              <a:latin typeface="Cambria Math" panose="02040503050406030204" pitchFamily="18" charset="0"/>
                            </a:rPr>
                            <m:t>𝑔</m:t>
                          </m:r>
                        </m:num>
                        <m:den>
                          <m:r>
                            <a:rPr lang="zh-CN" altLang="en-US" sz="2400" i="1">
                              <a:latin typeface="Cambria Math" panose="02040503050406030204" pitchFamily="18" charset="0"/>
                            </a:rPr>
                            <m:t>𝛽</m:t>
                          </m:r>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𝑣</m:t>
                              </m:r>
                            </m:e>
                            <m:sub>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𝑥</m:t>
                                  </m:r>
                                </m:e>
                                <m:sub>
                                  <m:r>
                                    <a:rPr lang="zh-CN" altLang="en-US" sz="2400" i="0">
                                      <a:latin typeface="Cambria Math" panose="02040503050406030204" pitchFamily="18" charset="0"/>
                                    </a:rPr>
                                    <m:t>0</m:t>
                                  </m:r>
                                </m:sub>
                              </m:sSub>
                            </m:sub>
                          </m:sSub>
                        </m:den>
                      </m:f>
                      <m:r>
                        <a:rPr lang="zh-CN" altLang="en-US" sz="2400" i="1">
                          <a:latin typeface="Cambria Math" panose="02040503050406030204" pitchFamily="18" charset="0"/>
                        </a:rPr>
                        <m:t>𝑥</m:t>
                      </m:r>
                      <m:r>
                        <a:rPr lang="zh-CN" altLang="en-US" sz="2400" i="0">
                          <a:latin typeface="Cambria Math" panose="02040503050406030204" pitchFamily="18" charset="0"/>
                        </a:rPr>
                        <m:t>+</m:t>
                      </m:r>
                      <m:f>
                        <m:fPr>
                          <m:ctrlPr>
                            <a:rPr lang="zh-CN" altLang="en-US" sz="2400" i="1">
                              <a:solidFill>
                                <a:srgbClr val="836967"/>
                              </a:solidFill>
                              <a:latin typeface="Cambria Math" panose="02040503050406030204" pitchFamily="18" charset="0"/>
                            </a:rPr>
                          </m:ctrlPr>
                        </m:fPr>
                        <m:num>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𝑣</m:t>
                              </m:r>
                            </m:e>
                            <m:sub>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𝑦</m:t>
                                  </m:r>
                                </m:e>
                                <m:sub>
                                  <m:r>
                                    <a:rPr lang="zh-CN" altLang="en-US" sz="2400" i="0">
                                      <a:latin typeface="Cambria Math" panose="02040503050406030204" pitchFamily="18" charset="0"/>
                                    </a:rPr>
                                    <m:t>0</m:t>
                                  </m:r>
                                </m:sub>
                              </m:sSub>
                            </m:sub>
                          </m:sSub>
                        </m:num>
                        <m:den>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𝑣</m:t>
                              </m:r>
                            </m:e>
                            <m:sub>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𝑥</m:t>
                                  </m:r>
                                </m:e>
                                <m:sub>
                                  <m:r>
                                    <a:rPr lang="zh-CN" altLang="en-US" sz="2400" i="0">
                                      <a:latin typeface="Cambria Math" panose="02040503050406030204" pitchFamily="18" charset="0"/>
                                    </a:rPr>
                                    <m:t>0</m:t>
                                  </m:r>
                                </m:sub>
                              </m:sSub>
                            </m:sub>
                          </m:sSub>
                        </m:den>
                      </m:f>
                      <m:r>
                        <a:rPr lang="zh-CN" altLang="en-US" sz="2400" i="1">
                          <a:latin typeface="Cambria Math" panose="02040503050406030204" pitchFamily="18" charset="0"/>
                        </a:rPr>
                        <m:t>𝑥</m:t>
                      </m:r>
                      <m:r>
                        <a:rPr lang="zh-CN" altLang="en-US" sz="2400" i="0">
                          <a:latin typeface="Cambria Math" panose="02040503050406030204" pitchFamily="18" charset="0"/>
                        </a:rPr>
                        <m:t>+</m:t>
                      </m:r>
                      <m:r>
                        <a:rPr lang="zh-CN" altLang="en-US" sz="2400" i="1">
                          <a:latin typeface="Cambria Math" panose="02040503050406030204" pitchFamily="18" charset="0"/>
                        </a:rPr>
                        <m:t>h</m:t>
                      </m:r>
                    </m:oMath>
                  </m:oMathPara>
                </a14:m>
                <a:endParaRPr lang="zh-CN" altLang="en-US" dirty="0"/>
              </a:p>
            </p:txBody>
          </p:sp>
        </mc:Choice>
        <mc:Fallback>
          <p:sp>
            <p:nvSpPr>
              <p:cNvPr id="11" name="文本框 10">
                <a:extLst>
                  <a:ext uri="{FF2B5EF4-FFF2-40B4-BE49-F238E27FC236}">
                    <a16:creationId xmlns:a16="http://schemas.microsoft.com/office/drawing/2014/main" id="{5911EF05-8947-4B74-B101-15058A231BF0}"/>
                  </a:ext>
                </a:extLst>
              </p:cNvPr>
              <p:cNvSpPr txBox="1">
                <a:spLocks noRot="1" noChangeAspect="1" noMove="1" noResize="1" noEditPoints="1" noAdjustHandles="1" noChangeArrowheads="1" noChangeShapeType="1" noTextEdit="1"/>
              </p:cNvSpPr>
              <p:nvPr/>
            </p:nvSpPr>
            <p:spPr>
              <a:xfrm>
                <a:off x="445168" y="2585709"/>
                <a:ext cx="5805236" cy="1202124"/>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3" name="文本框 12">
                <a:extLst>
                  <a:ext uri="{FF2B5EF4-FFF2-40B4-BE49-F238E27FC236}">
                    <a16:creationId xmlns:a16="http://schemas.microsoft.com/office/drawing/2014/main" id="{8D4D6AB0-0A68-4442-B66B-ABCF7FAAA794}"/>
                  </a:ext>
                </a:extLst>
              </p:cNvPr>
              <p:cNvSpPr txBox="1"/>
              <p:nvPr/>
            </p:nvSpPr>
            <p:spPr>
              <a:xfrm>
                <a:off x="688807" y="2008293"/>
                <a:ext cx="6100010" cy="461665"/>
              </a:xfrm>
              <a:prstGeom prst="rect">
                <a:avLst/>
              </a:prstGeom>
              <a:noFill/>
            </p:spPr>
            <p:txBody>
              <a:bodyPr wrap="square">
                <a:spAutoFit/>
              </a:bodyPr>
              <a:lstStyle/>
              <a:p>
                <a:r>
                  <a:rPr lang="en-US" altLang="zh-CN" sz="2400" dirty="0">
                    <a:ln>
                      <a:noFill/>
                    </a:ln>
                    <a:solidFill>
                      <a:srgbClr val="000000"/>
                    </a:solidFill>
                    <a:effectLst/>
                    <a:latin typeface="Times New Roman" panose="02020603050405020304" pitchFamily="18" charset="0"/>
                    <a:ea typeface="Times New Roman" panose="02020603050405020304" pitchFamily="18" charset="0"/>
                  </a:rPr>
                  <a:t>express </a:t>
                </a:r>
                <a14:m>
                  <m:oMath xmlns:m="http://schemas.openxmlformats.org/officeDocument/2006/math">
                    <m:r>
                      <a:rPr lang="en-US" altLang="zh-CN" sz="2400" i="1">
                        <a:ln>
                          <a:noFill/>
                        </a:ln>
                        <a:solidFill>
                          <a:srgbClr val="000000"/>
                        </a:solidFill>
                        <a:effectLst/>
                        <a:latin typeface="Cambria Math" panose="02040503050406030204" pitchFamily="18" charset="0"/>
                        <a:ea typeface="Arial Unicode MS"/>
                        <a:cs typeface="Arial Unicode MS"/>
                      </a:rPr>
                      <m:t>𝑦</m:t>
                    </m:r>
                  </m:oMath>
                </a14:m>
                <a:r>
                  <a:rPr lang="en-US" altLang="zh-CN" sz="2400" dirty="0">
                    <a:ln>
                      <a:noFill/>
                    </a:ln>
                    <a:solidFill>
                      <a:srgbClr val="000000"/>
                    </a:solidFill>
                    <a:effectLst/>
                    <a:latin typeface="Times New Roman" panose="02020603050405020304" pitchFamily="18" charset="0"/>
                    <a:ea typeface="Arial Unicode MS"/>
                    <a:cs typeface="Arial Unicode MS"/>
                  </a:rPr>
                  <a:t> in terms of </a:t>
                </a:r>
                <a14:m>
                  <m:oMath xmlns:m="http://schemas.openxmlformats.org/officeDocument/2006/math">
                    <m:r>
                      <a:rPr lang="en-US" altLang="zh-CN" sz="2400" i="1">
                        <a:ln>
                          <a:noFill/>
                        </a:ln>
                        <a:solidFill>
                          <a:srgbClr val="000000"/>
                        </a:solidFill>
                        <a:effectLst/>
                        <a:latin typeface="Cambria Math" panose="02040503050406030204" pitchFamily="18" charset="0"/>
                        <a:ea typeface="Arial Unicode MS"/>
                        <a:cs typeface="Arial Unicode MS"/>
                      </a:rPr>
                      <m:t>𝑥</m:t>
                    </m:r>
                    <m:r>
                      <a:rPr lang="en-US" altLang="zh-CN" sz="2400" b="0" i="1" smtClean="0">
                        <a:ln>
                          <a:noFill/>
                        </a:ln>
                        <a:solidFill>
                          <a:srgbClr val="000000"/>
                        </a:solidFill>
                        <a:effectLst/>
                        <a:latin typeface="Cambria Math" panose="02040503050406030204" pitchFamily="18" charset="0"/>
                        <a:ea typeface="Arial Unicode MS"/>
                        <a:cs typeface="Arial Unicode MS"/>
                      </a:rPr>
                      <m:t>:</m:t>
                    </m:r>
                  </m:oMath>
                </a14:m>
                <a:endParaRPr lang="zh-CN" altLang="en-US" sz="2400" dirty="0"/>
              </a:p>
            </p:txBody>
          </p:sp>
        </mc:Choice>
        <mc:Fallback>
          <p:sp>
            <p:nvSpPr>
              <p:cNvPr id="13" name="文本框 12">
                <a:extLst>
                  <a:ext uri="{FF2B5EF4-FFF2-40B4-BE49-F238E27FC236}">
                    <a16:creationId xmlns:a16="http://schemas.microsoft.com/office/drawing/2014/main" id="{8D4D6AB0-0A68-4442-B66B-ABCF7FAAA794}"/>
                  </a:ext>
                </a:extLst>
              </p:cNvPr>
              <p:cNvSpPr txBox="1">
                <a:spLocks noRot="1" noChangeAspect="1" noMove="1" noResize="1" noEditPoints="1" noAdjustHandles="1" noChangeArrowheads="1" noChangeShapeType="1" noTextEdit="1"/>
              </p:cNvSpPr>
              <p:nvPr/>
            </p:nvSpPr>
            <p:spPr>
              <a:xfrm>
                <a:off x="688807" y="2008293"/>
                <a:ext cx="6100010" cy="461665"/>
              </a:xfrm>
              <a:prstGeom prst="rect">
                <a:avLst/>
              </a:prstGeom>
              <a:blipFill>
                <a:blip r:embed="rId4"/>
                <a:stretch>
                  <a:fillRect l="-1598" t="-11842" b="-2763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5" name="文本框 14">
                <a:extLst>
                  <a:ext uri="{FF2B5EF4-FFF2-40B4-BE49-F238E27FC236}">
                    <a16:creationId xmlns:a16="http://schemas.microsoft.com/office/drawing/2014/main" id="{34373747-AB3A-4E55-82EF-362199DB7B1D}"/>
                  </a:ext>
                </a:extLst>
              </p:cNvPr>
              <p:cNvSpPr txBox="1"/>
              <p:nvPr/>
            </p:nvSpPr>
            <p:spPr>
              <a:xfrm>
                <a:off x="688807" y="3980255"/>
                <a:ext cx="7513722" cy="461665"/>
              </a:xfrm>
              <a:prstGeom prst="rect">
                <a:avLst/>
              </a:prstGeom>
              <a:noFill/>
            </p:spPr>
            <p:txBody>
              <a:bodyPr wrap="square">
                <a:spAutoFit/>
              </a:bodyPr>
              <a:lstStyle/>
              <a:p>
                <a:r>
                  <a:rPr lang="en-US" altLang="zh-CN" sz="2400" dirty="0">
                    <a:ln>
                      <a:noFill/>
                    </a:ln>
                    <a:solidFill>
                      <a:srgbClr val="000000"/>
                    </a:solidFill>
                    <a:effectLst/>
                    <a:latin typeface="Times New Roman" panose="02020603050405020304" pitchFamily="18" charset="0"/>
                    <a:ea typeface="Arial Unicode MS"/>
                    <a:cs typeface="Arial Unicode MS"/>
                  </a:rPr>
                  <a:t>relationship between the vertical displacement </a:t>
                </a:r>
                <a14:m>
                  <m:oMath xmlns:m="http://schemas.openxmlformats.org/officeDocument/2006/math">
                    <m:r>
                      <a:rPr lang="en-US" altLang="zh-CN" sz="2400" i="1">
                        <a:ln>
                          <a:noFill/>
                        </a:ln>
                        <a:solidFill>
                          <a:srgbClr val="000000"/>
                        </a:solidFill>
                        <a:effectLst/>
                        <a:latin typeface="Cambria Math" panose="02040503050406030204" pitchFamily="18" charset="0"/>
                        <a:ea typeface="Arial Unicode MS"/>
                        <a:cs typeface="Arial Unicode MS"/>
                      </a:rPr>
                      <m:t>𝑦</m:t>
                    </m:r>
                  </m:oMath>
                </a14:m>
                <a:r>
                  <a:rPr lang="en-US" altLang="zh-CN" sz="2400" dirty="0">
                    <a:ln>
                      <a:noFill/>
                    </a:ln>
                    <a:solidFill>
                      <a:srgbClr val="000000"/>
                    </a:solidFill>
                    <a:effectLst/>
                    <a:latin typeface="Times New Roman" panose="02020603050405020304" pitchFamily="18" charset="0"/>
                    <a:ea typeface="Arial Unicode MS"/>
                    <a:cs typeface="Arial Unicode MS"/>
                  </a:rPr>
                  <a:t> and time </a:t>
                </a:r>
                <a14:m>
                  <m:oMath xmlns:m="http://schemas.openxmlformats.org/officeDocument/2006/math">
                    <m:r>
                      <a:rPr lang="en-US" altLang="zh-CN" sz="2400" i="1">
                        <a:ln>
                          <a:noFill/>
                        </a:ln>
                        <a:solidFill>
                          <a:srgbClr val="000000"/>
                        </a:solidFill>
                        <a:effectLst/>
                        <a:latin typeface="Cambria Math" panose="02040503050406030204" pitchFamily="18" charset="0"/>
                        <a:ea typeface="Arial Unicode MS"/>
                        <a:cs typeface="Arial Unicode MS"/>
                      </a:rPr>
                      <m:t>𝑡</m:t>
                    </m:r>
                    <m:r>
                      <a:rPr lang="en-US" altLang="zh-CN" sz="2400" b="0" i="1" smtClean="0">
                        <a:ln>
                          <a:noFill/>
                        </a:ln>
                        <a:solidFill>
                          <a:srgbClr val="000000"/>
                        </a:solidFill>
                        <a:effectLst/>
                        <a:latin typeface="Cambria Math" panose="02040503050406030204" pitchFamily="18" charset="0"/>
                        <a:ea typeface="Arial Unicode MS"/>
                        <a:cs typeface="Arial Unicode MS"/>
                      </a:rPr>
                      <m:t>:</m:t>
                    </m:r>
                  </m:oMath>
                </a14:m>
                <a:endParaRPr lang="zh-CN" altLang="en-US" sz="2400" dirty="0"/>
              </a:p>
            </p:txBody>
          </p:sp>
        </mc:Choice>
        <mc:Fallback>
          <p:sp>
            <p:nvSpPr>
              <p:cNvPr id="15" name="文本框 14">
                <a:extLst>
                  <a:ext uri="{FF2B5EF4-FFF2-40B4-BE49-F238E27FC236}">
                    <a16:creationId xmlns:a16="http://schemas.microsoft.com/office/drawing/2014/main" id="{34373747-AB3A-4E55-82EF-362199DB7B1D}"/>
                  </a:ext>
                </a:extLst>
              </p:cNvPr>
              <p:cNvSpPr txBox="1">
                <a:spLocks noRot="1" noChangeAspect="1" noMove="1" noResize="1" noEditPoints="1" noAdjustHandles="1" noChangeArrowheads="1" noChangeShapeType="1" noTextEdit="1"/>
              </p:cNvSpPr>
              <p:nvPr/>
            </p:nvSpPr>
            <p:spPr>
              <a:xfrm>
                <a:off x="688807" y="3980255"/>
                <a:ext cx="7513722" cy="461665"/>
              </a:xfrm>
              <a:prstGeom prst="rect">
                <a:avLst/>
              </a:prstGeom>
              <a:blipFill>
                <a:blip r:embed="rId5"/>
                <a:stretch>
                  <a:fillRect l="-1298" t="-11842" b="-2763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7" name="文本框 16">
                <a:extLst>
                  <a:ext uri="{FF2B5EF4-FFF2-40B4-BE49-F238E27FC236}">
                    <a16:creationId xmlns:a16="http://schemas.microsoft.com/office/drawing/2014/main" id="{21F8F79A-C69E-4CE9-B47F-A79850F50E99}"/>
                  </a:ext>
                </a:extLst>
              </p:cNvPr>
              <p:cNvSpPr txBox="1"/>
              <p:nvPr/>
            </p:nvSpPr>
            <p:spPr>
              <a:xfrm>
                <a:off x="592576" y="4634342"/>
                <a:ext cx="9643268" cy="9068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2400" i="1" smtClean="0">
                          <a:latin typeface="Cambria Math" panose="02040503050406030204" pitchFamily="18" charset="0"/>
                        </a:rPr>
                        <m:t>𝑦</m:t>
                      </m:r>
                      <m:d>
                        <m:dPr>
                          <m:ctrlPr>
                            <a:rPr lang="zh-CN" altLang="en-US" sz="2400" i="1">
                              <a:latin typeface="Cambria Math" panose="02040503050406030204" pitchFamily="18" charset="0"/>
                            </a:rPr>
                          </m:ctrlPr>
                        </m:dPr>
                        <m:e>
                          <m:r>
                            <a:rPr lang="zh-CN" altLang="en-US" sz="2400" i="1">
                              <a:latin typeface="Cambria Math" panose="02040503050406030204" pitchFamily="18" charset="0"/>
                            </a:rPr>
                            <m:t>𝑡</m:t>
                          </m:r>
                        </m:e>
                      </m:d>
                      <m:r>
                        <a:rPr lang="zh-CN" altLang="en-US" sz="2400" i="0">
                          <a:latin typeface="Cambria Math" panose="02040503050406030204" pitchFamily="18" charset="0"/>
                        </a:rPr>
                        <m:t>=</m:t>
                      </m:r>
                      <m:f>
                        <m:fPr>
                          <m:ctrlPr>
                            <a:rPr lang="zh-CN" altLang="en-US" sz="2400" i="1">
                              <a:solidFill>
                                <a:srgbClr val="836967"/>
                              </a:solidFill>
                              <a:latin typeface="Cambria Math" panose="02040503050406030204" pitchFamily="18" charset="0"/>
                            </a:rPr>
                          </m:ctrlPr>
                        </m:fPr>
                        <m:num>
                          <m:r>
                            <a:rPr lang="zh-CN" altLang="en-US" sz="2400" i="0">
                              <a:latin typeface="Cambria Math" panose="02040503050406030204" pitchFamily="18" charset="0"/>
                            </a:rPr>
                            <m:t>8</m:t>
                          </m:r>
                          <m:r>
                            <a:rPr lang="zh-CN" altLang="en-US" sz="2400" i="1">
                              <a:latin typeface="Cambria Math" panose="02040503050406030204" pitchFamily="18" charset="0"/>
                            </a:rPr>
                            <m:t>𝑔</m:t>
                          </m:r>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𝑅</m:t>
                              </m:r>
                            </m:e>
                            <m:sup>
                              <m:r>
                                <a:rPr lang="zh-CN" altLang="en-US" sz="2400" i="0">
                                  <a:latin typeface="Cambria Math" panose="02040503050406030204" pitchFamily="18" charset="0"/>
                                </a:rPr>
                                <m:t>3</m:t>
                              </m:r>
                            </m:sup>
                          </m:sSup>
                          <m:r>
                            <a:rPr lang="zh-CN" altLang="en-US" sz="2400" i="1">
                              <a:latin typeface="Cambria Math" panose="02040503050406030204" pitchFamily="18" charset="0"/>
                            </a:rPr>
                            <m:t>𝛥</m:t>
                          </m:r>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𝜌</m:t>
                              </m:r>
                            </m:e>
                            <m:sup>
                              <m:r>
                                <a:rPr lang="zh-CN" altLang="en-US" sz="2400" i="0">
                                  <a:latin typeface="Cambria Math" panose="02040503050406030204" pitchFamily="18" charset="0"/>
                                </a:rPr>
                                <m:t>3</m:t>
                              </m:r>
                            </m:sup>
                          </m:sSup>
                        </m:num>
                        <m:den>
                          <m:r>
                            <a:rPr lang="zh-CN" altLang="en-US" sz="2400" i="0">
                              <a:latin typeface="Cambria Math" panose="02040503050406030204" pitchFamily="18" charset="0"/>
                            </a:rPr>
                            <m:t>81</m:t>
                          </m:r>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𝜂</m:t>
                              </m:r>
                            </m:e>
                            <m:sup>
                              <m:r>
                                <a:rPr lang="zh-CN" altLang="en-US" sz="2400" i="0">
                                  <a:latin typeface="Cambria Math" panose="02040503050406030204" pitchFamily="18" charset="0"/>
                                </a:rPr>
                                <m:t>2</m:t>
                              </m:r>
                            </m:sup>
                          </m:sSup>
                          <m:r>
                            <a:rPr lang="zh-CN" altLang="en-US" sz="2400" i="1">
                              <a:latin typeface="Cambria Math" panose="02040503050406030204" pitchFamily="18" charset="0"/>
                            </a:rPr>
                            <m:t>𝑡</m:t>
                          </m:r>
                        </m:den>
                      </m:f>
                      <m:r>
                        <a:rPr lang="zh-CN" altLang="en-US" sz="2400" i="0">
                          <a:latin typeface="Cambria Math" panose="02040503050406030204" pitchFamily="18" charset="0"/>
                        </a:rPr>
                        <m:t>−</m:t>
                      </m:r>
                      <m:f>
                        <m:fPr>
                          <m:ctrlPr>
                            <a:rPr lang="zh-CN" altLang="en-US" sz="2400" i="1">
                              <a:solidFill>
                                <a:srgbClr val="836967"/>
                              </a:solidFill>
                              <a:latin typeface="Cambria Math" panose="02040503050406030204" pitchFamily="18" charset="0"/>
                            </a:rPr>
                          </m:ctrlPr>
                        </m:fPr>
                        <m:num>
                          <m:r>
                            <a:rPr lang="zh-CN" altLang="en-US" sz="2400" i="0">
                              <a:latin typeface="Cambria Math" panose="02040503050406030204" pitchFamily="18" charset="0"/>
                            </a:rPr>
                            <m:t>4</m:t>
                          </m:r>
                          <m:r>
                            <a:rPr lang="zh-CN" altLang="en-US" sz="2400" i="1">
                              <a:latin typeface="Cambria Math" panose="02040503050406030204" pitchFamily="18" charset="0"/>
                            </a:rPr>
                            <m:t>𝑔</m:t>
                          </m:r>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𝑅</m:t>
                              </m:r>
                            </m:e>
                            <m:sup>
                              <m:r>
                                <a:rPr lang="zh-CN" altLang="en-US" sz="2400" i="0">
                                  <a:latin typeface="Cambria Math" panose="02040503050406030204" pitchFamily="18" charset="0"/>
                                </a:rPr>
                                <m:t>2</m:t>
                              </m:r>
                            </m:sup>
                          </m:sSup>
                          <m:r>
                            <a:rPr lang="zh-CN" altLang="en-US" sz="2400" i="1">
                              <a:latin typeface="Cambria Math" panose="02040503050406030204" pitchFamily="18" charset="0"/>
                            </a:rPr>
                            <m:t>𝛥</m:t>
                          </m:r>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𝜌</m:t>
                              </m:r>
                            </m:e>
                            <m:sup>
                              <m:r>
                                <a:rPr lang="zh-CN" altLang="en-US" sz="2400" i="0">
                                  <a:latin typeface="Cambria Math" panose="02040503050406030204" pitchFamily="18" charset="0"/>
                                </a:rPr>
                                <m:t>2</m:t>
                              </m:r>
                            </m:sup>
                          </m:sSup>
                        </m:num>
                        <m:den>
                          <m:r>
                            <a:rPr lang="zh-CN" altLang="en-US" sz="2400" i="0">
                              <a:latin typeface="Cambria Math" panose="02040503050406030204" pitchFamily="18" charset="0"/>
                            </a:rPr>
                            <m:t>81</m:t>
                          </m:r>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𝜂</m:t>
                              </m:r>
                            </m:e>
                            <m:sup>
                              <m:r>
                                <a:rPr lang="zh-CN" altLang="en-US" sz="2400" i="0">
                                  <a:latin typeface="Cambria Math" panose="02040503050406030204" pitchFamily="18" charset="0"/>
                                </a:rPr>
                                <m:t>2</m:t>
                              </m:r>
                            </m:sup>
                          </m:sSup>
                        </m:den>
                      </m:f>
                      <m:d>
                        <m:dPr>
                          <m:ctrlPr>
                            <a:rPr lang="zh-CN" altLang="en-US" sz="2400" i="1">
                              <a:latin typeface="Cambria Math" panose="02040503050406030204" pitchFamily="18" charset="0"/>
                            </a:rPr>
                          </m:ctrlPr>
                        </m:dPr>
                        <m:e>
                          <m:r>
                            <a:rPr lang="zh-CN" altLang="en-US" sz="2400" i="0">
                              <a:latin typeface="Cambria Math" panose="02040503050406030204" pitchFamily="18" charset="0"/>
                            </a:rPr>
                            <m:t>1−</m:t>
                          </m:r>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𝑒</m:t>
                              </m:r>
                            </m:e>
                            <m:sup>
                              <m:f>
                                <m:fPr>
                                  <m:ctrlPr>
                                    <a:rPr lang="zh-CN" altLang="en-US" sz="2400" i="1">
                                      <a:solidFill>
                                        <a:srgbClr val="836967"/>
                                      </a:solidFill>
                                      <a:latin typeface="Cambria Math" panose="02040503050406030204" pitchFamily="18" charset="0"/>
                                    </a:rPr>
                                  </m:ctrlPr>
                                </m:fPr>
                                <m:num>
                                  <m:r>
                                    <a:rPr lang="zh-CN" altLang="en-US" sz="2400" i="0">
                                      <a:latin typeface="Cambria Math" panose="02040503050406030204" pitchFamily="18" charset="0"/>
                                    </a:rPr>
                                    <m:t>9</m:t>
                                  </m:r>
                                  <m:r>
                                    <a:rPr lang="zh-CN" altLang="en-US" sz="2400" i="1">
                                      <a:latin typeface="Cambria Math" panose="02040503050406030204" pitchFamily="18" charset="0"/>
                                    </a:rPr>
                                    <m:t>𝜂</m:t>
                                  </m:r>
                                </m:num>
                                <m:den>
                                  <m:r>
                                    <a:rPr lang="zh-CN" altLang="en-US" sz="2400" i="0">
                                      <a:latin typeface="Cambria Math" panose="02040503050406030204" pitchFamily="18" charset="0"/>
                                    </a:rPr>
                                    <m:t>2</m:t>
                                  </m:r>
                                  <m:r>
                                    <a:rPr lang="zh-CN" altLang="en-US" sz="2400" i="1">
                                      <a:latin typeface="Cambria Math" panose="02040503050406030204" pitchFamily="18" charset="0"/>
                                    </a:rPr>
                                    <m:t>𝑅</m:t>
                                  </m:r>
                                  <m:r>
                                    <a:rPr lang="zh-CN" altLang="en-US" sz="2400" i="1">
                                      <a:latin typeface="Cambria Math" panose="02040503050406030204" pitchFamily="18" charset="0"/>
                                    </a:rPr>
                                    <m:t>𝛥𝜌</m:t>
                                  </m:r>
                                </m:den>
                              </m:f>
                              <m:r>
                                <a:rPr lang="zh-CN" altLang="en-US" sz="2400" i="1">
                                  <a:latin typeface="Cambria Math" panose="02040503050406030204" pitchFamily="18" charset="0"/>
                                </a:rPr>
                                <m:t>𝑡</m:t>
                              </m:r>
                            </m:sup>
                          </m:sSup>
                        </m:e>
                      </m:d>
                      <m:r>
                        <a:rPr lang="zh-CN" altLang="en-US" sz="2400" i="0">
                          <a:latin typeface="Cambria Math" panose="02040503050406030204" pitchFamily="18" charset="0"/>
                        </a:rPr>
                        <m:t>+</m:t>
                      </m:r>
                      <m:f>
                        <m:fPr>
                          <m:ctrlPr>
                            <a:rPr lang="zh-CN" altLang="en-US" sz="2400" i="1">
                              <a:solidFill>
                                <a:srgbClr val="836967"/>
                              </a:solidFill>
                              <a:latin typeface="Cambria Math" panose="02040503050406030204" pitchFamily="18" charset="0"/>
                            </a:rPr>
                          </m:ctrlPr>
                        </m:fPr>
                        <m:num>
                          <m:r>
                            <a:rPr lang="zh-CN" altLang="en-US" sz="2400" i="0">
                              <a:latin typeface="Cambria Math" panose="02040503050406030204" pitchFamily="18" charset="0"/>
                            </a:rPr>
                            <m:t>2</m:t>
                          </m:r>
                          <m:r>
                            <a:rPr lang="zh-CN" altLang="en-US" sz="2400" i="1">
                              <a:latin typeface="Cambria Math" panose="02040503050406030204" pitchFamily="18" charset="0"/>
                            </a:rPr>
                            <m:t>𝑅</m:t>
                          </m:r>
                          <m:r>
                            <a:rPr lang="zh-CN" altLang="en-US" sz="2400" i="1">
                              <a:latin typeface="Cambria Math" panose="02040503050406030204" pitchFamily="18" charset="0"/>
                            </a:rPr>
                            <m:t>𝛥𝜌</m:t>
                          </m:r>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𝑣</m:t>
                              </m:r>
                            </m:e>
                            <m:sub>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𝑦</m:t>
                                  </m:r>
                                </m:e>
                                <m:sub>
                                  <m:r>
                                    <a:rPr lang="zh-CN" altLang="en-US" sz="2400" i="0">
                                      <a:latin typeface="Cambria Math" panose="02040503050406030204" pitchFamily="18" charset="0"/>
                                    </a:rPr>
                                    <m:t>0</m:t>
                                  </m:r>
                                </m:sub>
                              </m:sSub>
                            </m:sub>
                          </m:sSub>
                        </m:num>
                        <m:den>
                          <m:r>
                            <a:rPr lang="zh-CN" altLang="en-US" sz="2400" i="0">
                              <a:latin typeface="Cambria Math" panose="02040503050406030204" pitchFamily="18" charset="0"/>
                            </a:rPr>
                            <m:t>9</m:t>
                          </m:r>
                          <m:r>
                            <a:rPr lang="zh-CN" altLang="en-US" sz="2400" i="1">
                              <a:latin typeface="Cambria Math" panose="02040503050406030204" pitchFamily="18" charset="0"/>
                            </a:rPr>
                            <m:t>𝜂</m:t>
                          </m:r>
                        </m:den>
                      </m:f>
                      <m:d>
                        <m:dPr>
                          <m:ctrlPr>
                            <a:rPr lang="zh-CN" altLang="en-US" sz="2400" i="1">
                              <a:latin typeface="Cambria Math" panose="02040503050406030204" pitchFamily="18" charset="0"/>
                            </a:rPr>
                          </m:ctrlPr>
                        </m:dPr>
                        <m:e>
                          <m:r>
                            <a:rPr lang="zh-CN" altLang="en-US" sz="2400" i="0">
                              <a:latin typeface="Cambria Math" panose="02040503050406030204" pitchFamily="18" charset="0"/>
                            </a:rPr>
                            <m:t>1−</m:t>
                          </m:r>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𝑒</m:t>
                              </m:r>
                            </m:e>
                            <m:sup>
                              <m:f>
                                <m:fPr>
                                  <m:ctrlPr>
                                    <a:rPr lang="zh-CN" altLang="en-US" sz="2400" i="1">
                                      <a:solidFill>
                                        <a:srgbClr val="836967"/>
                                      </a:solidFill>
                                      <a:latin typeface="Cambria Math" panose="02040503050406030204" pitchFamily="18" charset="0"/>
                                    </a:rPr>
                                  </m:ctrlPr>
                                </m:fPr>
                                <m:num>
                                  <m:r>
                                    <a:rPr lang="zh-CN" altLang="en-US" sz="2400" i="0">
                                      <a:latin typeface="Cambria Math" panose="02040503050406030204" pitchFamily="18" charset="0"/>
                                    </a:rPr>
                                    <m:t>9</m:t>
                                  </m:r>
                                  <m:r>
                                    <a:rPr lang="zh-CN" altLang="en-US" sz="2400" i="1">
                                      <a:latin typeface="Cambria Math" panose="02040503050406030204" pitchFamily="18" charset="0"/>
                                    </a:rPr>
                                    <m:t>𝜂</m:t>
                                  </m:r>
                                </m:num>
                                <m:den>
                                  <m:r>
                                    <a:rPr lang="zh-CN" altLang="en-US" sz="2400" i="0">
                                      <a:latin typeface="Cambria Math" panose="02040503050406030204" pitchFamily="18" charset="0"/>
                                    </a:rPr>
                                    <m:t>2</m:t>
                                  </m:r>
                                  <m:r>
                                    <a:rPr lang="zh-CN" altLang="en-US" sz="2400" i="1">
                                      <a:latin typeface="Cambria Math" panose="02040503050406030204" pitchFamily="18" charset="0"/>
                                    </a:rPr>
                                    <m:t>𝑅</m:t>
                                  </m:r>
                                  <m:r>
                                    <a:rPr lang="zh-CN" altLang="en-US" sz="2400" i="1">
                                      <a:latin typeface="Cambria Math" panose="02040503050406030204" pitchFamily="18" charset="0"/>
                                    </a:rPr>
                                    <m:t>𝛥𝜌</m:t>
                                  </m:r>
                                </m:den>
                              </m:f>
                              <m:r>
                                <a:rPr lang="zh-CN" altLang="en-US" sz="2400" i="1">
                                  <a:latin typeface="Cambria Math" panose="02040503050406030204" pitchFamily="18" charset="0"/>
                                </a:rPr>
                                <m:t>𝑡</m:t>
                              </m:r>
                            </m:sup>
                          </m:sSup>
                        </m:e>
                      </m:d>
                      <m:r>
                        <a:rPr lang="zh-CN" altLang="en-US" sz="2400" i="0">
                          <a:latin typeface="Cambria Math" panose="02040503050406030204" pitchFamily="18" charset="0"/>
                        </a:rPr>
                        <m:t>+</m:t>
                      </m:r>
                      <m:r>
                        <a:rPr lang="zh-CN" altLang="en-US" sz="2400" i="1">
                          <a:latin typeface="Cambria Math" panose="02040503050406030204" pitchFamily="18" charset="0"/>
                        </a:rPr>
                        <m:t>h</m:t>
                      </m:r>
                    </m:oMath>
                  </m:oMathPara>
                </a14:m>
                <a:endParaRPr lang="zh-CN" altLang="en-US" sz="2400" dirty="0"/>
              </a:p>
            </p:txBody>
          </p:sp>
        </mc:Choice>
        <mc:Fallback>
          <p:sp>
            <p:nvSpPr>
              <p:cNvPr id="17" name="文本框 16">
                <a:extLst>
                  <a:ext uri="{FF2B5EF4-FFF2-40B4-BE49-F238E27FC236}">
                    <a16:creationId xmlns:a16="http://schemas.microsoft.com/office/drawing/2014/main" id="{21F8F79A-C69E-4CE9-B47F-A79850F50E99}"/>
                  </a:ext>
                </a:extLst>
              </p:cNvPr>
              <p:cNvSpPr txBox="1">
                <a:spLocks noRot="1" noChangeAspect="1" noMove="1" noResize="1" noEditPoints="1" noAdjustHandles="1" noChangeArrowheads="1" noChangeShapeType="1" noTextEdit="1"/>
              </p:cNvSpPr>
              <p:nvPr/>
            </p:nvSpPr>
            <p:spPr>
              <a:xfrm>
                <a:off x="592576" y="4634342"/>
                <a:ext cx="9643268" cy="906851"/>
              </a:xfrm>
              <a:prstGeom prst="rect">
                <a:avLst/>
              </a:prstGeom>
              <a:blipFill>
                <a:blip r:embed="rId6"/>
                <a:stretch>
                  <a:fillRect/>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1148420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C39BBCE-653B-4822-9239-EB18A9858675}"/>
              </a:ext>
            </a:extLst>
          </p:cNvPr>
          <p:cNvSpPr/>
          <p:nvPr/>
        </p:nvSpPr>
        <p:spPr>
          <a:xfrm>
            <a:off x="0" y="0"/>
            <a:ext cx="12192000" cy="1804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6C517268-E8CB-409A-8050-A6734AECE51A}"/>
              </a:ext>
            </a:extLst>
          </p:cNvPr>
          <p:cNvSpPr txBox="1"/>
          <p:nvPr/>
        </p:nvSpPr>
        <p:spPr>
          <a:xfrm>
            <a:off x="962568" y="574843"/>
            <a:ext cx="4451642" cy="461665"/>
          </a:xfrm>
          <a:prstGeom prst="rect">
            <a:avLst/>
          </a:prstGeom>
          <a:noFill/>
        </p:spPr>
        <p:txBody>
          <a:bodyPr wrap="square" rtlCol="0">
            <a:spAutoFit/>
          </a:bodyPr>
          <a:lstStyle/>
          <a:p>
            <a:r>
              <a:rPr lang="en-US" altLang="zh-CN" sz="2400" dirty="0">
                <a:latin typeface="Arial Black" panose="020B0A04020102020204" pitchFamily="34" charset="0"/>
                <a:cs typeface="Times New Roman" panose="02020603050405020304" pitchFamily="18" charset="0"/>
              </a:rPr>
              <a:t>Materials and Methods</a:t>
            </a:r>
            <a:endParaRPr lang="zh-CN" altLang="en-US" sz="2400" dirty="0">
              <a:latin typeface="Arial Black" panose="020B0A04020102020204" pitchFamily="34" charset="0"/>
              <a:cs typeface="Times New Roman" panose="02020603050405020304" pitchFamily="18" charset="0"/>
            </a:endParaRPr>
          </a:p>
        </p:txBody>
      </p:sp>
      <p:sp>
        <p:nvSpPr>
          <p:cNvPr id="7" name="archives_342283">
            <a:extLst>
              <a:ext uri="{FF2B5EF4-FFF2-40B4-BE49-F238E27FC236}">
                <a16:creationId xmlns:a16="http://schemas.microsoft.com/office/drawing/2014/main" id="{3B2BBE42-1513-4F21-ACBC-F4576939E681}"/>
              </a:ext>
            </a:extLst>
          </p:cNvPr>
          <p:cNvSpPr/>
          <p:nvPr/>
        </p:nvSpPr>
        <p:spPr>
          <a:xfrm>
            <a:off x="244599" y="501292"/>
            <a:ext cx="609685" cy="608768"/>
          </a:xfrm>
          <a:custGeom>
            <a:avLst/>
            <a:gdLst>
              <a:gd name="connsiteX0" fmla="*/ 602275 w 602487"/>
              <a:gd name="connsiteY0" fmla="*/ 602275 w 602487"/>
              <a:gd name="connsiteX1" fmla="*/ 602275 w 602487"/>
              <a:gd name="connsiteY1" fmla="*/ 602275 w 602487"/>
              <a:gd name="connsiteX2" fmla="*/ 602275 w 602487"/>
              <a:gd name="connsiteY2" fmla="*/ 602275 w 602487"/>
              <a:gd name="connsiteX3" fmla="*/ 602275 w 602487"/>
              <a:gd name="connsiteY3" fmla="*/ 602275 w 602487"/>
              <a:gd name="connsiteX4" fmla="*/ 602275 w 602487"/>
              <a:gd name="connsiteY4" fmla="*/ 602275 w 602487"/>
              <a:gd name="connsiteX5" fmla="*/ 602275 w 602487"/>
              <a:gd name="connsiteY5" fmla="*/ 602275 w 602487"/>
              <a:gd name="connsiteX6" fmla="*/ 602275 w 602487"/>
              <a:gd name="connsiteY6" fmla="*/ 602275 w 602487"/>
              <a:gd name="connsiteX7" fmla="*/ 602275 w 602487"/>
              <a:gd name="connsiteY7" fmla="*/ 602275 w 602487"/>
              <a:gd name="connsiteX8" fmla="*/ 602275 w 602487"/>
              <a:gd name="connsiteY8" fmla="*/ 602275 w 602487"/>
              <a:gd name="connsiteX9" fmla="*/ 602275 w 602487"/>
              <a:gd name="connsiteY9" fmla="*/ 602275 w 602487"/>
              <a:gd name="connsiteX10" fmla="*/ 602275 w 602487"/>
              <a:gd name="connsiteY10" fmla="*/ 602275 w 602487"/>
              <a:gd name="connsiteX11" fmla="*/ 602275 w 602487"/>
              <a:gd name="connsiteY11" fmla="*/ 602275 w 602487"/>
              <a:gd name="connsiteX12" fmla="*/ 602275 w 602487"/>
              <a:gd name="connsiteY12" fmla="*/ 602275 w 602487"/>
              <a:gd name="connsiteX13" fmla="*/ 602275 w 602487"/>
              <a:gd name="connsiteY13" fmla="*/ 602275 w 602487"/>
              <a:gd name="connsiteX14" fmla="*/ 602275 w 602487"/>
              <a:gd name="connsiteY14" fmla="*/ 602275 w 602487"/>
              <a:gd name="connsiteX15" fmla="*/ 602275 w 602487"/>
              <a:gd name="connsiteY15" fmla="*/ 602275 w 602487"/>
              <a:gd name="connsiteX16" fmla="*/ 602275 w 602487"/>
              <a:gd name="connsiteY16" fmla="*/ 602275 w 602487"/>
              <a:gd name="connsiteX17" fmla="*/ 602275 w 602487"/>
              <a:gd name="connsiteY17" fmla="*/ 602275 w 602487"/>
              <a:gd name="connsiteX18" fmla="*/ 602275 w 602487"/>
              <a:gd name="connsiteY18" fmla="*/ 602275 w 602487"/>
              <a:gd name="connsiteX19" fmla="*/ 602275 w 602487"/>
              <a:gd name="connsiteY19" fmla="*/ 602275 w 602487"/>
              <a:gd name="connsiteX20" fmla="*/ 602275 w 602487"/>
              <a:gd name="connsiteY20" fmla="*/ 602275 w 602487"/>
              <a:gd name="connsiteX21" fmla="*/ 602275 w 602487"/>
              <a:gd name="connsiteY21" fmla="*/ 602275 w 602487"/>
              <a:gd name="connsiteX22" fmla="*/ 602275 w 602487"/>
              <a:gd name="connsiteY22" fmla="*/ 602275 w 602487"/>
              <a:gd name="connsiteX23" fmla="*/ 602275 w 602487"/>
              <a:gd name="connsiteY23" fmla="*/ 602275 w 602487"/>
              <a:gd name="connsiteX24" fmla="*/ 602275 w 602487"/>
              <a:gd name="connsiteY24" fmla="*/ 602275 w 602487"/>
              <a:gd name="connsiteX25" fmla="*/ 602275 w 602487"/>
              <a:gd name="connsiteY25" fmla="*/ 602275 w 602487"/>
              <a:gd name="connsiteX26" fmla="*/ 602275 w 602487"/>
              <a:gd name="connsiteY26" fmla="*/ 602275 w 602487"/>
              <a:gd name="connsiteX27" fmla="*/ 602275 w 602487"/>
              <a:gd name="connsiteY27" fmla="*/ 602275 w 602487"/>
              <a:gd name="connsiteX28" fmla="*/ 602275 w 602487"/>
              <a:gd name="connsiteY28" fmla="*/ 602275 w 602487"/>
              <a:gd name="connsiteX29" fmla="*/ 602275 w 602487"/>
              <a:gd name="connsiteY29" fmla="*/ 602275 w 602487"/>
              <a:gd name="connsiteX30" fmla="*/ 602275 w 602487"/>
              <a:gd name="connsiteY30" fmla="*/ 602275 w 602487"/>
              <a:gd name="connsiteX31" fmla="*/ 602275 w 602487"/>
              <a:gd name="connsiteY31" fmla="*/ 602275 w 602487"/>
              <a:gd name="connsiteX32" fmla="*/ 602275 w 602487"/>
              <a:gd name="connsiteY32" fmla="*/ 602275 w 602487"/>
              <a:gd name="connsiteX33" fmla="*/ 602275 w 602487"/>
              <a:gd name="connsiteY33" fmla="*/ 602275 w 602487"/>
              <a:gd name="connsiteX34" fmla="*/ 602275 w 602487"/>
              <a:gd name="connsiteY34" fmla="*/ 602275 w 602487"/>
              <a:gd name="connsiteX35" fmla="*/ 602275 w 602487"/>
              <a:gd name="connsiteY35" fmla="*/ 602275 w 602487"/>
              <a:gd name="connsiteX36" fmla="*/ 602275 w 602487"/>
              <a:gd name="connsiteY36" fmla="*/ 602275 w 602487"/>
              <a:gd name="connsiteX37" fmla="*/ 602275 w 602487"/>
              <a:gd name="connsiteY37" fmla="*/ 602275 w 602487"/>
              <a:gd name="connsiteX38" fmla="*/ 602275 w 602487"/>
              <a:gd name="connsiteY38" fmla="*/ 602275 w 602487"/>
              <a:gd name="connsiteX39" fmla="*/ 602275 w 602487"/>
              <a:gd name="connsiteY39" fmla="*/ 602275 w 602487"/>
              <a:gd name="connsiteX40" fmla="*/ 602275 w 602487"/>
              <a:gd name="connsiteY40" fmla="*/ 602275 w 602487"/>
              <a:gd name="connsiteX41" fmla="*/ 602275 w 602487"/>
              <a:gd name="connsiteY41" fmla="*/ 602275 w 602487"/>
              <a:gd name="connsiteX42" fmla="*/ 602275 w 602487"/>
              <a:gd name="connsiteY42" fmla="*/ 602275 w 602487"/>
              <a:gd name="connsiteX43" fmla="*/ 602275 w 602487"/>
              <a:gd name="connsiteY43" fmla="*/ 602275 w 602487"/>
              <a:gd name="connsiteX44" fmla="*/ 602275 w 602487"/>
              <a:gd name="connsiteY44" fmla="*/ 602275 w 602487"/>
              <a:gd name="connsiteX45" fmla="*/ 602275 w 602487"/>
              <a:gd name="connsiteY45" fmla="*/ 602275 w 602487"/>
              <a:gd name="connsiteX46" fmla="*/ 602275 w 602487"/>
              <a:gd name="connsiteY46" fmla="*/ 602275 w 602487"/>
              <a:gd name="connsiteX47" fmla="*/ 602275 w 602487"/>
              <a:gd name="connsiteY47" fmla="*/ 602275 w 602487"/>
              <a:gd name="connsiteX48" fmla="*/ 602275 w 602487"/>
              <a:gd name="connsiteY48" fmla="*/ 602275 w 602487"/>
              <a:gd name="connsiteX49" fmla="*/ 602275 w 602487"/>
              <a:gd name="connsiteY49" fmla="*/ 602275 w 602487"/>
              <a:gd name="connsiteX50" fmla="*/ 602275 w 602487"/>
              <a:gd name="connsiteY50" fmla="*/ 602275 w 602487"/>
              <a:gd name="connsiteX51" fmla="*/ 602275 w 602487"/>
              <a:gd name="connsiteY51" fmla="*/ 602275 w 602487"/>
              <a:gd name="connsiteX52" fmla="*/ 602275 w 602487"/>
              <a:gd name="connsiteY52" fmla="*/ 602275 w 602487"/>
              <a:gd name="connsiteX53" fmla="*/ 602275 w 602487"/>
              <a:gd name="connsiteY53" fmla="*/ 602275 w 602487"/>
              <a:gd name="connsiteX54" fmla="*/ 602275 w 602487"/>
              <a:gd name="connsiteY54" fmla="*/ 602275 w 602487"/>
              <a:gd name="connsiteX55" fmla="*/ 602275 w 602487"/>
              <a:gd name="connsiteY55" fmla="*/ 602275 w 602487"/>
              <a:gd name="connsiteX56" fmla="*/ 602275 w 602487"/>
              <a:gd name="connsiteY56" fmla="*/ 602275 w 602487"/>
              <a:gd name="connsiteX57" fmla="*/ 602275 w 602487"/>
              <a:gd name="connsiteY57" fmla="*/ 602275 w 602487"/>
              <a:gd name="connsiteX58" fmla="*/ 602275 w 602487"/>
              <a:gd name="connsiteY58" fmla="*/ 602275 w 602487"/>
              <a:gd name="connsiteX59" fmla="*/ 602275 w 602487"/>
              <a:gd name="connsiteY59" fmla="*/ 602275 w 602487"/>
              <a:gd name="connsiteX60" fmla="*/ 602275 w 602487"/>
              <a:gd name="connsiteY60" fmla="*/ 602275 w 602487"/>
              <a:gd name="connsiteX61" fmla="*/ 602275 w 602487"/>
              <a:gd name="connsiteY61" fmla="*/ 602275 w 602487"/>
              <a:gd name="connsiteX62" fmla="*/ 602275 w 602487"/>
              <a:gd name="connsiteY62" fmla="*/ 602275 w 602487"/>
              <a:gd name="connsiteX63" fmla="*/ 602275 w 602487"/>
              <a:gd name="connsiteY63" fmla="*/ 602275 w 602487"/>
              <a:gd name="connsiteX64" fmla="*/ 602275 w 602487"/>
              <a:gd name="connsiteY64" fmla="*/ 602275 w 602487"/>
              <a:gd name="connsiteX65" fmla="*/ 602275 w 602487"/>
              <a:gd name="connsiteY65" fmla="*/ 602275 w 602487"/>
              <a:gd name="connsiteX66" fmla="*/ 602275 w 602487"/>
              <a:gd name="connsiteY66" fmla="*/ 602275 w 602487"/>
              <a:gd name="connsiteX67" fmla="*/ 602275 w 602487"/>
              <a:gd name="connsiteY67" fmla="*/ 602275 w 602487"/>
              <a:gd name="connsiteX68" fmla="*/ 602275 w 602487"/>
              <a:gd name="connsiteY68" fmla="*/ 602275 w 602487"/>
              <a:gd name="connsiteX69" fmla="*/ 602275 w 602487"/>
              <a:gd name="connsiteY69" fmla="*/ 602275 w 602487"/>
              <a:gd name="connsiteX70" fmla="*/ 602275 w 602487"/>
              <a:gd name="connsiteY70" fmla="*/ 602275 w 602487"/>
              <a:gd name="connsiteX71" fmla="*/ 602275 w 602487"/>
              <a:gd name="connsiteY71" fmla="*/ 602275 w 602487"/>
              <a:gd name="connsiteX72" fmla="*/ 602275 w 602487"/>
              <a:gd name="connsiteY72" fmla="*/ 602275 w 602487"/>
              <a:gd name="connsiteX73" fmla="*/ 602275 w 602487"/>
              <a:gd name="connsiteY73" fmla="*/ 602275 w 602487"/>
              <a:gd name="connsiteX74" fmla="*/ 602275 w 602487"/>
              <a:gd name="connsiteY74" fmla="*/ 602275 w 602487"/>
              <a:gd name="connsiteX75" fmla="*/ 602275 w 602487"/>
              <a:gd name="connsiteY75" fmla="*/ 602275 w 602487"/>
              <a:gd name="connsiteX76" fmla="*/ 602275 w 602487"/>
              <a:gd name="connsiteY76" fmla="*/ 602275 w 602487"/>
              <a:gd name="connsiteX77" fmla="*/ 602275 w 602487"/>
              <a:gd name="connsiteY77" fmla="*/ 602275 w 602487"/>
              <a:gd name="connsiteX78" fmla="*/ 602275 w 602487"/>
              <a:gd name="connsiteY78" fmla="*/ 602275 w 602487"/>
              <a:gd name="connsiteX79" fmla="*/ 602275 w 602487"/>
              <a:gd name="connsiteY79" fmla="*/ 602275 w 602487"/>
              <a:gd name="connsiteX80" fmla="*/ 602275 w 602487"/>
              <a:gd name="connsiteY80" fmla="*/ 602275 w 602487"/>
              <a:gd name="connsiteX81" fmla="*/ 602275 w 602487"/>
              <a:gd name="connsiteY81" fmla="*/ 602275 w 602487"/>
              <a:gd name="connsiteX82" fmla="*/ 602275 w 602487"/>
              <a:gd name="connsiteY82" fmla="*/ 602275 w 602487"/>
              <a:gd name="connsiteX83" fmla="*/ 602275 w 602487"/>
              <a:gd name="connsiteY83" fmla="*/ 602275 w 602487"/>
              <a:gd name="connsiteX84" fmla="*/ 602275 w 602487"/>
              <a:gd name="connsiteY84" fmla="*/ 602275 w 602487"/>
              <a:gd name="connsiteX85" fmla="*/ 602275 w 602487"/>
              <a:gd name="connsiteY85" fmla="*/ 602275 w 602487"/>
              <a:gd name="connsiteX86" fmla="*/ 602275 w 602487"/>
              <a:gd name="connsiteY86" fmla="*/ 602275 w 602487"/>
              <a:gd name="connsiteX87" fmla="*/ 602275 w 602487"/>
              <a:gd name="connsiteY87" fmla="*/ 602275 w 602487"/>
              <a:gd name="connsiteX88" fmla="*/ 602275 w 602487"/>
              <a:gd name="connsiteY88" fmla="*/ 602275 w 602487"/>
              <a:gd name="connsiteX89" fmla="*/ 602275 w 602487"/>
              <a:gd name="connsiteY89" fmla="*/ 602275 w 602487"/>
              <a:gd name="connsiteX90" fmla="*/ 602275 w 602487"/>
              <a:gd name="connsiteY90" fmla="*/ 602275 w 602487"/>
              <a:gd name="connsiteX91" fmla="*/ 602275 w 602487"/>
              <a:gd name="connsiteY91" fmla="*/ 602275 w 602487"/>
              <a:gd name="connsiteX92" fmla="*/ 602275 w 602487"/>
              <a:gd name="connsiteY92" fmla="*/ 602275 w 602487"/>
              <a:gd name="connsiteX93" fmla="*/ 602275 w 602487"/>
              <a:gd name="connsiteY93" fmla="*/ 602275 w 602487"/>
              <a:gd name="connsiteX94" fmla="*/ 602275 w 602487"/>
              <a:gd name="connsiteY94" fmla="*/ 602275 w 602487"/>
              <a:gd name="connsiteX95" fmla="*/ 602275 w 602487"/>
              <a:gd name="connsiteY95" fmla="*/ 602275 w 602487"/>
              <a:gd name="connsiteX96" fmla="*/ 602275 w 602487"/>
              <a:gd name="connsiteY96" fmla="*/ 602275 w 602487"/>
              <a:gd name="connsiteX97" fmla="*/ 602275 w 602487"/>
              <a:gd name="connsiteY97" fmla="*/ 602275 w 602487"/>
              <a:gd name="connsiteX98" fmla="*/ 602275 w 602487"/>
              <a:gd name="connsiteY98" fmla="*/ 602275 w 602487"/>
              <a:gd name="connsiteX99" fmla="*/ 602275 w 602487"/>
              <a:gd name="connsiteY99" fmla="*/ 602275 w 602487"/>
              <a:gd name="connsiteX100" fmla="*/ 602275 w 602487"/>
              <a:gd name="connsiteY100" fmla="*/ 602275 w 602487"/>
              <a:gd name="connsiteX101" fmla="*/ 602275 w 602487"/>
              <a:gd name="connsiteY101" fmla="*/ 602275 w 602487"/>
              <a:gd name="connsiteX102" fmla="*/ 602275 w 602487"/>
              <a:gd name="connsiteY102" fmla="*/ 602275 w 602487"/>
              <a:gd name="connsiteX103" fmla="*/ 602275 w 602487"/>
              <a:gd name="connsiteY103" fmla="*/ 602275 w 602487"/>
              <a:gd name="connsiteX104" fmla="*/ 602275 w 602487"/>
              <a:gd name="connsiteY104" fmla="*/ 602275 w 602487"/>
              <a:gd name="connsiteX105" fmla="*/ 602275 w 602487"/>
              <a:gd name="connsiteY105" fmla="*/ 602275 w 602487"/>
              <a:gd name="connsiteX106" fmla="*/ 602275 w 602487"/>
              <a:gd name="connsiteY106" fmla="*/ 602275 w 602487"/>
              <a:gd name="connsiteX107" fmla="*/ 602275 w 602487"/>
              <a:gd name="connsiteY107" fmla="*/ 602275 w 602487"/>
              <a:gd name="connsiteX108" fmla="*/ 602275 w 602487"/>
              <a:gd name="connsiteY108" fmla="*/ 602275 w 602487"/>
              <a:gd name="connsiteX109" fmla="*/ 602275 w 602487"/>
              <a:gd name="connsiteY109" fmla="*/ 602275 w 602487"/>
              <a:gd name="connsiteX110" fmla="*/ 602275 w 602487"/>
              <a:gd name="connsiteY110" fmla="*/ 602275 w 602487"/>
              <a:gd name="connsiteX111" fmla="*/ 602275 w 602487"/>
              <a:gd name="connsiteY111" fmla="*/ 602275 w 602487"/>
              <a:gd name="connsiteX112" fmla="*/ 602275 w 602487"/>
              <a:gd name="connsiteY112" fmla="*/ 602275 w 602487"/>
              <a:gd name="connsiteX113" fmla="*/ 602275 w 602487"/>
              <a:gd name="connsiteY113" fmla="*/ 602275 w 60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9685" h="608768">
                <a:moveTo>
                  <a:pt x="511176" y="452904"/>
                </a:moveTo>
                <a:cubicBezTo>
                  <a:pt x="484888" y="452904"/>
                  <a:pt x="463534" y="474318"/>
                  <a:pt x="463534" y="500469"/>
                </a:cubicBezTo>
                <a:cubicBezTo>
                  <a:pt x="463534" y="526715"/>
                  <a:pt x="484888" y="548128"/>
                  <a:pt x="511176" y="548128"/>
                </a:cubicBezTo>
                <a:cubicBezTo>
                  <a:pt x="537464" y="548128"/>
                  <a:pt x="558817" y="526715"/>
                  <a:pt x="558817" y="500469"/>
                </a:cubicBezTo>
                <a:cubicBezTo>
                  <a:pt x="558817" y="474318"/>
                  <a:pt x="537464" y="452904"/>
                  <a:pt x="511176" y="452904"/>
                </a:cubicBezTo>
                <a:close/>
                <a:moveTo>
                  <a:pt x="304807" y="452904"/>
                </a:moveTo>
                <a:cubicBezTo>
                  <a:pt x="278528" y="452904"/>
                  <a:pt x="257183" y="474318"/>
                  <a:pt x="257183" y="500469"/>
                </a:cubicBezTo>
                <a:cubicBezTo>
                  <a:pt x="257183" y="526715"/>
                  <a:pt x="278528" y="548128"/>
                  <a:pt x="304807" y="548128"/>
                </a:cubicBezTo>
                <a:cubicBezTo>
                  <a:pt x="331085" y="548128"/>
                  <a:pt x="352526" y="526715"/>
                  <a:pt x="352526" y="500469"/>
                </a:cubicBezTo>
                <a:cubicBezTo>
                  <a:pt x="352526" y="474318"/>
                  <a:pt x="331085" y="452904"/>
                  <a:pt x="304807" y="452904"/>
                </a:cubicBezTo>
                <a:close/>
                <a:moveTo>
                  <a:pt x="98486" y="452904"/>
                </a:moveTo>
                <a:cubicBezTo>
                  <a:pt x="72204" y="452904"/>
                  <a:pt x="50761" y="474318"/>
                  <a:pt x="50761" y="500469"/>
                </a:cubicBezTo>
                <a:cubicBezTo>
                  <a:pt x="50761" y="526715"/>
                  <a:pt x="72204" y="548128"/>
                  <a:pt x="98486" y="548128"/>
                </a:cubicBezTo>
                <a:cubicBezTo>
                  <a:pt x="124768" y="548128"/>
                  <a:pt x="146116" y="526715"/>
                  <a:pt x="146116" y="500469"/>
                </a:cubicBezTo>
                <a:cubicBezTo>
                  <a:pt x="146116" y="474318"/>
                  <a:pt x="124768" y="452904"/>
                  <a:pt x="98486" y="452904"/>
                </a:cubicBezTo>
                <a:close/>
                <a:moveTo>
                  <a:pt x="473070" y="207321"/>
                </a:moveTo>
                <a:lnTo>
                  <a:pt x="549351" y="207321"/>
                </a:lnTo>
                <a:lnTo>
                  <a:pt x="549351" y="226374"/>
                </a:lnTo>
                <a:lnTo>
                  <a:pt x="473070" y="226374"/>
                </a:lnTo>
                <a:close/>
                <a:moveTo>
                  <a:pt x="266667" y="207321"/>
                </a:moveTo>
                <a:lnTo>
                  <a:pt x="342948" y="207321"/>
                </a:lnTo>
                <a:lnTo>
                  <a:pt x="342948" y="226374"/>
                </a:lnTo>
                <a:lnTo>
                  <a:pt x="266667" y="226374"/>
                </a:lnTo>
                <a:close/>
                <a:moveTo>
                  <a:pt x="60333" y="207321"/>
                </a:moveTo>
                <a:lnTo>
                  <a:pt x="136614" y="207321"/>
                </a:lnTo>
                <a:lnTo>
                  <a:pt x="136614" y="226374"/>
                </a:lnTo>
                <a:lnTo>
                  <a:pt x="60333" y="226374"/>
                </a:lnTo>
                <a:close/>
                <a:moveTo>
                  <a:pt x="473070" y="162512"/>
                </a:moveTo>
                <a:lnTo>
                  <a:pt x="549351" y="162512"/>
                </a:lnTo>
                <a:lnTo>
                  <a:pt x="549351" y="181424"/>
                </a:lnTo>
                <a:lnTo>
                  <a:pt x="473070" y="181424"/>
                </a:lnTo>
                <a:close/>
                <a:moveTo>
                  <a:pt x="266667" y="162512"/>
                </a:moveTo>
                <a:lnTo>
                  <a:pt x="342948" y="162512"/>
                </a:lnTo>
                <a:lnTo>
                  <a:pt x="342948" y="181424"/>
                </a:lnTo>
                <a:lnTo>
                  <a:pt x="266667" y="181424"/>
                </a:lnTo>
                <a:close/>
                <a:moveTo>
                  <a:pt x="60333" y="162512"/>
                </a:moveTo>
                <a:lnTo>
                  <a:pt x="136614" y="162512"/>
                </a:lnTo>
                <a:lnTo>
                  <a:pt x="136614" y="181424"/>
                </a:lnTo>
                <a:lnTo>
                  <a:pt x="60333" y="181424"/>
                </a:lnTo>
                <a:close/>
                <a:moveTo>
                  <a:pt x="473070" y="117703"/>
                </a:moveTo>
                <a:lnTo>
                  <a:pt x="549351" y="117703"/>
                </a:lnTo>
                <a:lnTo>
                  <a:pt x="549351" y="136615"/>
                </a:lnTo>
                <a:lnTo>
                  <a:pt x="473070" y="136615"/>
                </a:lnTo>
                <a:close/>
                <a:moveTo>
                  <a:pt x="266667" y="117703"/>
                </a:moveTo>
                <a:lnTo>
                  <a:pt x="342948" y="117703"/>
                </a:lnTo>
                <a:lnTo>
                  <a:pt x="342948" y="136615"/>
                </a:lnTo>
                <a:lnTo>
                  <a:pt x="266667" y="136615"/>
                </a:lnTo>
                <a:close/>
                <a:moveTo>
                  <a:pt x="60333" y="117703"/>
                </a:moveTo>
                <a:lnTo>
                  <a:pt x="136614" y="117703"/>
                </a:lnTo>
                <a:lnTo>
                  <a:pt x="136614" y="136615"/>
                </a:lnTo>
                <a:lnTo>
                  <a:pt x="60333" y="136615"/>
                </a:lnTo>
                <a:close/>
                <a:moveTo>
                  <a:pt x="473070" y="72753"/>
                </a:moveTo>
                <a:lnTo>
                  <a:pt x="549351" y="72753"/>
                </a:lnTo>
                <a:lnTo>
                  <a:pt x="549351" y="91806"/>
                </a:lnTo>
                <a:lnTo>
                  <a:pt x="473070" y="91806"/>
                </a:lnTo>
                <a:close/>
                <a:moveTo>
                  <a:pt x="266667" y="72753"/>
                </a:moveTo>
                <a:lnTo>
                  <a:pt x="342948" y="72753"/>
                </a:lnTo>
                <a:lnTo>
                  <a:pt x="342948" y="91806"/>
                </a:lnTo>
                <a:lnTo>
                  <a:pt x="266667" y="91806"/>
                </a:lnTo>
                <a:close/>
                <a:moveTo>
                  <a:pt x="60333" y="72753"/>
                </a:moveTo>
                <a:lnTo>
                  <a:pt x="136614" y="72753"/>
                </a:lnTo>
                <a:lnTo>
                  <a:pt x="136614" y="91806"/>
                </a:lnTo>
                <a:lnTo>
                  <a:pt x="60333" y="91806"/>
                </a:lnTo>
                <a:close/>
                <a:moveTo>
                  <a:pt x="41747" y="32215"/>
                </a:moveTo>
                <a:cubicBezTo>
                  <a:pt x="36434" y="32215"/>
                  <a:pt x="32164" y="36479"/>
                  <a:pt x="32164" y="41690"/>
                </a:cubicBezTo>
                <a:lnTo>
                  <a:pt x="32164" y="257435"/>
                </a:lnTo>
                <a:cubicBezTo>
                  <a:pt x="32164" y="262741"/>
                  <a:pt x="36434" y="267005"/>
                  <a:pt x="41747" y="267005"/>
                </a:cubicBezTo>
                <a:lnTo>
                  <a:pt x="155129" y="267005"/>
                </a:lnTo>
                <a:cubicBezTo>
                  <a:pt x="160443" y="267005"/>
                  <a:pt x="164712" y="262741"/>
                  <a:pt x="164712" y="257435"/>
                </a:cubicBezTo>
                <a:lnTo>
                  <a:pt x="164712" y="41690"/>
                </a:lnTo>
                <a:cubicBezTo>
                  <a:pt x="164712" y="36479"/>
                  <a:pt x="160443" y="32215"/>
                  <a:pt x="155129" y="32215"/>
                </a:cubicBezTo>
                <a:close/>
                <a:moveTo>
                  <a:pt x="248075" y="32215"/>
                </a:moveTo>
                <a:cubicBezTo>
                  <a:pt x="242857" y="32215"/>
                  <a:pt x="238588" y="36479"/>
                  <a:pt x="238588" y="41690"/>
                </a:cubicBezTo>
                <a:lnTo>
                  <a:pt x="238588" y="257435"/>
                </a:lnTo>
                <a:cubicBezTo>
                  <a:pt x="238588" y="262741"/>
                  <a:pt x="242857" y="267005"/>
                  <a:pt x="248075" y="267005"/>
                </a:cubicBezTo>
                <a:lnTo>
                  <a:pt x="361538" y="267005"/>
                </a:lnTo>
                <a:cubicBezTo>
                  <a:pt x="366851" y="267005"/>
                  <a:pt x="371025" y="262741"/>
                  <a:pt x="371025" y="257435"/>
                </a:cubicBezTo>
                <a:lnTo>
                  <a:pt x="371025" y="41690"/>
                </a:lnTo>
                <a:cubicBezTo>
                  <a:pt x="371025" y="36479"/>
                  <a:pt x="366851" y="32215"/>
                  <a:pt x="361538" y="32215"/>
                </a:cubicBezTo>
                <a:close/>
                <a:moveTo>
                  <a:pt x="454423" y="32215"/>
                </a:moveTo>
                <a:cubicBezTo>
                  <a:pt x="449203" y="32215"/>
                  <a:pt x="444933" y="36479"/>
                  <a:pt x="444933" y="41690"/>
                </a:cubicBezTo>
                <a:lnTo>
                  <a:pt x="444933" y="257435"/>
                </a:lnTo>
                <a:cubicBezTo>
                  <a:pt x="444933" y="262741"/>
                  <a:pt x="449203" y="267005"/>
                  <a:pt x="454423" y="267005"/>
                </a:cubicBezTo>
                <a:lnTo>
                  <a:pt x="567928" y="267005"/>
                </a:lnTo>
                <a:cubicBezTo>
                  <a:pt x="573148" y="267005"/>
                  <a:pt x="577418" y="262741"/>
                  <a:pt x="577418" y="257435"/>
                </a:cubicBezTo>
                <a:lnTo>
                  <a:pt x="577418" y="41690"/>
                </a:lnTo>
                <a:cubicBezTo>
                  <a:pt x="577418" y="36479"/>
                  <a:pt x="573148" y="32215"/>
                  <a:pt x="567928" y="32215"/>
                </a:cubicBezTo>
                <a:close/>
                <a:moveTo>
                  <a:pt x="17268" y="0"/>
                </a:moveTo>
                <a:lnTo>
                  <a:pt x="179609" y="0"/>
                </a:lnTo>
                <a:cubicBezTo>
                  <a:pt x="189191" y="0"/>
                  <a:pt x="196877" y="7675"/>
                  <a:pt x="196877" y="17245"/>
                </a:cubicBezTo>
                <a:lnTo>
                  <a:pt x="196877" y="591618"/>
                </a:lnTo>
                <a:cubicBezTo>
                  <a:pt x="196877" y="601093"/>
                  <a:pt x="189191" y="608768"/>
                  <a:pt x="179609" y="608768"/>
                </a:cubicBezTo>
                <a:lnTo>
                  <a:pt x="17268" y="608768"/>
                </a:lnTo>
                <a:cubicBezTo>
                  <a:pt x="7685" y="608768"/>
                  <a:pt x="0" y="601093"/>
                  <a:pt x="0" y="591618"/>
                </a:cubicBezTo>
                <a:lnTo>
                  <a:pt x="0" y="17245"/>
                </a:lnTo>
                <a:cubicBezTo>
                  <a:pt x="0" y="7675"/>
                  <a:pt x="7685" y="0"/>
                  <a:pt x="17268" y="0"/>
                </a:cubicBezTo>
                <a:close/>
                <a:moveTo>
                  <a:pt x="223599" y="0"/>
                </a:moveTo>
                <a:lnTo>
                  <a:pt x="386015" y="0"/>
                </a:lnTo>
                <a:cubicBezTo>
                  <a:pt x="395502" y="0"/>
                  <a:pt x="403281" y="7675"/>
                  <a:pt x="403281" y="17244"/>
                </a:cubicBezTo>
                <a:lnTo>
                  <a:pt x="403281" y="591618"/>
                </a:lnTo>
                <a:cubicBezTo>
                  <a:pt x="403281" y="601093"/>
                  <a:pt x="395502" y="608768"/>
                  <a:pt x="386015" y="608768"/>
                </a:cubicBezTo>
                <a:lnTo>
                  <a:pt x="223599" y="608768"/>
                </a:lnTo>
                <a:cubicBezTo>
                  <a:pt x="214112" y="608768"/>
                  <a:pt x="206333" y="601093"/>
                  <a:pt x="206333" y="591618"/>
                </a:cubicBezTo>
                <a:lnTo>
                  <a:pt x="206333" y="17244"/>
                </a:lnTo>
                <a:cubicBezTo>
                  <a:pt x="206333" y="7675"/>
                  <a:pt x="214112" y="0"/>
                  <a:pt x="223599" y="0"/>
                </a:cubicBezTo>
                <a:close/>
                <a:moveTo>
                  <a:pt x="429938" y="0"/>
                </a:moveTo>
                <a:lnTo>
                  <a:pt x="592318" y="0"/>
                </a:lnTo>
                <a:cubicBezTo>
                  <a:pt x="601903" y="0"/>
                  <a:pt x="609685" y="7675"/>
                  <a:pt x="609685" y="17244"/>
                </a:cubicBezTo>
                <a:lnTo>
                  <a:pt x="609685" y="591618"/>
                </a:lnTo>
                <a:cubicBezTo>
                  <a:pt x="609685" y="601093"/>
                  <a:pt x="601903" y="608768"/>
                  <a:pt x="592318" y="608768"/>
                </a:cubicBezTo>
                <a:lnTo>
                  <a:pt x="429938" y="608768"/>
                </a:lnTo>
                <a:cubicBezTo>
                  <a:pt x="420353" y="608768"/>
                  <a:pt x="412666" y="601093"/>
                  <a:pt x="412666" y="591618"/>
                </a:cubicBezTo>
                <a:lnTo>
                  <a:pt x="412666" y="17244"/>
                </a:lnTo>
                <a:cubicBezTo>
                  <a:pt x="412666" y="7675"/>
                  <a:pt x="420353" y="0"/>
                  <a:pt x="429938"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文本框 8">
            <a:extLst>
              <a:ext uri="{FF2B5EF4-FFF2-40B4-BE49-F238E27FC236}">
                <a16:creationId xmlns:a16="http://schemas.microsoft.com/office/drawing/2014/main" id="{530DC921-2856-48F0-B544-266A70F2EF2D}"/>
              </a:ext>
            </a:extLst>
          </p:cNvPr>
          <p:cNvSpPr txBox="1"/>
          <p:nvPr/>
        </p:nvSpPr>
        <p:spPr>
          <a:xfrm>
            <a:off x="244599" y="1152259"/>
            <a:ext cx="5277896"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Method 2: Pure Theoretical Simulation</a:t>
            </a:r>
            <a:endParaRPr lang="zh-CN" altLang="en-US" sz="2400" b="1" dirty="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8D4D6AB0-0A68-4442-B66B-ABCF7FAAA794}"/>
              </a:ext>
            </a:extLst>
          </p:cNvPr>
          <p:cNvSpPr txBox="1"/>
          <p:nvPr/>
        </p:nvSpPr>
        <p:spPr>
          <a:xfrm>
            <a:off x="549441" y="2008293"/>
            <a:ext cx="10464467" cy="830997"/>
          </a:xfrm>
          <a:prstGeom prst="rect">
            <a:avLst/>
          </a:prstGeom>
          <a:noFill/>
        </p:spPr>
        <p:txBody>
          <a:bodyPr wrap="square">
            <a:spAutoFit/>
          </a:bodyPr>
          <a:lstStyle/>
          <a:p>
            <a:r>
              <a:rPr lang="en-US" altLang="zh-CN" sz="2400" dirty="0">
                <a:solidFill>
                  <a:srgbClr val="000000"/>
                </a:solidFill>
                <a:latin typeface="Times New Roman" panose="02020603050405020304" pitchFamily="18" charset="0"/>
                <a:ea typeface="Times New Roman" panose="02020603050405020304" pitchFamily="18" charset="0"/>
              </a:rPr>
              <a:t>equation for the horizontal and vertical displacement relative to the initial velocity and the time taken:</a:t>
            </a:r>
            <a:endParaRPr lang="zh-CN" altLang="en-US" sz="2400" dirty="0"/>
          </a:p>
        </p:txBody>
      </p:sp>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875F6BA6-A19E-4B25-9E35-C541D45CAE14}"/>
                  </a:ext>
                </a:extLst>
              </p:cNvPr>
              <p:cNvSpPr txBox="1"/>
              <p:nvPr/>
            </p:nvSpPr>
            <p:spPr>
              <a:xfrm>
                <a:off x="2472490" y="3177552"/>
                <a:ext cx="6100010" cy="50289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2400" i="1" smtClean="0">
                          <a:latin typeface="Cambria Math" panose="02040503050406030204" pitchFamily="18" charset="0"/>
                        </a:rPr>
                        <m:t>𝑥</m:t>
                      </m:r>
                      <m:d>
                        <m:dPr>
                          <m:ctrlPr>
                            <a:rPr lang="zh-CN" altLang="en-US" sz="2400" i="1">
                              <a:latin typeface="Cambria Math" panose="02040503050406030204" pitchFamily="18" charset="0"/>
                            </a:rPr>
                          </m:ctrlPr>
                        </m:dPr>
                        <m:e>
                          <m:r>
                            <a:rPr lang="zh-CN" altLang="en-US" sz="2400" i="1">
                              <a:latin typeface="Cambria Math" panose="02040503050406030204" pitchFamily="18" charset="0"/>
                            </a:rPr>
                            <m:t>𝑡</m:t>
                          </m:r>
                        </m:e>
                      </m:d>
                      <m:r>
                        <a:rPr lang="zh-CN" altLang="en-US" sz="2400" i="0">
                          <a:latin typeface="Cambria Math" panose="02040503050406030204" pitchFamily="18" charset="0"/>
                        </a:rPr>
                        <m:t>=−0.37</m:t>
                      </m:r>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𝑣</m:t>
                          </m:r>
                        </m:e>
                        <m:sub>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𝑥</m:t>
                              </m:r>
                            </m:e>
                            <m:sub>
                              <m:r>
                                <a:rPr lang="zh-CN" altLang="en-US" sz="2400" i="0">
                                  <a:latin typeface="Cambria Math" panose="02040503050406030204" pitchFamily="18" charset="0"/>
                                </a:rPr>
                                <m:t>0</m:t>
                              </m:r>
                            </m:sub>
                          </m:sSub>
                        </m:sub>
                      </m:sSub>
                      <m:d>
                        <m:dPr>
                          <m:ctrlPr>
                            <a:rPr lang="zh-CN" altLang="en-US" sz="2400" i="1">
                              <a:latin typeface="Cambria Math" panose="02040503050406030204" pitchFamily="18" charset="0"/>
                            </a:rPr>
                          </m:ctrlPr>
                        </m:dPr>
                        <m:e>
                          <m:r>
                            <a:rPr lang="zh-CN" altLang="en-US" sz="2400" i="0">
                              <a:latin typeface="Cambria Math" panose="02040503050406030204" pitchFamily="18" charset="0"/>
                            </a:rPr>
                            <m:t>1−</m:t>
                          </m:r>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𝑒</m:t>
                              </m:r>
                            </m:e>
                            <m:sup>
                              <m:r>
                                <a:rPr lang="zh-CN" altLang="en-US" sz="2400" i="0">
                                  <a:latin typeface="Cambria Math" panose="02040503050406030204" pitchFamily="18" charset="0"/>
                                </a:rPr>
                                <m:t>2.68</m:t>
                              </m:r>
                              <m:r>
                                <a:rPr lang="zh-CN" altLang="en-US" sz="2400" i="1">
                                  <a:latin typeface="Cambria Math" panose="02040503050406030204" pitchFamily="18" charset="0"/>
                                </a:rPr>
                                <m:t>𝑡</m:t>
                              </m:r>
                            </m:sup>
                          </m:sSup>
                        </m:e>
                      </m:d>
                    </m:oMath>
                  </m:oMathPara>
                </a14:m>
                <a:endParaRPr lang="zh-CN" altLang="en-US" sz="2400" dirty="0"/>
              </a:p>
            </p:txBody>
          </p:sp>
        </mc:Choice>
        <mc:Fallback>
          <p:sp>
            <p:nvSpPr>
              <p:cNvPr id="12" name="文本框 11">
                <a:extLst>
                  <a:ext uri="{FF2B5EF4-FFF2-40B4-BE49-F238E27FC236}">
                    <a16:creationId xmlns:a16="http://schemas.microsoft.com/office/drawing/2014/main" id="{875F6BA6-A19E-4B25-9E35-C541D45CAE14}"/>
                  </a:ext>
                </a:extLst>
              </p:cNvPr>
              <p:cNvSpPr txBox="1">
                <a:spLocks noRot="1" noChangeAspect="1" noMove="1" noResize="1" noEditPoints="1" noAdjustHandles="1" noChangeArrowheads="1" noChangeShapeType="1" noTextEdit="1"/>
              </p:cNvSpPr>
              <p:nvPr/>
            </p:nvSpPr>
            <p:spPr>
              <a:xfrm>
                <a:off x="2472490" y="3177552"/>
                <a:ext cx="6100010" cy="502895"/>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4" name="文本框 13">
                <a:extLst>
                  <a:ext uri="{FF2B5EF4-FFF2-40B4-BE49-F238E27FC236}">
                    <a16:creationId xmlns:a16="http://schemas.microsoft.com/office/drawing/2014/main" id="{830779E9-2110-4C58-8192-F8EEC5850CA1}"/>
                  </a:ext>
                </a:extLst>
              </p:cNvPr>
              <p:cNvSpPr txBox="1"/>
              <p:nvPr/>
            </p:nvSpPr>
            <p:spPr>
              <a:xfrm>
                <a:off x="2025316" y="3784371"/>
                <a:ext cx="7694194" cy="7861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2400" i="1" smtClean="0">
                          <a:latin typeface="Cambria Math" panose="02040503050406030204" pitchFamily="18" charset="0"/>
                        </a:rPr>
                        <m:t>𝑦</m:t>
                      </m:r>
                      <m:d>
                        <m:dPr>
                          <m:ctrlPr>
                            <a:rPr lang="zh-CN" altLang="en-US" sz="2400" i="1">
                              <a:latin typeface="Cambria Math" panose="02040503050406030204" pitchFamily="18" charset="0"/>
                            </a:rPr>
                          </m:ctrlPr>
                        </m:dPr>
                        <m:e>
                          <m:r>
                            <a:rPr lang="zh-CN" altLang="en-US" sz="2400" i="1">
                              <a:latin typeface="Cambria Math" panose="02040503050406030204" pitchFamily="18" charset="0"/>
                            </a:rPr>
                            <m:t>𝑡</m:t>
                          </m:r>
                        </m:e>
                      </m:d>
                      <m:r>
                        <a:rPr lang="zh-CN" altLang="en-US" sz="2400" i="0">
                          <a:latin typeface="Cambria Math" panose="02040503050406030204" pitchFamily="18" charset="0"/>
                        </a:rPr>
                        <m:t>=</m:t>
                      </m:r>
                      <m:f>
                        <m:fPr>
                          <m:ctrlPr>
                            <a:rPr lang="zh-CN" altLang="en-US" sz="2400" i="1">
                              <a:solidFill>
                                <a:srgbClr val="836967"/>
                              </a:solidFill>
                              <a:latin typeface="Cambria Math" panose="02040503050406030204" pitchFamily="18" charset="0"/>
                            </a:rPr>
                          </m:ctrlPr>
                        </m:fPr>
                        <m:num>
                          <m:r>
                            <a:rPr lang="zh-CN" altLang="en-US" sz="2400" i="0">
                              <a:latin typeface="Cambria Math" panose="02040503050406030204" pitchFamily="18" charset="0"/>
                            </a:rPr>
                            <m:t>0.014</m:t>
                          </m:r>
                        </m:num>
                        <m:den>
                          <m:r>
                            <a:rPr lang="zh-CN" altLang="en-US" sz="2400" i="1">
                              <a:latin typeface="Cambria Math" panose="02040503050406030204" pitchFamily="18" charset="0"/>
                            </a:rPr>
                            <m:t>𝑡</m:t>
                          </m:r>
                        </m:den>
                      </m:f>
                      <m:r>
                        <a:rPr lang="zh-CN" altLang="en-US" sz="2400" i="0">
                          <a:latin typeface="Cambria Math" panose="02040503050406030204" pitchFamily="18" charset="0"/>
                        </a:rPr>
                        <m:t>−</m:t>
                      </m:r>
                      <m:d>
                        <m:dPr>
                          <m:ctrlPr>
                            <a:rPr lang="zh-CN" altLang="en-US" sz="2400" i="1">
                              <a:latin typeface="Cambria Math" panose="02040503050406030204" pitchFamily="18" charset="0"/>
                            </a:rPr>
                          </m:ctrlPr>
                        </m:dPr>
                        <m:e>
                          <m:r>
                            <a:rPr lang="zh-CN" altLang="en-US" sz="2400" i="0">
                              <a:latin typeface="Cambria Math" panose="02040503050406030204" pitchFamily="18" charset="0"/>
                            </a:rPr>
                            <m:t>1.36−0.37</m:t>
                          </m:r>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𝑣</m:t>
                              </m:r>
                            </m:e>
                            <m:sub>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𝑦</m:t>
                                  </m:r>
                                </m:e>
                                <m:sub>
                                  <m:r>
                                    <a:rPr lang="zh-CN" altLang="en-US" sz="2400" i="0">
                                      <a:latin typeface="Cambria Math" panose="02040503050406030204" pitchFamily="18" charset="0"/>
                                    </a:rPr>
                                    <m:t>0</m:t>
                                  </m:r>
                                </m:sub>
                              </m:sSub>
                            </m:sub>
                          </m:sSub>
                        </m:e>
                      </m:d>
                      <m:d>
                        <m:dPr>
                          <m:ctrlPr>
                            <a:rPr lang="zh-CN" altLang="en-US" sz="2400" i="1">
                              <a:latin typeface="Cambria Math" panose="02040503050406030204" pitchFamily="18" charset="0"/>
                            </a:rPr>
                          </m:ctrlPr>
                        </m:dPr>
                        <m:e>
                          <m:r>
                            <a:rPr lang="zh-CN" altLang="en-US" sz="2400" i="0">
                              <a:latin typeface="Cambria Math" panose="02040503050406030204" pitchFamily="18" charset="0"/>
                            </a:rPr>
                            <m:t>1−</m:t>
                          </m:r>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𝑒</m:t>
                              </m:r>
                            </m:e>
                            <m:sup>
                              <m:r>
                                <a:rPr lang="zh-CN" altLang="en-US" sz="2400" i="0">
                                  <a:latin typeface="Cambria Math" panose="02040503050406030204" pitchFamily="18" charset="0"/>
                                </a:rPr>
                                <m:t>2.68</m:t>
                              </m:r>
                              <m:r>
                                <a:rPr lang="zh-CN" altLang="en-US" sz="2400" i="1">
                                  <a:latin typeface="Cambria Math" panose="02040503050406030204" pitchFamily="18" charset="0"/>
                                </a:rPr>
                                <m:t>𝑡</m:t>
                              </m:r>
                            </m:sup>
                          </m:sSup>
                        </m:e>
                      </m:d>
                      <m:r>
                        <a:rPr lang="zh-CN" altLang="en-US" sz="2400" i="0">
                          <a:latin typeface="Cambria Math" panose="02040503050406030204" pitchFamily="18" charset="0"/>
                        </a:rPr>
                        <m:t>+1.71</m:t>
                      </m:r>
                    </m:oMath>
                  </m:oMathPara>
                </a14:m>
                <a:endParaRPr lang="zh-CN" altLang="en-US" sz="2400" dirty="0"/>
              </a:p>
            </p:txBody>
          </p:sp>
        </mc:Choice>
        <mc:Fallback>
          <p:sp>
            <p:nvSpPr>
              <p:cNvPr id="14" name="文本框 13">
                <a:extLst>
                  <a:ext uri="{FF2B5EF4-FFF2-40B4-BE49-F238E27FC236}">
                    <a16:creationId xmlns:a16="http://schemas.microsoft.com/office/drawing/2014/main" id="{830779E9-2110-4C58-8192-F8EEC5850CA1}"/>
                  </a:ext>
                </a:extLst>
              </p:cNvPr>
              <p:cNvSpPr txBox="1">
                <a:spLocks noRot="1" noChangeAspect="1" noMove="1" noResize="1" noEditPoints="1" noAdjustHandles="1" noChangeArrowheads="1" noChangeShapeType="1" noTextEdit="1"/>
              </p:cNvSpPr>
              <p:nvPr/>
            </p:nvSpPr>
            <p:spPr>
              <a:xfrm>
                <a:off x="2025316" y="3784371"/>
                <a:ext cx="7694194" cy="786177"/>
              </a:xfrm>
              <a:prstGeom prst="rect">
                <a:avLst/>
              </a:prstGeom>
              <a:blipFill>
                <a:blip r:embed="rId4"/>
                <a:stretch>
                  <a:fillRect/>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470071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C39BBCE-653B-4822-9239-EB18A9858675}"/>
              </a:ext>
            </a:extLst>
          </p:cNvPr>
          <p:cNvSpPr/>
          <p:nvPr/>
        </p:nvSpPr>
        <p:spPr>
          <a:xfrm>
            <a:off x="0" y="0"/>
            <a:ext cx="12192000" cy="1804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6C517268-E8CB-409A-8050-A6734AECE51A}"/>
              </a:ext>
            </a:extLst>
          </p:cNvPr>
          <p:cNvSpPr txBox="1"/>
          <p:nvPr/>
        </p:nvSpPr>
        <p:spPr>
          <a:xfrm>
            <a:off x="962568" y="574843"/>
            <a:ext cx="4451642" cy="461665"/>
          </a:xfrm>
          <a:prstGeom prst="rect">
            <a:avLst/>
          </a:prstGeom>
          <a:noFill/>
        </p:spPr>
        <p:txBody>
          <a:bodyPr wrap="square" rtlCol="0">
            <a:spAutoFit/>
          </a:bodyPr>
          <a:lstStyle/>
          <a:p>
            <a:r>
              <a:rPr lang="en-US" altLang="zh-CN" sz="2400" dirty="0">
                <a:latin typeface="Arial Black" panose="020B0A04020102020204" pitchFamily="34" charset="0"/>
                <a:cs typeface="Times New Roman" panose="02020603050405020304" pitchFamily="18" charset="0"/>
              </a:rPr>
              <a:t>Discussion</a:t>
            </a:r>
            <a:endParaRPr lang="zh-CN" altLang="en-US" sz="2400" dirty="0">
              <a:latin typeface="Arial Black" panose="020B0A04020102020204" pitchFamily="34" charset="0"/>
              <a:cs typeface="Times New Roman" panose="02020603050405020304" pitchFamily="18" charset="0"/>
            </a:endParaRPr>
          </a:p>
        </p:txBody>
      </p:sp>
      <p:sp>
        <p:nvSpPr>
          <p:cNvPr id="10" name="stack-of-papers_156">
            <a:extLst>
              <a:ext uri="{FF2B5EF4-FFF2-40B4-BE49-F238E27FC236}">
                <a16:creationId xmlns:a16="http://schemas.microsoft.com/office/drawing/2014/main" id="{98C86FAF-ADFE-4A94-9374-CDE16823694F}"/>
              </a:ext>
            </a:extLst>
          </p:cNvPr>
          <p:cNvSpPr/>
          <p:nvPr/>
        </p:nvSpPr>
        <p:spPr>
          <a:xfrm>
            <a:off x="352883" y="542027"/>
            <a:ext cx="609685" cy="527295"/>
          </a:xfrm>
          <a:custGeom>
            <a:avLst/>
            <a:gdLst>
              <a:gd name="connsiteX0" fmla="*/ 527054 w 559361"/>
              <a:gd name="connsiteY0" fmla="*/ 299251 h 483772"/>
              <a:gd name="connsiteX1" fmla="*/ 559361 w 559361"/>
              <a:gd name="connsiteY1" fmla="*/ 327623 h 483772"/>
              <a:gd name="connsiteX2" fmla="*/ 280405 w 559361"/>
              <a:gd name="connsiteY2" fmla="*/ 483772 h 483772"/>
              <a:gd name="connsiteX3" fmla="*/ 0 w 559361"/>
              <a:gd name="connsiteY3" fmla="*/ 327623 h 483772"/>
              <a:gd name="connsiteX4" fmla="*/ 32307 w 559361"/>
              <a:gd name="connsiteY4" fmla="*/ 300494 h 483772"/>
              <a:gd name="connsiteX5" fmla="*/ 280405 w 559361"/>
              <a:gd name="connsiteY5" fmla="*/ 433448 h 483772"/>
              <a:gd name="connsiteX6" fmla="*/ 32307 w 559361"/>
              <a:gd name="connsiteY6" fmla="*/ 214135 h 483772"/>
              <a:gd name="connsiteX7" fmla="*/ 280405 w 559361"/>
              <a:gd name="connsiteY7" fmla="*/ 346882 h 483772"/>
              <a:gd name="connsiteX8" fmla="*/ 527054 w 559361"/>
              <a:gd name="connsiteY8" fmla="*/ 214135 h 483772"/>
              <a:gd name="connsiteX9" fmla="*/ 559361 w 559361"/>
              <a:gd name="connsiteY9" fmla="*/ 242507 h 483772"/>
              <a:gd name="connsiteX10" fmla="*/ 280405 w 559361"/>
              <a:gd name="connsiteY10" fmla="*/ 398449 h 483772"/>
              <a:gd name="connsiteX11" fmla="*/ 0 w 559361"/>
              <a:gd name="connsiteY11" fmla="*/ 242507 h 483772"/>
              <a:gd name="connsiteX12" fmla="*/ 280405 w 559361"/>
              <a:gd name="connsiteY12" fmla="*/ 0 h 483772"/>
              <a:gd name="connsiteX13" fmla="*/ 559361 w 559361"/>
              <a:gd name="connsiteY13" fmla="*/ 155942 h 483772"/>
              <a:gd name="connsiteX14" fmla="*/ 280405 w 559361"/>
              <a:gd name="connsiteY14" fmla="*/ 312091 h 483772"/>
              <a:gd name="connsiteX15" fmla="*/ 0 w 559361"/>
              <a:gd name="connsiteY15" fmla="*/ 155942 h 48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9361" h="483772">
                <a:moveTo>
                  <a:pt x="527054" y="299251"/>
                </a:moveTo>
                <a:lnTo>
                  <a:pt x="559361" y="327623"/>
                </a:lnTo>
                <a:lnTo>
                  <a:pt x="280405" y="483772"/>
                </a:lnTo>
                <a:lnTo>
                  <a:pt x="0" y="327623"/>
                </a:lnTo>
                <a:lnTo>
                  <a:pt x="32307" y="300494"/>
                </a:lnTo>
                <a:lnTo>
                  <a:pt x="280405" y="433448"/>
                </a:lnTo>
                <a:close/>
                <a:moveTo>
                  <a:pt x="32307" y="214135"/>
                </a:moveTo>
                <a:lnTo>
                  <a:pt x="280405" y="346882"/>
                </a:lnTo>
                <a:lnTo>
                  <a:pt x="527054" y="214135"/>
                </a:lnTo>
                <a:lnTo>
                  <a:pt x="559361" y="242507"/>
                </a:lnTo>
                <a:lnTo>
                  <a:pt x="280405" y="398449"/>
                </a:lnTo>
                <a:lnTo>
                  <a:pt x="0" y="242507"/>
                </a:lnTo>
                <a:close/>
                <a:moveTo>
                  <a:pt x="280405" y="0"/>
                </a:moveTo>
                <a:lnTo>
                  <a:pt x="559361" y="155942"/>
                </a:lnTo>
                <a:lnTo>
                  <a:pt x="280405" y="312091"/>
                </a:lnTo>
                <a:lnTo>
                  <a:pt x="0" y="155942"/>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文本框 14">
            <a:extLst>
              <a:ext uri="{FF2B5EF4-FFF2-40B4-BE49-F238E27FC236}">
                <a16:creationId xmlns:a16="http://schemas.microsoft.com/office/drawing/2014/main" id="{7E563A2A-C879-48F2-9A0C-6B7874E57C7E}"/>
              </a:ext>
            </a:extLst>
          </p:cNvPr>
          <p:cNvSpPr txBox="1"/>
          <p:nvPr/>
        </p:nvSpPr>
        <p:spPr>
          <a:xfrm>
            <a:off x="4036594" y="2018493"/>
            <a:ext cx="6100010" cy="461665"/>
          </a:xfrm>
          <a:prstGeom prst="rect">
            <a:avLst/>
          </a:prstGeom>
          <a:noFill/>
        </p:spPr>
        <p:txBody>
          <a:bodyPr wrap="square">
            <a:spAutoFit/>
          </a:bodyPr>
          <a:lstStyle/>
          <a:p>
            <a:r>
              <a:rPr lang="zh-CN" altLang="en-US" sz="2400" dirty="0"/>
              <a:t>estimate the initial condition of the particle</a:t>
            </a:r>
          </a:p>
        </p:txBody>
      </p:sp>
      <p:sp>
        <p:nvSpPr>
          <p:cNvPr id="5" name="矩形: 圆角 4">
            <a:extLst>
              <a:ext uri="{FF2B5EF4-FFF2-40B4-BE49-F238E27FC236}">
                <a16:creationId xmlns:a16="http://schemas.microsoft.com/office/drawing/2014/main" id="{EA9B20D6-FA69-4C79-A441-E70D699F2D48}"/>
              </a:ext>
            </a:extLst>
          </p:cNvPr>
          <p:cNvSpPr/>
          <p:nvPr/>
        </p:nvSpPr>
        <p:spPr>
          <a:xfrm>
            <a:off x="1913063" y="2055469"/>
            <a:ext cx="1985169" cy="527295"/>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a:latin typeface="Times New Roman" panose="02020603050405020304" pitchFamily="18" charset="0"/>
                <a:cs typeface="Times New Roman" panose="02020603050405020304" pitchFamily="18" charset="0"/>
              </a:rPr>
              <a:t>Method 1</a:t>
            </a:r>
            <a:endParaRPr lang="zh-CN" altLang="en-US" dirty="0"/>
          </a:p>
        </p:txBody>
      </p:sp>
      <p:sp>
        <p:nvSpPr>
          <p:cNvPr id="16" name="矩形: 圆角 15">
            <a:extLst>
              <a:ext uri="{FF2B5EF4-FFF2-40B4-BE49-F238E27FC236}">
                <a16:creationId xmlns:a16="http://schemas.microsoft.com/office/drawing/2014/main" id="{50EBB3C0-2E3C-4371-890B-3242D63D0539}"/>
              </a:ext>
            </a:extLst>
          </p:cNvPr>
          <p:cNvSpPr/>
          <p:nvPr/>
        </p:nvSpPr>
        <p:spPr>
          <a:xfrm>
            <a:off x="1913063" y="2917766"/>
            <a:ext cx="1985169" cy="527295"/>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a:latin typeface="Times New Roman" panose="02020603050405020304" pitchFamily="18" charset="0"/>
                <a:cs typeface="Times New Roman" panose="02020603050405020304" pitchFamily="18" charset="0"/>
              </a:rPr>
              <a:t>Method 2</a:t>
            </a:r>
            <a:endParaRPr lang="zh-CN" altLang="en-US" dirty="0"/>
          </a:p>
        </p:txBody>
      </p:sp>
      <p:sp>
        <p:nvSpPr>
          <p:cNvPr id="18" name="文本框 17">
            <a:extLst>
              <a:ext uri="{FF2B5EF4-FFF2-40B4-BE49-F238E27FC236}">
                <a16:creationId xmlns:a16="http://schemas.microsoft.com/office/drawing/2014/main" id="{BACA43EE-4D20-4937-BA09-A437C9F0F10D}"/>
              </a:ext>
            </a:extLst>
          </p:cNvPr>
          <p:cNvSpPr txBox="1"/>
          <p:nvPr/>
        </p:nvSpPr>
        <p:spPr>
          <a:xfrm>
            <a:off x="4036594" y="2773687"/>
            <a:ext cx="6100010" cy="830997"/>
          </a:xfrm>
          <a:prstGeom prst="rect">
            <a:avLst/>
          </a:prstGeom>
          <a:noFill/>
        </p:spPr>
        <p:txBody>
          <a:bodyPr wrap="square">
            <a:spAutoFit/>
          </a:bodyPr>
          <a:lstStyle/>
          <a:p>
            <a:r>
              <a:rPr lang="en-US" altLang="zh-CN" sz="2400" dirty="0"/>
              <a:t>calculate the path of a particle with respect to air resistance and drag force</a:t>
            </a:r>
          </a:p>
        </p:txBody>
      </p:sp>
      <p:pic>
        <p:nvPicPr>
          <p:cNvPr id="24" name="图片 23">
            <a:extLst>
              <a:ext uri="{FF2B5EF4-FFF2-40B4-BE49-F238E27FC236}">
                <a16:creationId xmlns:a16="http://schemas.microsoft.com/office/drawing/2014/main" id="{5DA4D178-B5BF-4363-8043-4276590B0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98780"/>
            <a:ext cx="12192000" cy="2201439"/>
          </a:xfrm>
          <a:prstGeom prst="rect">
            <a:avLst/>
          </a:prstGeom>
        </p:spPr>
      </p:pic>
    </p:spTree>
    <p:custDataLst>
      <p:tags r:id="rId1"/>
    </p:custDataLst>
    <p:extLst>
      <p:ext uri="{BB962C8B-B14F-4D97-AF65-F5344CB8AC3E}">
        <p14:creationId xmlns:p14="http://schemas.microsoft.com/office/powerpoint/2010/main" val="1292703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C39BBCE-653B-4822-9239-EB18A9858675}"/>
              </a:ext>
            </a:extLst>
          </p:cNvPr>
          <p:cNvSpPr/>
          <p:nvPr/>
        </p:nvSpPr>
        <p:spPr>
          <a:xfrm>
            <a:off x="0" y="0"/>
            <a:ext cx="12192000" cy="1804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6C517268-E8CB-409A-8050-A6734AECE51A}"/>
              </a:ext>
            </a:extLst>
          </p:cNvPr>
          <p:cNvSpPr txBox="1"/>
          <p:nvPr/>
        </p:nvSpPr>
        <p:spPr>
          <a:xfrm>
            <a:off x="962568" y="574843"/>
            <a:ext cx="4451642" cy="461665"/>
          </a:xfrm>
          <a:prstGeom prst="rect">
            <a:avLst/>
          </a:prstGeom>
          <a:noFill/>
        </p:spPr>
        <p:txBody>
          <a:bodyPr wrap="square" rtlCol="0">
            <a:spAutoFit/>
          </a:bodyPr>
          <a:lstStyle/>
          <a:p>
            <a:r>
              <a:rPr lang="en-US" altLang="zh-CN" sz="2400" dirty="0">
                <a:latin typeface="Arial Black" panose="020B0A04020102020204" pitchFamily="34" charset="0"/>
                <a:cs typeface="Times New Roman" panose="02020603050405020304" pitchFamily="18" charset="0"/>
              </a:rPr>
              <a:t>Further Development</a:t>
            </a:r>
            <a:endParaRPr lang="zh-CN" altLang="en-US" sz="2400" dirty="0">
              <a:latin typeface="Arial Black" panose="020B0A04020102020204" pitchFamily="34" charset="0"/>
              <a:cs typeface="Times New Roman" panose="02020603050405020304" pitchFamily="18" charset="0"/>
            </a:endParaRPr>
          </a:p>
        </p:txBody>
      </p:sp>
      <p:sp>
        <p:nvSpPr>
          <p:cNvPr id="11" name="stack-of-papers_156">
            <a:extLst>
              <a:ext uri="{FF2B5EF4-FFF2-40B4-BE49-F238E27FC236}">
                <a16:creationId xmlns:a16="http://schemas.microsoft.com/office/drawing/2014/main" id="{98C86FAF-ADFE-4A94-9374-CDE16823694F}"/>
              </a:ext>
            </a:extLst>
          </p:cNvPr>
          <p:cNvSpPr/>
          <p:nvPr/>
        </p:nvSpPr>
        <p:spPr>
          <a:xfrm>
            <a:off x="475839" y="500832"/>
            <a:ext cx="363773" cy="609685"/>
          </a:xfrm>
          <a:custGeom>
            <a:avLst/>
            <a:gdLst>
              <a:gd name="T0" fmla="*/ 2149 w 2221"/>
              <a:gd name="T1" fmla="*/ 0 h 3728"/>
              <a:gd name="T2" fmla="*/ 708 w 2221"/>
              <a:gd name="T3" fmla="*/ 0 h 3728"/>
              <a:gd name="T4" fmla="*/ 664 w 2221"/>
              <a:gd name="T5" fmla="*/ 15 h 3728"/>
              <a:gd name="T6" fmla="*/ 28 w 2221"/>
              <a:gd name="T7" fmla="*/ 500 h 3728"/>
              <a:gd name="T8" fmla="*/ 0 w 2221"/>
              <a:gd name="T9" fmla="*/ 557 h 3728"/>
              <a:gd name="T10" fmla="*/ 0 w 2221"/>
              <a:gd name="T11" fmla="*/ 881 h 3728"/>
              <a:gd name="T12" fmla="*/ 71 w 2221"/>
              <a:gd name="T13" fmla="*/ 952 h 3728"/>
              <a:gd name="T14" fmla="*/ 708 w 2221"/>
              <a:gd name="T15" fmla="*/ 952 h 3728"/>
              <a:gd name="T16" fmla="*/ 708 w 2221"/>
              <a:gd name="T17" fmla="*/ 3657 h 3728"/>
              <a:gd name="T18" fmla="*/ 779 w 2221"/>
              <a:gd name="T19" fmla="*/ 3728 h 3728"/>
              <a:gd name="T20" fmla="*/ 1441 w 2221"/>
              <a:gd name="T21" fmla="*/ 3728 h 3728"/>
              <a:gd name="T22" fmla="*/ 1513 w 2221"/>
              <a:gd name="T23" fmla="*/ 3657 h 3728"/>
              <a:gd name="T24" fmla="*/ 1513 w 2221"/>
              <a:gd name="T25" fmla="*/ 952 h 3728"/>
              <a:gd name="T26" fmla="*/ 2149 w 2221"/>
              <a:gd name="T27" fmla="*/ 952 h 3728"/>
              <a:gd name="T28" fmla="*/ 2221 w 2221"/>
              <a:gd name="T29" fmla="*/ 881 h 3728"/>
              <a:gd name="T30" fmla="*/ 2221 w 2221"/>
              <a:gd name="T31" fmla="*/ 72 h 3728"/>
              <a:gd name="T32" fmla="*/ 2149 w 2221"/>
              <a:gd name="T33" fmla="*/ 0 h 3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21" h="3728">
                <a:moveTo>
                  <a:pt x="2149" y="0"/>
                </a:moveTo>
                <a:lnTo>
                  <a:pt x="708" y="0"/>
                </a:lnTo>
                <a:cubicBezTo>
                  <a:pt x="692" y="0"/>
                  <a:pt x="677" y="5"/>
                  <a:pt x="664" y="15"/>
                </a:cubicBezTo>
                <a:lnTo>
                  <a:pt x="28" y="500"/>
                </a:lnTo>
                <a:cubicBezTo>
                  <a:pt x="10" y="514"/>
                  <a:pt x="0" y="535"/>
                  <a:pt x="0" y="557"/>
                </a:cubicBezTo>
                <a:lnTo>
                  <a:pt x="0" y="881"/>
                </a:lnTo>
                <a:cubicBezTo>
                  <a:pt x="0" y="920"/>
                  <a:pt x="32" y="952"/>
                  <a:pt x="71" y="952"/>
                </a:cubicBezTo>
                <a:lnTo>
                  <a:pt x="708" y="952"/>
                </a:lnTo>
                <a:lnTo>
                  <a:pt x="708" y="3657"/>
                </a:lnTo>
                <a:cubicBezTo>
                  <a:pt x="708" y="3696"/>
                  <a:pt x="740" y="3728"/>
                  <a:pt x="779" y="3728"/>
                </a:cubicBezTo>
                <a:lnTo>
                  <a:pt x="1441" y="3728"/>
                </a:lnTo>
                <a:cubicBezTo>
                  <a:pt x="1481" y="3728"/>
                  <a:pt x="1513" y="3696"/>
                  <a:pt x="1513" y="3657"/>
                </a:cubicBezTo>
                <a:lnTo>
                  <a:pt x="1513" y="952"/>
                </a:lnTo>
                <a:lnTo>
                  <a:pt x="2149" y="952"/>
                </a:lnTo>
                <a:cubicBezTo>
                  <a:pt x="2188" y="952"/>
                  <a:pt x="2221" y="920"/>
                  <a:pt x="2221" y="881"/>
                </a:cubicBezTo>
                <a:lnTo>
                  <a:pt x="2221" y="72"/>
                </a:lnTo>
                <a:cubicBezTo>
                  <a:pt x="2221" y="32"/>
                  <a:pt x="2189" y="0"/>
                  <a:pt x="2149"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4" name="图片 23">
            <a:extLst>
              <a:ext uri="{FF2B5EF4-FFF2-40B4-BE49-F238E27FC236}">
                <a16:creationId xmlns:a16="http://schemas.microsoft.com/office/drawing/2014/main" id="{5DA4D178-B5BF-4363-8043-4276590B0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98780"/>
            <a:ext cx="12192000" cy="2201439"/>
          </a:xfrm>
          <a:prstGeom prst="rect">
            <a:avLst/>
          </a:prstGeom>
        </p:spPr>
      </p:pic>
      <p:sp>
        <p:nvSpPr>
          <p:cNvPr id="12" name="文本框 11">
            <a:extLst>
              <a:ext uri="{FF2B5EF4-FFF2-40B4-BE49-F238E27FC236}">
                <a16:creationId xmlns:a16="http://schemas.microsoft.com/office/drawing/2014/main" id="{B0E6EA5E-612D-4A63-939F-62D1C348F8B5}"/>
              </a:ext>
            </a:extLst>
          </p:cNvPr>
          <p:cNvSpPr txBox="1"/>
          <p:nvPr/>
        </p:nvSpPr>
        <p:spPr>
          <a:xfrm>
            <a:off x="657725" y="1829745"/>
            <a:ext cx="11218856" cy="1938992"/>
          </a:xfrm>
          <a:prstGeom prst="rect">
            <a:avLst/>
          </a:prstGeom>
          <a:noFill/>
        </p:spPr>
        <p:txBody>
          <a:bodyPr wrap="square">
            <a:spAutoFit/>
          </a:bodyPr>
          <a:lstStyle/>
          <a:p>
            <a:r>
              <a:rPr lang="zh-CN" altLang="en-US" sz="2000" dirty="0"/>
              <a:t>Currently, the first method of my research contains usage of data generated from my re-analysis of the result of a previous essay “Visualization of sneeze ejecta: steps of fluid fragmentation leading to respiratory droplets” by B. E. Scharfman et. all to get the average initial speed of sneeze ejecta edited from noses. If I was going to do this project again, without being limited by the COVID-19 situation, I would love to do the research studying this initial speed so that the abundance of my work can be expended, with an actual experiment introduced instead of only containing theoretical calculations.</a:t>
            </a:r>
          </a:p>
        </p:txBody>
      </p:sp>
    </p:spTree>
    <p:custDataLst>
      <p:tags r:id="rId1"/>
    </p:custDataLst>
    <p:extLst>
      <p:ext uri="{BB962C8B-B14F-4D97-AF65-F5344CB8AC3E}">
        <p14:creationId xmlns:p14="http://schemas.microsoft.com/office/powerpoint/2010/main" val="898193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C39BBCE-653B-4822-9239-EB18A9858675}"/>
              </a:ext>
            </a:extLst>
          </p:cNvPr>
          <p:cNvSpPr/>
          <p:nvPr/>
        </p:nvSpPr>
        <p:spPr>
          <a:xfrm>
            <a:off x="0" y="0"/>
            <a:ext cx="12192000" cy="1804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6C517268-E8CB-409A-8050-A6734AECE51A}"/>
              </a:ext>
            </a:extLst>
          </p:cNvPr>
          <p:cNvSpPr txBox="1"/>
          <p:nvPr/>
        </p:nvSpPr>
        <p:spPr>
          <a:xfrm>
            <a:off x="962568" y="574843"/>
            <a:ext cx="4451642" cy="461665"/>
          </a:xfrm>
          <a:prstGeom prst="rect">
            <a:avLst/>
          </a:prstGeom>
          <a:noFill/>
        </p:spPr>
        <p:txBody>
          <a:bodyPr wrap="square" rtlCol="0">
            <a:spAutoFit/>
          </a:bodyPr>
          <a:lstStyle/>
          <a:p>
            <a:r>
              <a:rPr lang="en-US" altLang="zh-CN" sz="2400" dirty="0">
                <a:latin typeface="Arial Black" panose="020B0A04020102020204" pitchFamily="34" charset="0"/>
                <a:cs typeface="Times New Roman" panose="02020603050405020304" pitchFamily="18" charset="0"/>
              </a:rPr>
              <a:t>Conclusion</a:t>
            </a:r>
            <a:endParaRPr lang="zh-CN" altLang="en-US" sz="2400" dirty="0">
              <a:latin typeface="Arial Black" panose="020B0A04020102020204" pitchFamily="34" charset="0"/>
              <a:cs typeface="Times New Roman" panose="02020603050405020304" pitchFamily="18" charset="0"/>
            </a:endParaRPr>
          </a:p>
        </p:txBody>
      </p:sp>
      <p:sp>
        <p:nvSpPr>
          <p:cNvPr id="10" name="stack-of-papers_156">
            <a:extLst>
              <a:ext uri="{FF2B5EF4-FFF2-40B4-BE49-F238E27FC236}">
                <a16:creationId xmlns:a16="http://schemas.microsoft.com/office/drawing/2014/main" id="{98C86FAF-ADFE-4A94-9374-CDE16823694F}"/>
              </a:ext>
            </a:extLst>
          </p:cNvPr>
          <p:cNvSpPr/>
          <p:nvPr/>
        </p:nvSpPr>
        <p:spPr>
          <a:xfrm>
            <a:off x="352883" y="542027"/>
            <a:ext cx="609685" cy="527295"/>
          </a:xfrm>
          <a:custGeom>
            <a:avLst/>
            <a:gdLst>
              <a:gd name="connsiteX0" fmla="*/ 527054 w 559361"/>
              <a:gd name="connsiteY0" fmla="*/ 299251 h 483772"/>
              <a:gd name="connsiteX1" fmla="*/ 559361 w 559361"/>
              <a:gd name="connsiteY1" fmla="*/ 327623 h 483772"/>
              <a:gd name="connsiteX2" fmla="*/ 280405 w 559361"/>
              <a:gd name="connsiteY2" fmla="*/ 483772 h 483772"/>
              <a:gd name="connsiteX3" fmla="*/ 0 w 559361"/>
              <a:gd name="connsiteY3" fmla="*/ 327623 h 483772"/>
              <a:gd name="connsiteX4" fmla="*/ 32307 w 559361"/>
              <a:gd name="connsiteY4" fmla="*/ 300494 h 483772"/>
              <a:gd name="connsiteX5" fmla="*/ 280405 w 559361"/>
              <a:gd name="connsiteY5" fmla="*/ 433448 h 483772"/>
              <a:gd name="connsiteX6" fmla="*/ 32307 w 559361"/>
              <a:gd name="connsiteY6" fmla="*/ 214135 h 483772"/>
              <a:gd name="connsiteX7" fmla="*/ 280405 w 559361"/>
              <a:gd name="connsiteY7" fmla="*/ 346882 h 483772"/>
              <a:gd name="connsiteX8" fmla="*/ 527054 w 559361"/>
              <a:gd name="connsiteY8" fmla="*/ 214135 h 483772"/>
              <a:gd name="connsiteX9" fmla="*/ 559361 w 559361"/>
              <a:gd name="connsiteY9" fmla="*/ 242507 h 483772"/>
              <a:gd name="connsiteX10" fmla="*/ 280405 w 559361"/>
              <a:gd name="connsiteY10" fmla="*/ 398449 h 483772"/>
              <a:gd name="connsiteX11" fmla="*/ 0 w 559361"/>
              <a:gd name="connsiteY11" fmla="*/ 242507 h 483772"/>
              <a:gd name="connsiteX12" fmla="*/ 280405 w 559361"/>
              <a:gd name="connsiteY12" fmla="*/ 0 h 483772"/>
              <a:gd name="connsiteX13" fmla="*/ 559361 w 559361"/>
              <a:gd name="connsiteY13" fmla="*/ 155942 h 483772"/>
              <a:gd name="connsiteX14" fmla="*/ 280405 w 559361"/>
              <a:gd name="connsiteY14" fmla="*/ 312091 h 483772"/>
              <a:gd name="connsiteX15" fmla="*/ 0 w 559361"/>
              <a:gd name="connsiteY15" fmla="*/ 155942 h 48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9361" h="483772">
                <a:moveTo>
                  <a:pt x="527054" y="299251"/>
                </a:moveTo>
                <a:lnTo>
                  <a:pt x="559361" y="327623"/>
                </a:lnTo>
                <a:lnTo>
                  <a:pt x="280405" y="483772"/>
                </a:lnTo>
                <a:lnTo>
                  <a:pt x="0" y="327623"/>
                </a:lnTo>
                <a:lnTo>
                  <a:pt x="32307" y="300494"/>
                </a:lnTo>
                <a:lnTo>
                  <a:pt x="280405" y="433448"/>
                </a:lnTo>
                <a:close/>
                <a:moveTo>
                  <a:pt x="32307" y="214135"/>
                </a:moveTo>
                <a:lnTo>
                  <a:pt x="280405" y="346882"/>
                </a:lnTo>
                <a:lnTo>
                  <a:pt x="527054" y="214135"/>
                </a:lnTo>
                <a:lnTo>
                  <a:pt x="559361" y="242507"/>
                </a:lnTo>
                <a:lnTo>
                  <a:pt x="280405" y="398449"/>
                </a:lnTo>
                <a:lnTo>
                  <a:pt x="0" y="242507"/>
                </a:lnTo>
                <a:close/>
                <a:moveTo>
                  <a:pt x="280405" y="0"/>
                </a:moveTo>
                <a:lnTo>
                  <a:pt x="559361" y="155942"/>
                </a:lnTo>
                <a:lnTo>
                  <a:pt x="280405" y="312091"/>
                </a:lnTo>
                <a:lnTo>
                  <a:pt x="0" y="155942"/>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文本框 10">
            <a:extLst>
              <a:ext uri="{FF2B5EF4-FFF2-40B4-BE49-F238E27FC236}">
                <a16:creationId xmlns:a16="http://schemas.microsoft.com/office/drawing/2014/main" id="{353DAB3B-40BF-428B-94BE-60176F082B32}"/>
              </a:ext>
            </a:extLst>
          </p:cNvPr>
          <p:cNvSpPr txBox="1"/>
          <p:nvPr/>
        </p:nvSpPr>
        <p:spPr>
          <a:xfrm>
            <a:off x="1305426" y="1535783"/>
            <a:ext cx="4108784" cy="461665"/>
          </a:xfrm>
          <a:prstGeom prst="rect">
            <a:avLst/>
          </a:prstGeom>
          <a:noFill/>
        </p:spPr>
        <p:txBody>
          <a:bodyPr wrap="square">
            <a:spAutoFit/>
          </a:bodyPr>
          <a:lstStyle/>
          <a:p>
            <a:r>
              <a:rPr lang="en-US" altLang="zh-CN" sz="2400" dirty="0">
                <a:solidFill>
                  <a:srgbClr val="000000"/>
                </a:solidFill>
                <a:latin typeface="Times New Roman" panose="02020603050405020304" pitchFamily="18" charset="0"/>
                <a:ea typeface="Times New Roman" panose="02020603050405020304" pitchFamily="18" charset="0"/>
              </a:rPr>
              <a:t>S</a:t>
            </a:r>
            <a:r>
              <a:rPr lang="en-US" altLang="zh-CN" sz="2400" dirty="0">
                <a:ln>
                  <a:noFill/>
                </a:ln>
                <a:solidFill>
                  <a:srgbClr val="000000"/>
                </a:solidFill>
                <a:effectLst/>
                <a:latin typeface="Times New Roman" panose="02020603050405020304" pitchFamily="18" charset="0"/>
                <a:ea typeface="Times New Roman" panose="02020603050405020304" pitchFamily="18" charset="0"/>
              </a:rPr>
              <a:t>afe distance of the coronavirus</a:t>
            </a:r>
            <a:r>
              <a:rPr lang="en-US" altLang="zh-CN" sz="2400" dirty="0">
                <a:solidFill>
                  <a:srgbClr val="000000"/>
                </a:solidFill>
                <a:latin typeface="Times New Roman" panose="02020603050405020304" pitchFamily="18" charset="0"/>
                <a:ea typeface="Times New Roman" panose="02020603050405020304" pitchFamily="18" charset="0"/>
              </a:rPr>
              <a:t>:</a:t>
            </a:r>
            <a:endParaRPr lang="zh-CN" altLang="en-US" sz="2400" dirty="0"/>
          </a:p>
        </p:txBody>
      </p:sp>
      <p:sp>
        <p:nvSpPr>
          <p:cNvPr id="14" name="文本框 13">
            <a:extLst>
              <a:ext uri="{FF2B5EF4-FFF2-40B4-BE49-F238E27FC236}">
                <a16:creationId xmlns:a16="http://schemas.microsoft.com/office/drawing/2014/main" id="{B02FDA02-586C-4460-B895-8369C24F8BC3}"/>
              </a:ext>
            </a:extLst>
          </p:cNvPr>
          <p:cNvSpPr txBox="1"/>
          <p:nvPr/>
        </p:nvSpPr>
        <p:spPr>
          <a:xfrm>
            <a:off x="1305426" y="2035058"/>
            <a:ext cx="1341520" cy="461665"/>
          </a:xfrm>
          <a:prstGeom prst="rect">
            <a:avLst/>
          </a:prstGeom>
          <a:noFill/>
        </p:spPr>
        <p:txBody>
          <a:bodyPr wrap="square">
            <a:spAutoFit/>
          </a:bodyPr>
          <a:lstStyle/>
          <a:p>
            <a:r>
              <a:rPr lang="en-US" altLang="zh-CN" sz="2400" b="1" dirty="0">
                <a:ln>
                  <a:noFill/>
                </a:ln>
                <a:solidFill>
                  <a:srgbClr val="000000"/>
                </a:solidFill>
                <a:effectLst/>
                <a:latin typeface="Times New Roman" panose="02020603050405020304" pitchFamily="18" charset="0"/>
                <a:ea typeface="Times New Roman" panose="02020603050405020304" pitchFamily="18" charset="0"/>
              </a:rPr>
              <a:t>36.557m</a:t>
            </a:r>
            <a:endParaRPr lang="zh-CN" altLang="en-US" sz="2400" b="1" dirty="0"/>
          </a:p>
        </p:txBody>
      </p:sp>
      <p:sp>
        <p:nvSpPr>
          <p:cNvPr id="20" name="文本框 19">
            <a:extLst>
              <a:ext uri="{FF2B5EF4-FFF2-40B4-BE49-F238E27FC236}">
                <a16:creationId xmlns:a16="http://schemas.microsoft.com/office/drawing/2014/main" id="{ADAF79FC-DA8F-4EF6-B764-19710833CAEA}"/>
              </a:ext>
            </a:extLst>
          </p:cNvPr>
          <p:cNvSpPr txBox="1"/>
          <p:nvPr/>
        </p:nvSpPr>
        <p:spPr>
          <a:xfrm>
            <a:off x="1305426" y="2588307"/>
            <a:ext cx="9294395" cy="830997"/>
          </a:xfrm>
          <a:prstGeom prst="rect">
            <a:avLst/>
          </a:prstGeom>
          <a:noFill/>
        </p:spPr>
        <p:txBody>
          <a:bodyPr wrap="square">
            <a:spAutoFit/>
          </a:bodyPr>
          <a:lstStyle/>
          <a:p>
            <a:r>
              <a:rPr lang="en-US" altLang="zh-CN" sz="2400" dirty="0"/>
              <a:t>E</a:t>
            </a:r>
            <a:r>
              <a:rPr lang="zh-CN" altLang="en-US" sz="2400" dirty="0"/>
              <a:t>quations for the range of coronavirus relative to the time of the motion and the initial velocity</a:t>
            </a:r>
            <a:r>
              <a:rPr lang="en-US" altLang="zh-CN" sz="2400" dirty="0"/>
              <a:t>:</a:t>
            </a:r>
            <a:endParaRPr lang="zh-CN" altLang="en-US" sz="2400" dirty="0"/>
          </a:p>
        </p:txBody>
      </p:sp>
      <mc:AlternateContent xmlns:mc="http://schemas.openxmlformats.org/markup-compatibility/2006">
        <mc:Choice xmlns:a14="http://schemas.microsoft.com/office/drawing/2010/main" Requires="a14">
          <p:sp>
            <p:nvSpPr>
              <p:cNvPr id="21" name="文本框 20">
                <a:extLst>
                  <a:ext uri="{FF2B5EF4-FFF2-40B4-BE49-F238E27FC236}">
                    <a16:creationId xmlns:a16="http://schemas.microsoft.com/office/drawing/2014/main" id="{71CD3EC0-3D26-478B-813A-7538742F4789}"/>
                  </a:ext>
                </a:extLst>
              </p:cNvPr>
              <p:cNvSpPr txBox="1"/>
              <p:nvPr/>
            </p:nvSpPr>
            <p:spPr>
              <a:xfrm>
                <a:off x="1419726" y="3527590"/>
                <a:ext cx="3880183" cy="50289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2400" i="1" smtClean="0">
                          <a:latin typeface="Cambria Math" panose="02040503050406030204" pitchFamily="18" charset="0"/>
                        </a:rPr>
                        <m:t>𝑥</m:t>
                      </m:r>
                      <m:d>
                        <m:dPr>
                          <m:ctrlPr>
                            <a:rPr lang="zh-CN" altLang="en-US" sz="2400" i="1">
                              <a:latin typeface="Cambria Math" panose="02040503050406030204" pitchFamily="18" charset="0"/>
                            </a:rPr>
                          </m:ctrlPr>
                        </m:dPr>
                        <m:e>
                          <m:r>
                            <a:rPr lang="zh-CN" altLang="en-US" sz="2400" i="1">
                              <a:latin typeface="Cambria Math" panose="02040503050406030204" pitchFamily="18" charset="0"/>
                            </a:rPr>
                            <m:t>𝑡</m:t>
                          </m:r>
                        </m:e>
                      </m:d>
                      <m:r>
                        <a:rPr lang="zh-CN" altLang="en-US" sz="2400" i="0">
                          <a:latin typeface="Cambria Math" panose="02040503050406030204" pitchFamily="18" charset="0"/>
                        </a:rPr>
                        <m:t>=−0.37</m:t>
                      </m:r>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𝑣</m:t>
                          </m:r>
                        </m:e>
                        <m:sub>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𝑥</m:t>
                              </m:r>
                            </m:e>
                            <m:sub>
                              <m:r>
                                <a:rPr lang="zh-CN" altLang="en-US" sz="2400" i="0">
                                  <a:latin typeface="Cambria Math" panose="02040503050406030204" pitchFamily="18" charset="0"/>
                                </a:rPr>
                                <m:t>0</m:t>
                              </m:r>
                            </m:sub>
                          </m:sSub>
                        </m:sub>
                      </m:sSub>
                      <m:d>
                        <m:dPr>
                          <m:ctrlPr>
                            <a:rPr lang="zh-CN" altLang="en-US" sz="2400" i="1">
                              <a:latin typeface="Cambria Math" panose="02040503050406030204" pitchFamily="18" charset="0"/>
                            </a:rPr>
                          </m:ctrlPr>
                        </m:dPr>
                        <m:e>
                          <m:r>
                            <a:rPr lang="zh-CN" altLang="en-US" sz="2400" i="0">
                              <a:latin typeface="Cambria Math" panose="02040503050406030204" pitchFamily="18" charset="0"/>
                            </a:rPr>
                            <m:t>1−</m:t>
                          </m:r>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𝑒</m:t>
                              </m:r>
                            </m:e>
                            <m:sup>
                              <m:r>
                                <a:rPr lang="zh-CN" altLang="en-US" sz="2400" i="0">
                                  <a:latin typeface="Cambria Math" panose="02040503050406030204" pitchFamily="18" charset="0"/>
                                </a:rPr>
                                <m:t>2.68</m:t>
                              </m:r>
                              <m:r>
                                <a:rPr lang="zh-CN" altLang="en-US" sz="2400" i="1">
                                  <a:latin typeface="Cambria Math" panose="02040503050406030204" pitchFamily="18" charset="0"/>
                                </a:rPr>
                                <m:t>𝑡</m:t>
                              </m:r>
                            </m:sup>
                          </m:sSup>
                        </m:e>
                      </m:d>
                    </m:oMath>
                  </m:oMathPara>
                </a14:m>
                <a:endParaRPr lang="zh-CN" altLang="en-US" dirty="0"/>
              </a:p>
            </p:txBody>
          </p:sp>
        </mc:Choice>
        <mc:Fallback>
          <p:sp>
            <p:nvSpPr>
              <p:cNvPr id="21" name="文本框 20">
                <a:extLst>
                  <a:ext uri="{FF2B5EF4-FFF2-40B4-BE49-F238E27FC236}">
                    <a16:creationId xmlns:a16="http://schemas.microsoft.com/office/drawing/2014/main" id="{71CD3EC0-3D26-478B-813A-7538742F4789}"/>
                  </a:ext>
                </a:extLst>
              </p:cNvPr>
              <p:cNvSpPr txBox="1">
                <a:spLocks noRot="1" noChangeAspect="1" noMove="1" noResize="1" noEditPoints="1" noAdjustHandles="1" noChangeArrowheads="1" noChangeShapeType="1" noTextEdit="1"/>
              </p:cNvSpPr>
              <p:nvPr/>
            </p:nvSpPr>
            <p:spPr>
              <a:xfrm>
                <a:off x="1419726" y="3527590"/>
                <a:ext cx="3880183" cy="502895"/>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3" name="文本框 22">
                <a:extLst>
                  <a:ext uri="{FF2B5EF4-FFF2-40B4-BE49-F238E27FC236}">
                    <a16:creationId xmlns:a16="http://schemas.microsoft.com/office/drawing/2014/main" id="{A0A242F7-DF8A-49DB-BBAE-74B8A29B5CAE}"/>
                  </a:ext>
                </a:extLst>
              </p:cNvPr>
              <p:cNvSpPr txBox="1"/>
              <p:nvPr/>
            </p:nvSpPr>
            <p:spPr>
              <a:xfrm>
                <a:off x="1419726" y="4048971"/>
                <a:ext cx="6912141" cy="7861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2400" i="1" smtClean="0">
                          <a:latin typeface="Cambria Math" panose="02040503050406030204" pitchFamily="18" charset="0"/>
                        </a:rPr>
                        <m:t>𝑦</m:t>
                      </m:r>
                      <m:d>
                        <m:dPr>
                          <m:ctrlPr>
                            <a:rPr lang="zh-CN" altLang="en-US" sz="2400" i="1">
                              <a:latin typeface="Cambria Math" panose="02040503050406030204" pitchFamily="18" charset="0"/>
                            </a:rPr>
                          </m:ctrlPr>
                        </m:dPr>
                        <m:e>
                          <m:r>
                            <a:rPr lang="zh-CN" altLang="en-US" sz="2400" i="1">
                              <a:latin typeface="Cambria Math" panose="02040503050406030204" pitchFamily="18" charset="0"/>
                            </a:rPr>
                            <m:t>𝑡</m:t>
                          </m:r>
                        </m:e>
                      </m:d>
                      <m:r>
                        <a:rPr lang="zh-CN" altLang="en-US" sz="2400" i="0">
                          <a:latin typeface="Cambria Math" panose="02040503050406030204" pitchFamily="18" charset="0"/>
                        </a:rPr>
                        <m:t>=</m:t>
                      </m:r>
                      <m:f>
                        <m:fPr>
                          <m:ctrlPr>
                            <a:rPr lang="zh-CN" altLang="en-US" sz="2400" i="1">
                              <a:solidFill>
                                <a:srgbClr val="836967"/>
                              </a:solidFill>
                              <a:latin typeface="Cambria Math" panose="02040503050406030204" pitchFamily="18" charset="0"/>
                            </a:rPr>
                          </m:ctrlPr>
                        </m:fPr>
                        <m:num>
                          <m:r>
                            <a:rPr lang="zh-CN" altLang="en-US" sz="2400" i="0">
                              <a:latin typeface="Cambria Math" panose="02040503050406030204" pitchFamily="18" charset="0"/>
                            </a:rPr>
                            <m:t>0.014</m:t>
                          </m:r>
                        </m:num>
                        <m:den>
                          <m:r>
                            <a:rPr lang="zh-CN" altLang="en-US" sz="2400" i="1">
                              <a:latin typeface="Cambria Math" panose="02040503050406030204" pitchFamily="18" charset="0"/>
                            </a:rPr>
                            <m:t>𝑡</m:t>
                          </m:r>
                        </m:den>
                      </m:f>
                      <m:r>
                        <a:rPr lang="zh-CN" altLang="en-US" sz="2400" i="0">
                          <a:latin typeface="Cambria Math" panose="02040503050406030204" pitchFamily="18" charset="0"/>
                        </a:rPr>
                        <m:t>−</m:t>
                      </m:r>
                      <m:d>
                        <m:dPr>
                          <m:ctrlPr>
                            <a:rPr lang="zh-CN" altLang="en-US" sz="2400" i="1">
                              <a:latin typeface="Cambria Math" panose="02040503050406030204" pitchFamily="18" charset="0"/>
                            </a:rPr>
                          </m:ctrlPr>
                        </m:dPr>
                        <m:e>
                          <m:r>
                            <a:rPr lang="zh-CN" altLang="en-US" sz="2400" i="0">
                              <a:latin typeface="Cambria Math" panose="02040503050406030204" pitchFamily="18" charset="0"/>
                            </a:rPr>
                            <m:t>1.36−0.37</m:t>
                          </m:r>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𝑣</m:t>
                              </m:r>
                            </m:e>
                            <m:sub>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𝑦</m:t>
                                  </m:r>
                                </m:e>
                                <m:sub>
                                  <m:r>
                                    <a:rPr lang="zh-CN" altLang="en-US" sz="2400" i="0">
                                      <a:latin typeface="Cambria Math" panose="02040503050406030204" pitchFamily="18" charset="0"/>
                                    </a:rPr>
                                    <m:t>0</m:t>
                                  </m:r>
                                </m:sub>
                              </m:sSub>
                            </m:sub>
                          </m:sSub>
                        </m:e>
                      </m:d>
                      <m:d>
                        <m:dPr>
                          <m:ctrlPr>
                            <a:rPr lang="zh-CN" altLang="en-US" sz="2400" i="1">
                              <a:latin typeface="Cambria Math" panose="02040503050406030204" pitchFamily="18" charset="0"/>
                            </a:rPr>
                          </m:ctrlPr>
                        </m:dPr>
                        <m:e>
                          <m:r>
                            <a:rPr lang="zh-CN" altLang="en-US" sz="2400" i="0">
                              <a:latin typeface="Cambria Math" panose="02040503050406030204" pitchFamily="18" charset="0"/>
                            </a:rPr>
                            <m:t>1−</m:t>
                          </m:r>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𝑒</m:t>
                              </m:r>
                            </m:e>
                            <m:sup>
                              <m:r>
                                <a:rPr lang="zh-CN" altLang="en-US" sz="2400" i="0">
                                  <a:latin typeface="Cambria Math" panose="02040503050406030204" pitchFamily="18" charset="0"/>
                                </a:rPr>
                                <m:t>2.68</m:t>
                              </m:r>
                              <m:r>
                                <a:rPr lang="zh-CN" altLang="en-US" sz="2400" i="1">
                                  <a:latin typeface="Cambria Math" panose="02040503050406030204" pitchFamily="18" charset="0"/>
                                </a:rPr>
                                <m:t>𝑡</m:t>
                              </m:r>
                            </m:sup>
                          </m:sSup>
                        </m:e>
                      </m:d>
                      <m:r>
                        <a:rPr lang="zh-CN" altLang="en-US" sz="2400" i="0">
                          <a:latin typeface="Cambria Math" panose="02040503050406030204" pitchFamily="18" charset="0"/>
                        </a:rPr>
                        <m:t>+1.71</m:t>
                      </m:r>
                    </m:oMath>
                  </m:oMathPara>
                </a14:m>
                <a:endParaRPr lang="zh-CN" altLang="en-US" dirty="0"/>
              </a:p>
            </p:txBody>
          </p:sp>
        </mc:Choice>
        <mc:Fallback>
          <p:sp>
            <p:nvSpPr>
              <p:cNvPr id="23" name="文本框 22">
                <a:extLst>
                  <a:ext uri="{FF2B5EF4-FFF2-40B4-BE49-F238E27FC236}">
                    <a16:creationId xmlns:a16="http://schemas.microsoft.com/office/drawing/2014/main" id="{A0A242F7-DF8A-49DB-BBAE-74B8A29B5CAE}"/>
                  </a:ext>
                </a:extLst>
              </p:cNvPr>
              <p:cNvSpPr txBox="1">
                <a:spLocks noRot="1" noChangeAspect="1" noMove="1" noResize="1" noEditPoints="1" noAdjustHandles="1" noChangeArrowheads="1" noChangeShapeType="1" noTextEdit="1"/>
              </p:cNvSpPr>
              <p:nvPr/>
            </p:nvSpPr>
            <p:spPr>
              <a:xfrm>
                <a:off x="1419726" y="4048971"/>
                <a:ext cx="6912141" cy="786177"/>
              </a:xfrm>
              <a:prstGeom prst="rect">
                <a:avLst/>
              </a:prstGeom>
              <a:blipFill>
                <a:blip r:embed="rId4"/>
                <a:stretch>
                  <a:fillRect/>
                </a:stretch>
              </a:blipFill>
            </p:spPr>
            <p:txBody>
              <a:bodyPr/>
              <a:lstStyle/>
              <a:p>
                <a:r>
                  <a:rPr lang="zh-CN" altLang="en-US">
                    <a:noFill/>
                  </a:rPr>
                  <a:t> </a:t>
                </a:r>
              </a:p>
            </p:txBody>
          </p:sp>
        </mc:Fallback>
      </mc:AlternateContent>
      <p:sp>
        <p:nvSpPr>
          <p:cNvPr id="17" name="矩形 16">
            <a:extLst>
              <a:ext uri="{FF2B5EF4-FFF2-40B4-BE49-F238E27FC236}">
                <a16:creationId xmlns:a16="http://schemas.microsoft.com/office/drawing/2014/main" id="{FBBB2542-B41F-44B0-9ED9-F4B2D92F91CD}"/>
              </a:ext>
            </a:extLst>
          </p:cNvPr>
          <p:cNvSpPr/>
          <p:nvPr/>
        </p:nvSpPr>
        <p:spPr>
          <a:xfrm>
            <a:off x="1203159" y="1660358"/>
            <a:ext cx="45719" cy="721895"/>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40168AC4-F0CD-473E-9CFC-71041C7D9FBA}"/>
              </a:ext>
            </a:extLst>
          </p:cNvPr>
          <p:cNvSpPr/>
          <p:nvPr/>
        </p:nvSpPr>
        <p:spPr>
          <a:xfrm>
            <a:off x="1226018" y="2707105"/>
            <a:ext cx="45719" cy="1925053"/>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2949920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C39BBCE-653B-4822-9239-EB18A9858675}"/>
              </a:ext>
            </a:extLst>
          </p:cNvPr>
          <p:cNvSpPr/>
          <p:nvPr/>
        </p:nvSpPr>
        <p:spPr>
          <a:xfrm>
            <a:off x="0" y="0"/>
            <a:ext cx="12192000" cy="1804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6C517268-E8CB-409A-8050-A6734AECE51A}"/>
              </a:ext>
            </a:extLst>
          </p:cNvPr>
          <p:cNvSpPr txBox="1"/>
          <p:nvPr/>
        </p:nvSpPr>
        <p:spPr>
          <a:xfrm>
            <a:off x="962568" y="574843"/>
            <a:ext cx="4451642" cy="461665"/>
          </a:xfrm>
          <a:prstGeom prst="rect">
            <a:avLst/>
          </a:prstGeom>
          <a:noFill/>
        </p:spPr>
        <p:txBody>
          <a:bodyPr wrap="square" rtlCol="0">
            <a:spAutoFit/>
          </a:bodyPr>
          <a:lstStyle/>
          <a:p>
            <a:r>
              <a:rPr lang="en-US" altLang="zh-CN" sz="2400" dirty="0">
                <a:latin typeface="Arial Black" panose="020B0A04020102020204" pitchFamily="34" charset="0"/>
                <a:cs typeface="Times New Roman" panose="02020603050405020304" pitchFamily="18" charset="0"/>
              </a:rPr>
              <a:t>References</a:t>
            </a:r>
            <a:endParaRPr lang="zh-CN" altLang="en-US" sz="2400" dirty="0">
              <a:latin typeface="Arial Black" panose="020B0A04020102020204" pitchFamily="34" charset="0"/>
              <a:cs typeface="Times New Roman" panose="02020603050405020304" pitchFamily="18" charset="0"/>
            </a:endParaRPr>
          </a:p>
        </p:txBody>
      </p:sp>
      <p:sp>
        <p:nvSpPr>
          <p:cNvPr id="12" name="print-products-outline-made-of-different-lines_30294">
            <a:extLst>
              <a:ext uri="{FF2B5EF4-FFF2-40B4-BE49-F238E27FC236}">
                <a16:creationId xmlns:a16="http://schemas.microsoft.com/office/drawing/2014/main" id="{AC770001-3464-42BB-BFD3-15B60E87B673}"/>
              </a:ext>
            </a:extLst>
          </p:cNvPr>
          <p:cNvSpPr/>
          <p:nvPr/>
        </p:nvSpPr>
        <p:spPr>
          <a:xfrm>
            <a:off x="352883" y="573088"/>
            <a:ext cx="609685" cy="575530"/>
          </a:xfrm>
          <a:custGeom>
            <a:avLst/>
            <a:gdLst>
              <a:gd name="connsiteX0" fmla="*/ 11043 w 608415"/>
              <a:gd name="connsiteY0" fmla="*/ 552316 h 574332"/>
              <a:gd name="connsiteX1" fmla="*/ 597239 w 608415"/>
              <a:gd name="connsiteY1" fmla="*/ 552316 h 574332"/>
              <a:gd name="connsiteX2" fmla="*/ 608415 w 608415"/>
              <a:gd name="connsiteY2" fmla="*/ 563324 h 574332"/>
              <a:gd name="connsiteX3" fmla="*/ 597239 w 608415"/>
              <a:gd name="connsiteY3" fmla="*/ 574332 h 574332"/>
              <a:gd name="connsiteX4" fmla="*/ 11043 w 608415"/>
              <a:gd name="connsiteY4" fmla="*/ 574332 h 574332"/>
              <a:gd name="connsiteX5" fmla="*/ 0 w 608415"/>
              <a:gd name="connsiteY5" fmla="*/ 563324 h 574332"/>
              <a:gd name="connsiteX6" fmla="*/ 11043 w 608415"/>
              <a:gd name="connsiteY6" fmla="*/ 552316 h 574332"/>
              <a:gd name="connsiteX7" fmla="*/ 11043 w 608415"/>
              <a:gd name="connsiteY7" fmla="*/ 497063 h 574332"/>
              <a:gd name="connsiteX8" fmla="*/ 597239 w 608415"/>
              <a:gd name="connsiteY8" fmla="*/ 497063 h 574332"/>
              <a:gd name="connsiteX9" fmla="*/ 608415 w 608415"/>
              <a:gd name="connsiteY9" fmla="*/ 508071 h 574332"/>
              <a:gd name="connsiteX10" fmla="*/ 597239 w 608415"/>
              <a:gd name="connsiteY10" fmla="*/ 519079 h 574332"/>
              <a:gd name="connsiteX11" fmla="*/ 11043 w 608415"/>
              <a:gd name="connsiteY11" fmla="*/ 519079 h 574332"/>
              <a:gd name="connsiteX12" fmla="*/ 0 w 608415"/>
              <a:gd name="connsiteY12" fmla="*/ 508071 h 574332"/>
              <a:gd name="connsiteX13" fmla="*/ 11043 w 608415"/>
              <a:gd name="connsiteY13" fmla="*/ 497063 h 574332"/>
              <a:gd name="connsiteX14" fmla="*/ 11043 w 608415"/>
              <a:gd name="connsiteY14" fmla="*/ 441740 h 574332"/>
              <a:gd name="connsiteX15" fmla="*/ 597239 w 608415"/>
              <a:gd name="connsiteY15" fmla="*/ 441740 h 574332"/>
              <a:gd name="connsiteX16" fmla="*/ 608415 w 608415"/>
              <a:gd name="connsiteY16" fmla="*/ 452783 h 574332"/>
              <a:gd name="connsiteX17" fmla="*/ 597239 w 608415"/>
              <a:gd name="connsiteY17" fmla="*/ 463827 h 574332"/>
              <a:gd name="connsiteX18" fmla="*/ 11043 w 608415"/>
              <a:gd name="connsiteY18" fmla="*/ 463827 h 574332"/>
              <a:gd name="connsiteX19" fmla="*/ 0 w 608415"/>
              <a:gd name="connsiteY19" fmla="*/ 452783 h 574332"/>
              <a:gd name="connsiteX20" fmla="*/ 11043 w 608415"/>
              <a:gd name="connsiteY20" fmla="*/ 441740 h 574332"/>
              <a:gd name="connsiteX21" fmla="*/ 11043 w 608415"/>
              <a:gd name="connsiteY21" fmla="*/ 386628 h 574332"/>
              <a:gd name="connsiteX22" fmla="*/ 597239 w 608415"/>
              <a:gd name="connsiteY22" fmla="*/ 386628 h 574332"/>
              <a:gd name="connsiteX23" fmla="*/ 608415 w 608415"/>
              <a:gd name="connsiteY23" fmla="*/ 397671 h 574332"/>
              <a:gd name="connsiteX24" fmla="*/ 597239 w 608415"/>
              <a:gd name="connsiteY24" fmla="*/ 408715 h 574332"/>
              <a:gd name="connsiteX25" fmla="*/ 11043 w 608415"/>
              <a:gd name="connsiteY25" fmla="*/ 408715 h 574332"/>
              <a:gd name="connsiteX26" fmla="*/ 0 w 608415"/>
              <a:gd name="connsiteY26" fmla="*/ 397671 h 574332"/>
              <a:gd name="connsiteX27" fmla="*/ 11043 w 608415"/>
              <a:gd name="connsiteY27" fmla="*/ 386628 h 574332"/>
              <a:gd name="connsiteX28" fmla="*/ 132770 w 608415"/>
              <a:gd name="connsiteY28" fmla="*/ 176696 h 574332"/>
              <a:gd name="connsiteX29" fmla="*/ 464637 w 608415"/>
              <a:gd name="connsiteY29" fmla="*/ 176696 h 574332"/>
              <a:gd name="connsiteX30" fmla="*/ 475681 w 608415"/>
              <a:gd name="connsiteY30" fmla="*/ 187739 h 574332"/>
              <a:gd name="connsiteX31" fmla="*/ 464637 w 608415"/>
              <a:gd name="connsiteY31" fmla="*/ 198783 h 574332"/>
              <a:gd name="connsiteX32" fmla="*/ 132770 w 608415"/>
              <a:gd name="connsiteY32" fmla="*/ 198783 h 574332"/>
              <a:gd name="connsiteX33" fmla="*/ 121725 w 608415"/>
              <a:gd name="connsiteY33" fmla="*/ 187739 h 574332"/>
              <a:gd name="connsiteX34" fmla="*/ 132770 w 608415"/>
              <a:gd name="connsiteY34" fmla="*/ 176696 h 574332"/>
              <a:gd name="connsiteX35" fmla="*/ 154857 w 608415"/>
              <a:gd name="connsiteY35" fmla="*/ 121443 h 574332"/>
              <a:gd name="connsiteX36" fmla="*/ 442417 w 608415"/>
              <a:gd name="connsiteY36" fmla="*/ 121443 h 574332"/>
              <a:gd name="connsiteX37" fmla="*/ 453594 w 608415"/>
              <a:gd name="connsiteY37" fmla="*/ 132486 h 574332"/>
              <a:gd name="connsiteX38" fmla="*/ 442417 w 608415"/>
              <a:gd name="connsiteY38" fmla="*/ 143530 h 574332"/>
              <a:gd name="connsiteX39" fmla="*/ 154857 w 608415"/>
              <a:gd name="connsiteY39" fmla="*/ 143530 h 574332"/>
              <a:gd name="connsiteX40" fmla="*/ 143812 w 608415"/>
              <a:gd name="connsiteY40" fmla="*/ 132486 h 574332"/>
              <a:gd name="connsiteX41" fmla="*/ 154857 w 608415"/>
              <a:gd name="connsiteY41" fmla="*/ 121443 h 574332"/>
              <a:gd name="connsiteX42" fmla="*/ 176944 w 608415"/>
              <a:gd name="connsiteY42" fmla="*/ 66332 h 574332"/>
              <a:gd name="connsiteX43" fmla="*/ 420322 w 608415"/>
              <a:gd name="connsiteY43" fmla="*/ 66332 h 574332"/>
              <a:gd name="connsiteX44" fmla="*/ 431366 w 608415"/>
              <a:gd name="connsiteY44" fmla="*/ 77340 h 574332"/>
              <a:gd name="connsiteX45" fmla="*/ 420322 w 608415"/>
              <a:gd name="connsiteY45" fmla="*/ 88348 h 574332"/>
              <a:gd name="connsiteX46" fmla="*/ 176944 w 608415"/>
              <a:gd name="connsiteY46" fmla="*/ 88348 h 574332"/>
              <a:gd name="connsiteX47" fmla="*/ 165899 w 608415"/>
              <a:gd name="connsiteY47" fmla="*/ 77340 h 574332"/>
              <a:gd name="connsiteX48" fmla="*/ 176944 w 608415"/>
              <a:gd name="connsiteY48" fmla="*/ 66332 h 574332"/>
              <a:gd name="connsiteX49" fmla="*/ 155513 w 608415"/>
              <a:gd name="connsiteY49" fmla="*/ 22054 h 574332"/>
              <a:gd name="connsiteX50" fmla="*/ 28850 w 608415"/>
              <a:gd name="connsiteY50" fmla="*/ 331338 h 574332"/>
              <a:gd name="connsiteX51" fmla="*/ 579408 w 608415"/>
              <a:gd name="connsiteY51" fmla="*/ 331338 h 574332"/>
              <a:gd name="connsiteX52" fmla="*/ 452745 w 608415"/>
              <a:gd name="connsiteY52" fmla="*/ 22054 h 574332"/>
              <a:gd name="connsiteX53" fmla="*/ 148062 w 608415"/>
              <a:gd name="connsiteY53" fmla="*/ 0 h 574332"/>
              <a:gd name="connsiteX54" fmla="*/ 460196 w 608415"/>
              <a:gd name="connsiteY54" fmla="*/ 0 h 574332"/>
              <a:gd name="connsiteX55" fmla="*/ 470440 w 608415"/>
              <a:gd name="connsiteY55" fmla="*/ 6775 h 574332"/>
              <a:gd name="connsiteX56" fmla="*/ 605353 w 608415"/>
              <a:gd name="connsiteY56" fmla="*/ 336254 h 574332"/>
              <a:gd name="connsiteX57" fmla="*/ 607215 w 608415"/>
              <a:gd name="connsiteY57" fmla="*/ 342365 h 574332"/>
              <a:gd name="connsiteX58" fmla="*/ 596172 w 608415"/>
              <a:gd name="connsiteY58" fmla="*/ 353392 h 574332"/>
              <a:gd name="connsiteX59" fmla="*/ 595906 w 608415"/>
              <a:gd name="connsiteY59" fmla="*/ 353392 h 574332"/>
              <a:gd name="connsiteX60" fmla="*/ 12485 w 608415"/>
              <a:gd name="connsiteY60" fmla="*/ 353392 h 574332"/>
              <a:gd name="connsiteX61" fmla="*/ 3304 w 608415"/>
              <a:gd name="connsiteY61" fmla="*/ 348476 h 574332"/>
              <a:gd name="connsiteX62" fmla="*/ 2240 w 608415"/>
              <a:gd name="connsiteY62" fmla="*/ 338246 h 574332"/>
              <a:gd name="connsiteX63" fmla="*/ 137817 w 608415"/>
              <a:gd name="connsiteY63" fmla="*/ 6775 h 574332"/>
              <a:gd name="connsiteX64" fmla="*/ 148062 w 608415"/>
              <a:gd name="connsiteY64" fmla="*/ 0 h 57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08415" h="574332">
                <a:moveTo>
                  <a:pt x="11043" y="552316"/>
                </a:moveTo>
                <a:lnTo>
                  <a:pt x="597239" y="552316"/>
                </a:lnTo>
                <a:cubicBezTo>
                  <a:pt x="603360" y="552316"/>
                  <a:pt x="608415" y="557223"/>
                  <a:pt x="608415" y="563324"/>
                </a:cubicBezTo>
                <a:cubicBezTo>
                  <a:pt x="608415" y="569425"/>
                  <a:pt x="603360" y="574332"/>
                  <a:pt x="597239" y="574332"/>
                </a:cubicBezTo>
                <a:lnTo>
                  <a:pt x="11043" y="574332"/>
                </a:lnTo>
                <a:cubicBezTo>
                  <a:pt x="4923" y="574332"/>
                  <a:pt x="0" y="569425"/>
                  <a:pt x="0" y="563324"/>
                </a:cubicBezTo>
                <a:cubicBezTo>
                  <a:pt x="0" y="557223"/>
                  <a:pt x="4923" y="552316"/>
                  <a:pt x="11043" y="552316"/>
                </a:cubicBezTo>
                <a:close/>
                <a:moveTo>
                  <a:pt x="11043" y="497063"/>
                </a:moveTo>
                <a:lnTo>
                  <a:pt x="597239" y="497063"/>
                </a:lnTo>
                <a:cubicBezTo>
                  <a:pt x="603360" y="497063"/>
                  <a:pt x="608415" y="501970"/>
                  <a:pt x="608415" y="508071"/>
                </a:cubicBezTo>
                <a:cubicBezTo>
                  <a:pt x="608415" y="514172"/>
                  <a:pt x="603360" y="519079"/>
                  <a:pt x="597239" y="519079"/>
                </a:cubicBezTo>
                <a:lnTo>
                  <a:pt x="11043" y="519079"/>
                </a:lnTo>
                <a:cubicBezTo>
                  <a:pt x="4923" y="519079"/>
                  <a:pt x="0" y="514172"/>
                  <a:pt x="0" y="508071"/>
                </a:cubicBezTo>
                <a:cubicBezTo>
                  <a:pt x="0" y="501970"/>
                  <a:pt x="4923" y="497063"/>
                  <a:pt x="11043" y="497063"/>
                </a:cubicBezTo>
                <a:close/>
                <a:moveTo>
                  <a:pt x="11043" y="441740"/>
                </a:moveTo>
                <a:lnTo>
                  <a:pt x="597239" y="441740"/>
                </a:lnTo>
                <a:cubicBezTo>
                  <a:pt x="603360" y="441740"/>
                  <a:pt x="608415" y="446663"/>
                  <a:pt x="608415" y="452783"/>
                </a:cubicBezTo>
                <a:cubicBezTo>
                  <a:pt x="608415" y="458904"/>
                  <a:pt x="603360" y="463827"/>
                  <a:pt x="597239" y="463827"/>
                </a:cubicBezTo>
                <a:lnTo>
                  <a:pt x="11043" y="463827"/>
                </a:lnTo>
                <a:cubicBezTo>
                  <a:pt x="4923" y="463827"/>
                  <a:pt x="0" y="458904"/>
                  <a:pt x="0" y="452783"/>
                </a:cubicBezTo>
                <a:cubicBezTo>
                  <a:pt x="0" y="446663"/>
                  <a:pt x="4923" y="441740"/>
                  <a:pt x="11043" y="441740"/>
                </a:cubicBezTo>
                <a:close/>
                <a:moveTo>
                  <a:pt x="11043" y="386628"/>
                </a:moveTo>
                <a:lnTo>
                  <a:pt x="597239" y="386628"/>
                </a:lnTo>
                <a:cubicBezTo>
                  <a:pt x="603360" y="386628"/>
                  <a:pt x="608415" y="391551"/>
                  <a:pt x="608415" y="397671"/>
                </a:cubicBezTo>
                <a:cubicBezTo>
                  <a:pt x="608415" y="403792"/>
                  <a:pt x="603360" y="408715"/>
                  <a:pt x="597239" y="408715"/>
                </a:cubicBezTo>
                <a:lnTo>
                  <a:pt x="11043" y="408715"/>
                </a:lnTo>
                <a:cubicBezTo>
                  <a:pt x="4923" y="408715"/>
                  <a:pt x="0" y="403792"/>
                  <a:pt x="0" y="397671"/>
                </a:cubicBezTo>
                <a:cubicBezTo>
                  <a:pt x="0" y="391551"/>
                  <a:pt x="4923" y="386628"/>
                  <a:pt x="11043" y="386628"/>
                </a:cubicBezTo>
                <a:close/>
                <a:moveTo>
                  <a:pt x="132770" y="176696"/>
                </a:moveTo>
                <a:lnTo>
                  <a:pt x="464637" y="176696"/>
                </a:lnTo>
                <a:cubicBezTo>
                  <a:pt x="470758" y="176696"/>
                  <a:pt x="475681" y="181619"/>
                  <a:pt x="475681" y="187739"/>
                </a:cubicBezTo>
                <a:cubicBezTo>
                  <a:pt x="475681" y="193860"/>
                  <a:pt x="470758" y="198783"/>
                  <a:pt x="464637" y="198783"/>
                </a:cubicBezTo>
                <a:lnTo>
                  <a:pt x="132770" y="198783"/>
                </a:lnTo>
                <a:cubicBezTo>
                  <a:pt x="126649" y="198783"/>
                  <a:pt x="121725" y="193860"/>
                  <a:pt x="121725" y="187739"/>
                </a:cubicBezTo>
                <a:cubicBezTo>
                  <a:pt x="121725" y="181619"/>
                  <a:pt x="126649" y="176696"/>
                  <a:pt x="132770" y="176696"/>
                </a:cubicBezTo>
                <a:close/>
                <a:moveTo>
                  <a:pt x="154857" y="121443"/>
                </a:moveTo>
                <a:lnTo>
                  <a:pt x="442417" y="121443"/>
                </a:lnTo>
                <a:cubicBezTo>
                  <a:pt x="448538" y="121443"/>
                  <a:pt x="453594" y="126366"/>
                  <a:pt x="453594" y="132486"/>
                </a:cubicBezTo>
                <a:cubicBezTo>
                  <a:pt x="453594" y="138607"/>
                  <a:pt x="448538" y="143530"/>
                  <a:pt x="442417" y="143530"/>
                </a:cubicBezTo>
                <a:lnTo>
                  <a:pt x="154857" y="143530"/>
                </a:lnTo>
                <a:cubicBezTo>
                  <a:pt x="148736" y="143530"/>
                  <a:pt x="143812" y="138607"/>
                  <a:pt x="143812" y="132486"/>
                </a:cubicBezTo>
                <a:cubicBezTo>
                  <a:pt x="143812" y="126366"/>
                  <a:pt x="148736" y="121443"/>
                  <a:pt x="154857" y="121443"/>
                </a:cubicBezTo>
                <a:close/>
                <a:moveTo>
                  <a:pt x="176944" y="66332"/>
                </a:moveTo>
                <a:lnTo>
                  <a:pt x="420322" y="66332"/>
                </a:lnTo>
                <a:cubicBezTo>
                  <a:pt x="426443" y="66332"/>
                  <a:pt x="431366" y="71239"/>
                  <a:pt x="431366" y="77340"/>
                </a:cubicBezTo>
                <a:cubicBezTo>
                  <a:pt x="431366" y="83441"/>
                  <a:pt x="426443" y="88348"/>
                  <a:pt x="420322" y="88348"/>
                </a:cubicBezTo>
                <a:lnTo>
                  <a:pt x="176944" y="88348"/>
                </a:lnTo>
                <a:cubicBezTo>
                  <a:pt x="170823" y="88348"/>
                  <a:pt x="165899" y="83441"/>
                  <a:pt x="165899" y="77340"/>
                </a:cubicBezTo>
                <a:cubicBezTo>
                  <a:pt x="165899" y="71239"/>
                  <a:pt x="170823" y="66332"/>
                  <a:pt x="176944" y="66332"/>
                </a:cubicBezTo>
                <a:close/>
                <a:moveTo>
                  <a:pt x="155513" y="22054"/>
                </a:moveTo>
                <a:lnTo>
                  <a:pt x="28850" y="331338"/>
                </a:lnTo>
                <a:lnTo>
                  <a:pt x="579408" y="331338"/>
                </a:lnTo>
                <a:lnTo>
                  <a:pt x="452745" y="22054"/>
                </a:lnTo>
                <a:close/>
                <a:moveTo>
                  <a:pt x="148062" y="0"/>
                </a:moveTo>
                <a:lnTo>
                  <a:pt x="460196" y="0"/>
                </a:lnTo>
                <a:cubicBezTo>
                  <a:pt x="464719" y="0"/>
                  <a:pt x="468711" y="2657"/>
                  <a:pt x="470440" y="6775"/>
                </a:cubicBezTo>
                <a:lnTo>
                  <a:pt x="605353" y="336254"/>
                </a:lnTo>
                <a:cubicBezTo>
                  <a:pt x="606550" y="337981"/>
                  <a:pt x="607215" y="340106"/>
                  <a:pt x="607215" y="342365"/>
                </a:cubicBezTo>
                <a:cubicBezTo>
                  <a:pt x="607215" y="348476"/>
                  <a:pt x="602292" y="353392"/>
                  <a:pt x="596172" y="353392"/>
                </a:cubicBezTo>
                <a:cubicBezTo>
                  <a:pt x="596039" y="353392"/>
                  <a:pt x="596039" y="353392"/>
                  <a:pt x="595906" y="353392"/>
                </a:cubicBezTo>
                <a:lnTo>
                  <a:pt x="12485" y="353392"/>
                </a:lnTo>
                <a:cubicBezTo>
                  <a:pt x="8759" y="353392"/>
                  <a:pt x="5300" y="351532"/>
                  <a:pt x="3304" y="348476"/>
                </a:cubicBezTo>
                <a:cubicBezTo>
                  <a:pt x="1175" y="345421"/>
                  <a:pt x="776" y="341568"/>
                  <a:pt x="2240" y="338246"/>
                </a:cubicBezTo>
                <a:lnTo>
                  <a:pt x="137817" y="6775"/>
                </a:lnTo>
                <a:cubicBezTo>
                  <a:pt x="139547" y="2657"/>
                  <a:pt x="143671" y="0"/>
                  <a:pt x="148062"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文本框 14">
            <a:extLst>
              <a:ext uri="{FF2B5EF4-FFF2-40B4-BE49-F238E27FC236}">
                <a16:creationId xmlns:a16="http://schemas.microsoft.com/office/drawing/2014/main" id="{F93D6B7F-8EC8-424B-9AAE-AA5771D5741F}"/>
              </a:ext>
            </a:extLst>
          </p:cNvPr>
          <p:cNvSpPr txBox="1"/>
          <p:nvPr/>
        </p:nvSpPr>
        <p:spPr>
          <a:xfrm>
            <a:off x="352883" y="1224808"/>
            <a:ext cx="11999495" cy="5632311"/>
          </a:xfrm>
          <a:prstGeom prst="rect">
            <a:avLst/>
          </a:prstGeom>
          <a:noFill/>
        </p:spPr>
        <p:txBody>
          <a:bodyPr wrap="square">
            <a:spAutoFit/>
          </a:bodyPr>
          <a:lstStyle/>
          <a:p>
            <a:pPr marL="342900" indent="-342900">
              <a:buAutoNum type="arabicParenBoth"/>
            </a:pPr>
            <a:r>
              <a:rPr lang="zh-CN" altLang="en-US" dirty="0">
                <a:hlinkClick r:id="rId3"/>
              </a:rPr>
              <a:t>https://en.wikipedia.org/wiki/Coronavirus_disease_2019#cite_note-JHU_ticker-8</a:t>
            </a:r>
            <a:endParaRPr lang="en-US" altLang="zh-CN" dirty="0"/>
          </a:p>
          <a:p>
            <a:pPr marL="342900" indent="-342900">
              <a:buAutoNum type="arabicParenBoth"/>
            </a:pPr>
            <a:r>
              <a:rPr lang="zh-CN" altLang="en-US" dirty="0">
                <a:hlinkClick r:id="rId4"/>
              </a:rPr>
              <a:t>https://www.cdc.gov/coronavirus/2019-ncov/symptoms-testing/symptoms.html</a:t>
            </a:r>
            <a:endParaRPr lang="en-US" altLang="zh-CN" dirty="0"/>
          </a:p>
          <a:p>
            <a:pPr marL="342900" indent="-342900">
              <a:buAutoNum type="arabicParenBoth"/>
            </a:pPr>
            <a:r>
              <a:rPr lang="zh-CN" altLang="en-US" dirty="0">
                <a:hlinkClick r:id="rId5"/>
              </a:rPr>
              <a:t>https://www.cdc.gov/coronavirus/2019-ncov/prevent-getting-sick/how-covid-spreads.html</a:t>
            </a:r>
            <a:endParaRPr lang="en-US" altLang="zh-CN" dirty="0"/>
          </a:p>
          <a:p>
            <a:pPr marL="342900" indent="-342900">
              <a:buAutoNum type="arabicParenBoth"/>
            </a:pPr>
            <a:r>
              <a:rPr lang="zh-CN" altLang="en-US" dirty="0"/>
              <a:t>"Coronavirus disease (COVID-19): How is it transmitted?". www.who.int. Retrieved 6 December 2020.</a:t>
            </a:r>
            <a:endParaRPr lang="en-US" altLang="zh-CN" dirty="0"/>
          </a:p>
          <a:p>
            <a:pPr marL="342900" indent="-342900">
              <a:buAutoNum type="arabicParenBoth"/>
            </a:pPr>
            <a:r>
              <a:rPr lang="zh-CN" altLang="en-US" dirty="0"/>
              <a:t>CDC (11 February 2020). "Coronavirus Disease 2019 (COVID-19)". Centers for Disease Control and Prevention. Retrieved 6 December 2020.</a:t>
            </a:r>
            <a:endParaRPr lang="en-US" altLang="zh-CN" dirty="0"/>
          </a:p>
          <a:p>
            <a:pPr marL="342900" indent="-342900">
              <a:buAutoNum type="arabicParenBoth"/>
            </a:pPr>
            <a:r>
              <a:rPr lang="zh-CN" altLang="en-US" dirty="0"/>
              <a:t>Visualization of sneeze ejecta: steps of fluid fragmentation leading to respiratory droplets. B.E.Scharfman, A.H.Techet, J.W.M.Bush, and L.Bourouiba. Exp Fluids (2016) 57:24. DOI 10.1007/s00348-015-2078-4.</a:t>
            </a:r>
            <a:endParaRPr lang="en-US" altLang="zh-CN" dirty="0"/>
          </a:p>
          <a:p>
            <a:pPr marL="342900" indent="-342900">
              <a:buAutoNum type="arabicParenBoth"/>
            </a:pPr>
            <a:r>
              <a:rPr lang="zh-CN" altLang="en-US" dirty="0"/>
              <a:t>https://baike.baidu.com/item/2019新型冠状病毒/24267858?fr=aladdin#3</a:t>
            </a:r>
            <a:endParaRPr lang="en-US" altLang="zh-CN" dirty="0"/>
          </a:p>
          <a:p>
            <a:pPr marL="342900" indent="-342900">
              <a:buAutoNum type="arabicParenBoth"/>
            </a:pPr>
            <a:r>
              <a:rPr lang="zh-CN" altLang="en-US" dirty="0"/>
              <a:t>Hirt, C.; Claessens, S.; Fecher, T.; Kuhn, M.; Pail, R.; Rexer, M. (2013). "New ultrahigh-resolution picture of Earth's gravity field". Geophysical Research Letters. 40 (16): 4279–4283. Bibcode:2013GeoRL..40.4279H. doi:10.1002/grl.50838</a:t>
            </a:r>
            <a:endParaRPr lang="en-US" altLang="zh-CN" dirty="0"/>
          </a:p>
          <a:p>
            <a:pPr marL="342900" indent="-342900">
              <a:buAutoNum type="arabicParenBoth"/>
            </a:pPr>
            <a:r>
              <a:rPr lang="zh-CN" altLang="en-US" dirty="0"/>
              <a:t>Ball, Philip (2008). "Water: Water—an enduring mystery". Nature. 452 (7185): 291–2. Bibcode:2008Natur.452..291B. doi:10.1038/452291a. PMID 18354466. S2CID 4365814. Archived</a:t>
            </a:r>
            <a:endParaRPr lang="en-US" altLang="zh-CN" dirty="0"/>
          </a:p>
          <a:p>
            <a:pPr marL="342900" indent="-342900">
              <a:buAutoNum type="arabicParenBoth"/>
            </a:pPr>
            <a:r>
              <a:rPr lang="zh-CN" altLang="en-US" dirty="0"/>
              <a:t> Symon, Keith R. (1971). Mechanics (3rd ed.). Addison-Wesley. ISBN 978-0-201-07392-8.</a:t>
            </a:r>
            <a:endParaRPr lang="en-US" altLang="zh-CN" dirty="0"/>
          </a:p>
          <a:p>
            <a:pPr marL="342900" indent="-342900">
              <a:buAutoNum type="arabicParenBoth"/>
            </a:pPr>
            <a:r>
              <a:rPr lang="zh-CN" altLang="en-US" dirty="0"/>
              <a:t> 考虑空气阻力的斜抛运动研究. Xuepeng Guo. Physics Teaching. 39 (4): 14-16. DOI 1002-0748(2017)4 </a:t>
            </a:r>
            <a:r>
              <a:rPr lang="en-US" altLang="zh-CN" dirty="0"/>
              <a:t>–</a:t>
            </a:r>
            <a:r>
              <a:rPr lang="zh-CN" altLang="en-US" dirty="0"/>
              <a:t> 0014</a:t>
            </a:r>
            <a:endParaRPr lang="en-US" altLang="zh-CN" dirty="0"/>
          </a:p>
          <a:p>
            <a:pPr marL="342900" indent="-342900">
              <a:buAutoNum type="arabicParenBoth"/>
            </a:pPr>
            <a:r>
              <a:rPr lang="zh-CN" altLang="en-US" dirty="0"/>
              <a:t> Collins Concise Dictionary, p. 328</a:t>
            </a:r>
            <a:endParaRPr lang="en-US" altLang="zh-CN" dirty="0"/>
          </a:p>
          <a:p>
            <a:pPr marL="342900" indent="-342900">
              <a:buAutoNum type="arabicParenBoth"/>
            </a:pPr>
            <a:r>
              <a:rPr lang="zh-CN" altLang="en-US" dirty="0"/>
              <a:t> Collins Concise Dictionary, p. 1520</a:t>
            </a:r>
            <a:endParaRPr lang="en-US" altLang="zh-CN" dirty="0"/>
          </a:p>
          <a:p>
            <a:pPr marL="342900" indent="-342900">
              <a:buAutoNum type="arabicParenBoth"/>
            </a:pPr>
            <a:r>
              <a:rPr lang="zh-CN" altLang="en-US" dirty="0"/>
              <a:t> Roser, Max; Appel, Cameron; Ritchie, Hannah (8 October 2013). "Human Height". Our World in Data.</a:t>
            </a:r>
            <a:endParaRPr lang="en-US" altLang="zh-CN" dirty="0"/>
          </a:p>
          <a:p>
            <a:pPr marL="342900" indent="-342900">
              <a:buAutoNum type="arabicParenBoth"/>
            </a:pPr>
            <a:r>
              <a:rPr lang="zh-CN" altLang="en-US" dirty="0"/>
              <a:t> https://web.archive.org/web/20070715171817/http://aerodyn.org/Drag/tables.html</a:t>
            </a:r>
          </a:p>
        </p:txBody>
      </p:sp>
    </p:spTree>
    <p:custDataLst>
      <p:tags r:id="rId1"/>
    </p:custDataLst>
    <p:extLst>
      <p:ext uri="{BB962C8B-B14F-4D97-AF65-F5344CB8AC3E}">
        <p14:creationId xmlns:p14="http://schemas.microsoft.com/office/powerpoint/2010/main" val="2570723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C39BBCE-653B-4822-9239-EB18A9858675}"/>
              </a:ext>
            </a:extLst>
          </p:cNvPr>
          <p:cNvSpPr/>
          <p:nvPr/>
        </p:nvSpPr>
        <p:spPr>
          <a:xfrm>
            <a:off x="0" y="0"/>
            <a:ext cx="12192000" cy="1804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6C517268-E8CB-409A-8050-A6734AECE51A}"/>
              </a:ext>
            </a:extLst>
          </p:cNvPr>
          <p:cNvSpPr txBox="1"/>
          <p:nvPr/>
        </p:nvSpPr>
        <p:spPr>
          <a:xfrm>
            <a:off x="962568" y="574843"/>
            <a:ext cx="4451642" cy="461665"/>
          </a:xfrm>
          <a:prstGeom prst="rect">
            <a:avLst/>
          </a:prstGeom>
          <a:noFill/>
        </p:spPr>
        <p:txBody>
          <a:bodyPr wrap="square" rtlCol="0">
            <a:spAutoFit/>
          </a:bodyPr>
          <a:lstStyle/>
          <a:p>
            <a:r>
              <a:rPr lang="en-US" altLang="zh-CN" sz="2400" dirty="0">
                <a:latin typeface="Arial Black" panose="020B0A04020102020204" pitchFamily="34" charset="0"/>
                <a:cs typeface="Times New Roman" panose="02020603050405020304" pitchFamily="18" charset="0"/>
              </a:rPr>
              <a:t>Acknowledge</a:t>
            </a:r>
            <a:endParaRPr lang="zh-CN" altLang="en-US" sz="2400" dirty="0">
              <a:latin typeface="Arial Black" panose="020B0A04020102020204" pitchFamily="34" charset="0"/>
              <a:cs typeface="Times New Roman" panose="02020603050405020304" pitchFamily="18" charset="0"/>
            </a:endParaRPr>
          </a:p>
        </p:txBody>
      </p:sp>
      <p:sp>
        <p:nvSpPr>
          <p:cNvPr id="11" name="文本框 10">
            <a:extLst>
              <a:ext uri="{FF2B5EF4-FFF2-40B4-BE49-F238E27FC236}">
                <a16:creationId xmlns:a16="http://schemas.microsoft.com/office/drawing/2014/main" id="{353DAB3B-40BF-428B-94BE-60176F082B32}"/>
              </a:ext>
            </a:extLst>
          </p:cNvPr>
          <p:cNvSpPr txBox="1"/>
          <p:nvPr/>
        </p:nvSpPr>
        <p:spPr>
          <a:xfrm>
            <a:off x="962568" y="1710087"/>
            <a:ext cx="9920037" cy="830997"/>
          </a:xfrm>
          <a:prstGeom prst="rect">
            <a:avLst/>
          </a:prstGeom>
          <a:noFill/>
        </p:spPr>
        <p:txBody>
          <a:bodyPr wrap="square">
            <a:spAutoFit/>
          </a:bodyPr>
          <a:lstStyle/>
          <a:p>
            <a:r>
              <a:rPr lang="en-US" altLang="zh-CN" sz="2400" dirty="0">
                <a:solidFill>
                  <a:srgbClr val="000000"/>
                </a:solidFill>
                <a:latin typeface="Times New Roman" panose="02020603050405020304" pitchFamily="18" charset="0"/>
                <a:ea typeface="Times New Roman" panose="02020603050405020304" pitchFamily="18" charset="0"/>
              </a:rPr>
              <a:t>Thanks to Professor Gerald Fuller for teaching me the basics of this project and helping me with my research.</a:t>
            </a:r>
            <a:endParaRPr lang="zh-CN" altLang="en-US" sz="2400" dirty="0"/>
          </a:p>
        </p:txBody>
      </p:sp>
      <p:sp>
        <p:nvSpPr>
          <p:cNvPr id="12" name="sun_49843">
            <a:extLst>
              <a:ext uri="{FF2B5EF4-FFF2-40B4-BE49-F238E27FC236}">
                <a16:creationId xmlns:a16="http://schemas.microsoft.com/office/drawing/2014/main" id="{E4086477-3F8A-4829-BAAB-A547316C22D9}"/>
              </a:ext>
            </a:extLst>
          </p:cNvPr>
          <p:cNvSpPr/>
          <p:nvPr/>
        </p:nvSpPr>
        <p:spPr>
          <a:xfrm>
            <a:off x="280697" y="501330"/>
            <a:ext cx="609685" cy="608690"/>
          </a:xfrm>
          <a:custGeom>
            <a:avLst/>
            <a:gdLst>
              <a:gd name="connsiteX0" fmla="*/ 248531 w 605451"/>
              <a:gd name="connsiteY0" fmla="*/ 519785 h 604463"/>
              <a:gd name="connsiteX1" fmla="*/ 356919 w 605451"/>
              <a:gd name="connsiteY1" fmla="*/ 519785 h 604463"/>
              <a:gd name="connsiteX2" fmla="*/ 302679 w 605451"/>
              <a:gd name="connsiteY2" fmla="*/ 604463 h 604463"/>
              <a:gd name="connsiteX3" fmla="*/ 495031 w 605451"/>
              <a:gd name="connsiteY3" fmla="*/ 417818 h 604463"/>
              <a:gd name="connsiteX4" fmla="*/ 516751 w 605451"/>
              <a:gd name="connsiteY4" fmla="*/ 515974 h 604463"/>
              <a:gd name="connsiteX5" fmla="*/ 418453 w 605451"/>
              <a:gd name="connsiteY5" fmla="*/ 494285 h 604463"/>
              <a:gd name="connsiteX6" fmla="*/ 110333 w 605451"/>
              <a:gd name="connsiteY6" fmla="*/ 417818 h 604463"/>
              <a:gd name="connsiteX7" fmla="*/ 186928 w 605451"/>
              <a:gd name="connsiteY7" fmla="*/ 494285 h 604463"/>
              <a:gd name="connsiteX8" fmla="*/ 88701 w 605451"/>
              <a:gd name="connsiteY8" fmla="*/ 515974 h 604463"/>
              <a:gd name="connsiteX9" fmla="*/ 520561 w 605451"/>
              <a:gd name="connsiteY9" fmla="*/ 248178 h 604463"/>
              <a:gd name="connsiteX10" fmla="*/ 605451 w 605451"/>
              <a:gd name="connsiteY10" fmla="*/ 302220 h 604463"/>
              <a:gd name="connsiteX11" fmla="*/ 520561 w 605451"/>
              <a:gd name="connsiteY11" fmla="*/ 356355 h 604463"/>
              <a:gd name="connsiteX12" fmla="*/ 84749 w 605451"/>
              <a:gd name="connsiteY12" fmla="*/ 248178 h 604463"/>
              <a:gd name="connsiteX13" fmla="*/ 84749 w 605451"/>
              <a:gd name="connsiteY13" fmla="*/ 356355 h 604463"/>
              <a:gd name="connsiteX14" fmla="*/ 0 w 605451"/>
              <a:gd name="connsiteY14" fmla="*/ 302220 h 604463"/>
              <a:gd name="connsiteX15" fmla="*/ 302690 w 605451"/>
              <a:gd name="connsiteY15" fmla="*/ 109659 h 604463"/>
              <a:gd name="connsiteX16" fmla="*/ 495510 w 605451"/>
              <a:gd name="connsiteY16" fmla="*/ 302197 h 604463"/>
              <a:gd name="connsiteX17" fmla="*/ 302690 w 605451"/>
              <a:gd name="connsiteY17" fmla="*/ 494735 h 604463"/>
              <a:gd name="connsiteX18" fmla="*/ 109870 w 605451"/>
              <a:gd name="connsiteY18" fmla="*/ 302197 h 604463"/>
              <a:gd name="connsiteX19" fmla="*/ 302690 w 605451"/>
              <a:gd name="connsiteY19" fmla="*/ 109659 h 604463"/>
              <a:gd name="connsiteX20" fmla="*/ 516751 w 605451"/>
              <a:gd name="connsiteY20" fmla="*/ 88560 h 604463"/>
              <a:gd name="connsiteX21" fmla="*/ 495031 w 605451"/>
              <a:gd name="connsiteY21" fmla="*/ 186575 h 604463"/>
              <a:gd name="connsiteX22" fmla="*/ 418453 w 605451"/>
              <a:gd name="connsiteY22" fmla="*/ 110146 h 604463"/>
              <a:gd name="connsiteX23" fmla="*/ 88701 w 605451"/>
              <a:gd name="connsiteY23" fmla="*/ 88560 h 604463"/>
              <a:gd name="connsiteX24" fmla="*/ 186928 w 605451"/>
              <a:gd name="connsiteY24" fmla="*/ 110146 h 604463"/>
              <a:gd name="connsiteX25" fmla="*/ 110333 w 605451"/>
              <a:gd name="connsiteY25" fmla="*/ 186575 h 604463"/>
              <a:gd name="connsiteX26" fmla="*/ 302679 w 605451"/>
              <a:gd name="connsiteY26" fmla="*/ 0 h 604463"/>
              <a:gd name="connsiteX27" fmla="*/ 356919 w 605451"/>
              <a:gd name="connsiteY27" fmla="*/ 84608 h 604463"/>
              <a:gd name="connsiteX28" fmla="*/ 248531 w 605451"/>
              <a:gd name="connsiteY28" fmla="*/ 84608 h 60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05451" h="604463">
                <a:moveTo>
                  <a:pt x="248531" y="519785"/>
                </a:moveTo>
                <a:lnTo>
                  <a:pt x="356919" y="519785"/>
                </a:lnTo>
                <a:lnTo>
                  <a:pt x="302679" y="604463"/>
                </a:lnTo>
                <a:close/>
                <a:moveTo>
                  <a:pt x="495031" y="417818"/>
                </a:moveTo>
                <a:lnTo>
                  <a:pt x="516751" y="515974"/>
                </a:lnTo>
                <a:lnTo>
                  <a:pt x="418453" y="494285"/>
                </a:lnTo>
                <a:close/>
                <a:moveTo>
                  <a:pt x="110333" y="417818"/>
                </a:moveTo>
                <a:lnTo>
                  <a:pt x="186928" y="494285"/>
                </a:lnTo>
                <a:lnTo>
                  <a:pt x="88701" y="515974"/>
                </a:lnTo>
                <a:close/>
                <a:moveTo>
                  <a:pt x="520561" y="248178"/>
                </a:moveTo>
                <a:lnTo>
                  <a:pt x="605451" y="302220"/>
                </a:lnTo>
                <a:lnTo>
                  <a:pt x="520561" y="356355"/>
                </a:lnTo>
                <a:close/>
                <a:moveTo>
                  <a:pt x="84749" y="248178"/>
                </a:moveTo>
                <a:lnTo>
                  <a:pt x="84749" y="356355"/>
                </a:lnTo>
                <a:lnTo>
                  <a:pt x="0" y="302220"/>
                </a:lnTo>
                <a:close/>
                <a:moveTo>
                  <a:pt x="302690" y="109659"/>
                </a:moveTo>
                <a:cubicBezTo>
                  <a:pt x="409182" y="109659"/>
                  <a:pt x="495510" y="195861"/>
                  <a:pt x="495510" y="302197"/>
                </a:cubicBezTo>
                <a:cubicBezTo>
                  <a:pt x="495510" y="408533"/>
                  <a:pt x="409182" y="494735"/>
                  <a:pt x="302690" y="494735"/>
                </a:cubicBezTo>
                <a:cubicBezTo>
                  <a:pt x="196198" y="494735"/>
                  <a:pt x="109870" y="408533"/>
                  <a:pt x="109870" y="302197"/>
                </a:cubicBezTo>
                <a:cubicBezTo>
                  <a:pt x="109870" y="195861"/>
                  <a:pt x="196198" y="109659"/>
                  <a:pt x="302690" y="109659"/>
                </a:cubicBezTo>
                <a:close/>
                <a:moveTo>
                  <a:pt x="516751" y="88560"/>
                </a:moveTo>
                <a:lnTo>
                  <a:pt x="495031" y="186575"/>
                </a:lnTo>
                <a:lnTo>
                  <a:pt x="418453" y="110146"/>
                </a:lnTo>
                <a:close/>
                <a:moveTo>
                  <a:pt x="88701" y="88560"/>
                </a:moveTo>
                <a:lnTo>
                  <a:pt x="186928" y="110146"/>
                </a:lnTo>
                <a:lnTo>
                  <a:pt x="110333" y="186575"/>
                </a:lnTo>
                <a:close/>
                <a:moveTo>
                  <a:pt x="302679" y="0"/>
                </a:moveTo>
                <a:lnTo>
                  <a:pt x="356919" y="84608"/>
                </a:lnTo>
                <a:lnTo>
                  <a:pt x="248531" y="8460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图片 12">
            <a:extLst>
              <a:ext uri="{FF2B5EF4-FFF2-40B4-BE49-F238E27FC236}">
                <a16:creationId xmlns:a16="http://schemas.microsoft.com/office/drawing/2014/main" id="{09D8BA0E-FBEB-41AF-A666-8DDF604BFE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56561"/>
            <a:ext cx="12192000" cy="2201439"/>
          </a:xfrm>
          <a:prstGeom prst="rect">
            <a:avLst/>
          </a:prstGeom>
        </p:spPr>
      </p:pic>
    </p:spTree>
    <p:custDataLst>
      <p:tags r:id="rId1"/>
    </p:custDataLst>
    <p:extLst>
      <p:ext uri="{BB962C8B-B14F-4D97-AF65-F5344CB8AC3E}">
        <p14:creationId xmlns:p14="http://schemas.microsoft.com/office/powerpoint/2010/main" val="2221722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DB72CFD7-83C5-470E-8C68-F3C679D0E347}"/>
              </a:ext>
            </a:extLst>
          </p:cNvPr>
          <p:cNvGrpSpPr/>
          <p:nvPr/>
        </p:nvGrpSpPr>
        <p:grpSpPr>
          <a:xfrm>
            <a:off x="3225435" y="3294645"/>
            <a:ext cx="8676409" cy="1588780"/>
            <a:chOff x="3225435" y="2860534"/>
            <a:chExt cx="8676409" cy="1588780"/>
          </a:xfrm>
        </p:grpSpPr>
        <p:sp>
          <p:nvSpPr>
            <p:cNvPr id="4" name="文本框 3">
              <a:extLst>
                <a:ext uri="{FF2B5EF4-FFF2-40B4-BE49-F238E27FC236}">
                  <a16:creationId xmlns:a16="http://schemas.microsoft.com/office/drawing/2014/main" id="{E7EB82E2-471E-4C77-8D87-03D9A6720AFF}"/>
                </a:ext>
              </a:extLst>
            </p:cNvPr>
            <p:cNvSpPr txBox="1"/>
            <p:nvPr/>
          </p:nvSpPr>
          <p:spPr>
            <a:xfrm>
              <a:off x="3225435" y="2860534"/>
              <a:ext cx="8676409" cy="834011"/>
            </a:xfrm>
            <a:prstGeom prst="rect">
              <a:avLst/>
            </a:prstGeom>
            <a:noFill/>
          </p:spPr>
          <p:txBody>
            <a:bodyPr wrap="square" rtlCol="0">
              <a:spAutoFit/>
            </a:bodyPr>
            <a:lstStyle/>
            <a:p>
              <a:pPr algn="r">
                <a:lnSpc>
                  <a:spcPct val="120000"/>
                </a:lnSpc>
              </a:pPr>
              <a:r>
                <a:rPr lang="en-US" altLang="zh-CN" sz="4400" b="1" dirty="0">
                  <a:solidFill>
                    <a:schemeClr val="bg1">
                      <a:lumMod val="95000"/>
                    </a:schemeClr>
                  </a:solidFill>
                  <a:latin typeface="Times New Roman" panose="02020603050405020304" pitchFamily="18" charset="0"/>
                  <a:cs typeface="Times New Roman" panose="02020603050405020304" pitchFamily="18" charset="0"/>
                </a:rPr>
                <a:t>Thanks</a:t>
              </a:r>
              <a:endParaRPr lang="zh-CN" altLang="en-US" sz="3600" dirty="0">
                <a:solidFill>
                  <a:schemeClr val="bg1">
                    <a:lumMod val="95000"/>
                  </a:schemeClr>
                </a:solidFill>
                <a:latin typeface="Times New Roman" panose="02020603050405020304" pitchFamily="18" charset="0"/>
                <a:cs typeface="Times New Roman" panose="02020603050405020304" pitchFamily="18" charset="0"/>
              </a:endParaRPr>
            </a:p>
          </p:txBody>
        </p:sp>
        <p:cxnSp>
          <p:nvCxnSpPr>
            <p:cNvPr id="6" name="直接连接符 5">
              <a:extLst>
                <a:ext uri="{FF2B5EF4-FFF2-40B4-BE49-F238E27FC236}">
                  <a16:creationId xmlns:a16="http://schemas.microsoft.com/office/drawing/2014/main" id="{478E16A6-6B07-4DC7-8608-FFD6AE0D1A4F}"/>
                </a:ext>
              </a:extLst>
            </p:cNvPr>
            <p:cNvCxnSpPr>
              <a:cxnSpLocks/>
            </p:cNvCxnSpPr>
            <p:nvPr/>
          </p:nvCxnSpPr>
          <p:spPr>
            <a:xfrm flipH="1">
              <a:off x="3703782" y="3694545"/>
              <a:ext cx="807258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333A3D81-9138-4900-99AB-BAF006248A3F}"/>
                </a:ext>
              </a:extLst>
            </p:cNvPr>
            <p:cNvSpPr txBox="1"/>
            <p:nvPr/>
          </p:nvSpPr>
          <p:spPr>
            <a:xfrm>
              <a:off x="10012218" y="3796149"/>
              <a:ext cx="1764146" cy="369332"/>
            </a:xfrm>
            <a:prstGeom prst="rect">
              <a:avLst/>
            </a:prstGeom>
            <a:noFill/>
          </p:spPr>
          <p:txBody>
            <a:bodyPr wrap="square" rtlCol="0">
              <a:spAutoFit/>
            </a:bodyPr>
            <a:lstStyle/>
            <a:p>
              <a:pPr algn="r"/>
              <a:r>
                <a:rPr lang="en-US" altLang="zh-CN" dirty="0">
                  <a:solidFill>
                    <a:schemeClr val="bg1"/>
                  </a:solidFill>
                  <a:latin typeface="Times New Roman" panose="02020603050405020304" pitchFamily="18" charset="0"/>
                  <a:cs typeface="Times New Roman" panose="02020603050405020304" pitchFamily="18" charset="0"/>
                </a:rPr>
                <a:t>Alvin Miao</a:t>
              </a:r>
              <a:endParaRPr lang="zh-CN" altLang="en-US" dirty="0">
                <a:solidFill>
                  <a:schemeClr val="bg1"/>
                </a:solidFill>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B1CFF596-F583-4323-9730-664E33C16E38}"/>
                </a:ext>
              </a:extLst>
            </p:cNvPr>
            <p:cNvSpPr txBox="1"/>
            <p:nvPr/>
          </p:nvSpPr>
          <p:spPr>
            <a:xfrm>
              <a:off x="5800436" y="4079982"/>
              <a:ext cx="5975928" cy="369332"/>
            </a:xfrm>
            <a:prstGeom prst="rect">
              <a:avLst/>
            </a:prstGeom>
            <a:noFill/>
          </p:spPr>
          <p:txBody>
            <a:bodyPr wrap="square" rtlCol="0">
              <a:spAutoFit/>
            </a:bodyPr>
            <a:lstStyle/>
            <a:p>
              <a:pPr algn="r"/>
              <a:r>
                <a:rPr lang="en-US" altLang="zh-CN" dirty="0">
                  <a:solidFill>
                    <a:schemeClr val="bg1"/>
                  </a:solidFill>
                  <a:latin typeface="Times New Roman" panose="02020603050405020304" pitchFamily="18" charset="0"/>
                  <a:cs typeface="Times New Roman" panose="02020603050405020304" pitchFamily="18" charset="0"/>
                </a:rPr>
                <a:t>Princeton International School of Mathematics and Science</a:t>
              </a:r>
              <a:endParaRPr lang="zh-CN" altLang="en-US"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409096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C39BBCE-653B-4822-9239-EB18A9858675}"/>
              </a:ext>
            </a:extLst>
          </p:cNvPr>
          <p:cNvSpPr/>
          <p:nvPr/>
        </p:nvSpPr>
        <p:spPr>
          <a:xfrm>
            <a:off x="0" y="0"/>
            <a:ext cx="12192000" cy="1804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virus_195890">
            <a:extLst>
              <a:ext uri="{FF2B5EF4-FFF2-40B4-BE49-F238E27FC236}">
                <a16:creationId xmlns:a16="http://schemas.microsoft.com/office/drawing/2014/main" id="{CC2DD426-5C1C-4268-BBB0-1DDC4ADEFB7D}"/>
              </a:ext>
            </a:extLst>
          </p:cNvPr>
          <p:cNvSpPr/>
          <p:nvPr/>
        </p:nvSpPr>
        <p:spPr>
          <a:xfrm>
            <a:off x="220535" y="574846"/>
            <a:ext cx="609685" cy="608764"/>
          </a:xfrm>
          <a:custGeom>
            <a:avLst/>
            <a:gdLst>
              <a:gd name="connsiteX0" fmla="*/ 347041 w 607639"/>
              <a:gd name="connsiteY0" fmla="*/ 313875 h 606722"/>
              <a:gd name="connsiteX1" fmla="*/ 379713 w 607639"/>
              <a:gd name="connsiteY1" fmla="*/ 346512 h 606722"/>
              <a:gd name="connsiteX2" fmla="*/ 347041 w 607639"/>
              <a:gd name="connsiteY2" fmla="*/ 379149 h 606722"/>
              <a:gd name="connsiteX3" fmla="*/ 314369 w 607639"/>
              <a:gd name="connsiteY3" fmla="*/ 346512 h 606722"/>
              <a:gd name="connsiteX4" fmla="*/ 347041 w 607639"/>
              <a:gd name="connsiteY4" fmla="*/ 313875 h 606722"/>
              <a:gd name="connsiteX5" fmla="*/ 260563 w 607639"/>
              <a:gd name="connsiteY5" fmla="*/ 213037 h 606722"/>
              <a:gd name="connsiteX6" fmla="*/ 313452 w 607639"/>
              <a:gd name="connsiteY6" fmla="*/ 265856 h 606722"/>
              <a:gd name="connsiteX7" fmla="*/ 260563 w 607639"/>
              <a:gd name="connsiteY7" fmla="*/ 318675 h 606722"/>
              <a:gd name="connsiteX8" fmla="*/ 207674 w 607639"/>
              <a:gd name="connsiteY8" fmla="*/ 265856 h 606722"/>
              <a:gd name="connsiteX9" fmla="*/ 260563 w 607639"/>
              <a:gd name="connsiteY9" fmla="*/ 213037 h 606722"/>
              <a:gd name="connsiteX10" fmla="*/ 303775 w 607639"/>
              <a:gd name="connsiteY10" fmla="*/ 152236 h 606722"/>
              <a:gd name="connsiteX11" fmla="*/ 152466 w 607639"/>
              <a:gd name="connsiteY11" fmla="*/ 303317 h 606722"/>
              <a:gd name="connsiteX12" fmla="*/ 303775 w 607639"/>
              <a:gd name="connsiteY12" fmla="*/ 454486 h 606722"/>
              <a:gd name="connsiteX13" fmla="*/ 455173 w 607639"/>
              <a:gd name="connsiteY13" fmla="*/ 303317 h 606722"/>
              <a:gd name="connsiteX14" fmla="*/ 303775 w 607639"/>
              <a:gd name="connsiteY14" fmla="*/ 152236 h 606722"/>
              <a:gd name="connsiteX15" fmla="*/ 270042 w 607639"/>
              <a:gd name="connsiteY15" fmla="*/ 0 h 606722"/>
              <a:gd name="connsiteX16" fmla="*/ 337597 w 607639"/>
              <a:gd name="connsiteY16" fmla="*/ 0 h 606722"/>
              <a:gd name="connsiteX17" fmla="*/ 361628 w 607639"/>
              <a:gd name="connsiteY17" fmla="*/ 23995 h 606722"/>
              <a:gd name="connsiteX18" fmla="*/ 337597 w 607639"/>
              <a:gd name="connsiteY18" fmla="*/ 47901 h 606722"/>
              <a:gd name="connsiteX19" fmla="*/ 327806 w 607639"/>
              <a:gd name="connsiteY19" fmla="*/ 47901 h 606722"/>
              <a:gd name="connsiteX20" fmla="*/ 327806 w 607639"/>
              <a:gd name="connsiteY20" fmla="*/ 105756 h 606722"/>
              <a:gd name="connsiteX21" fmla="*/ 426691 w 607639"/>
              <a:gd name="connsiteY21" fmla="*/ 146726 h 606722"/>
              <a:gd name="connsiteX22" fmla="*/ 467723 w 607639"/>
              <a:gd name="connsiteY22" fmla="*/ 105756 h 606722"/>
              <a:gd name="connsiteX23" fmla="*/ 460780 w 607639"/>
              <a:gd name="connsiteY23" fmla="*/ 98913 h 606722"/>
              <a:gd name="connsiteX24" fmla="*/ 460780 w 607639"/>
              <a:gd name="connsiteY24" fmla="*/ 64965 h 606722"/>
              <a:gd name="connsiteX25" fmla="*/ 494691 w 607639"/>
              <a:gd name="connsiteY25" fmla="*/ 64965 h 606722"/>
              <a:gd name="connsiteX26" fmla="*/ 530382 w 607639"/>
              <a:gd name="connsiteY26" fmla="*/ 100602 h 606722"/>
              <a:gd name="connsiteX27" fmla="*/ 531094 w 607639"/>
              <a:gd name="connsiteY27" fmla="*/ 101313 h 606722"/>
              <a:gd name="connsiteX28" fmla="*/ 537414 w 607639"/>
              <a:gd name="connsiteY28" fmla="*/ 107534 h 606722"/>
              <a:gd name="connsiteX29" fmla="*/ 537770 w 607639"/>
              <a:gd name="connsiteY29" fmla="*/ 107978 h 606722"/>
              <a:gd name="connsiteX30" fmla="*/ 537948 w 607639"/>
              <a:gd name="connsiteY30" fmla="*/ 108156 h 606722"/>
              <a:gd name="connsiteX31" fmla="*/ 538482 w 607639"/>
              <a:gd name="connsiteY31" fmla="*/ 108689 h 606722"/>
              <a:gd name="connsiteX32" fmla="*/ 538215 w 607639"/>
              <a:gd name="connsiteY32" fmla="*/ 108423 h 606722"/>
              <a:gd name="connsiteX33" fmla="*/ 538749 w 607639"/>
              <a:gd name="connsiteY33" fmla="*/ 108867 h 606722"/>
              <a:gd name="connsiteX34" fmla="*/ 539105 w 607639"/>
              <a:gd name="connsiteY34" fmla="*/ 109311 h 606722"/>
              <a:gd name="connsiteX35" fmla="*/ 542487 w 607639"/>
              <a:gd name="connsiteY35" fmla="*/ 112688 h 606722"/>
              <a:gd name="connsiteX36" fmla="*/ 542487 w 607639"/>
              <a:gd name="connsiteY36" fmla="*/ 146637 h 606722"/>
              <a:gd name="connsiteX37" fmla="*/ 508576 w 607639"/>
              <a:gd name="connsiteY37" fmla="*/ 146637 h 606722"/>
              <a:gd name="connsiteX38" fmla="*/ 501634 w 607639"/>
              <a:gd name="connsiteY38" fmla="*/ 139705 h 606722"/>
              <a:gd name="connsiteX39" fmla="*/ 460691 w 607639"/>
              <a:gd name="connsiteY39" fmla="*/ 180675 h 606722"/>
              <a:gd name="connsiteX40" fmla="*/ 501723 w 607639"/>
              <a:gd name="connsiteY40" fmla="*/ 279410 h 606722"/>
              <a:gd name="connsiteX41" fmla="*/ 559576 w 607639"/>
              <a:gd name="connsiteY41" fmla="*/ 279410 h 606722"/>
              <a:gd name="connsiteX42" fmla="*/ 559576 w 607639"/>
              <a:gd name="connsiteY42" fmla="*/ 269634 h 606722"/>
              <a:gd name="connsiteX43" fmla="*/ 583608 w 607639"/>
              <a:gd name="connsiteY43" fmla="*/ 245639 h 606722"/>
              <a:gd name="connsiteX44" fmla="*/ 607639 w 607639"/>
              <a:gd name="connsiteY44" fmla="*/ 269634 h 606722"/>
              <a:gd name="connsiteX45" fmla="*/ 607639 w 607639"/>
              <a:gd name="connsiteY45" fmla="*/ 337088 h 606722"/>
              <a:gd name="connsiteX46" fmla="*/ 583608 w 607639"/>
              <a:gd name="connsiteY46" fmla="*/ 361083 h 606722"/>
              <a:gd name="connsiteX47" fmla="*/ 559576 w 607639"/>
              <a:gd name="connsiteY47" fmla="*/ 337088 h 606722"/>
              <a:gd name="connsiteX48" fmla="*/ 559576 w 607639"/>
              <a:gd name="connsiteY48" fmla="*/ 327312 h 606722"/>
              <a:gd name="connsiteX49" fmla="*/ 501723 w 607639"/>
              <a:gd name="connsiteY49" fmla="*/ 327312 h 606722"/>
              <a:gd name="connsiteX50" fmla="*/ 460691 w 607639"/>
              <a:gd name="connsiteY50" fmla="*/ 426047 h 606722"/>
              <a:gd name="connsiteX51" fmla="*/ 501634 w 607639"/>
              <a:gd name="connsiteY51" fmla="*/ 467017 h 606722"/>
              <a:gd name="connsiteX52" fmla="*/ 508576 w 607639"/>
              <a:gd name="connsiteY52" fmla="*/ 460085 h 606722"/>
              <a:gd name="connsiteX53" fmla="*/ 542487 w 607639"/>
              <a:gd name="connsiteY53" fmla="*/ 460085 h 606722"/>
              <a:gd name="connsiteX54" fmla="*/ 542487 w 607639"/>
              <a:gd name="connsiteY54" fmla="*/ 493945 h 606722"/>
              <a:gd name="connsiteX55" fmla="*/ 518990 w 607639"/>
              <a:gd name="connsiteY55" fmla="*/ 517496 h 606722"/>
              <a:gd name="connsiteX56" fmla="*/ 494691 w 607639"/>
              <a:gd name="connsiteY56" fmla="*/ 541668 h 606722"/>
              <a:gd name="connsiteX57" fmla="*/ 460780 w 607639"/>
              <a:gd name="connsiteY57" fmla="*/ 541668 h 606722"/>
              <a:gd name="connsiteX58" fmla="*/ 460780 w 607639"/>
              <a:gd name="connsiteY58" fmla="*/ 507809 h 606722"/>
              <a:gd name="connsiteX59" fmla="*/ 467723 w 607639"/>
              <a:gd name="connsiteY59" fmla="*/ 500877 h 606722"/>
              <a:gd name="connsiteX60" fmla="*/ 426691 w 607639"/>
              <a:gd name="connsiteY60" fmla="*/ 459996 h 606722"/>
              <a:gd name="connsiteX61" fmla="*/ 327806 w 607639"/>
              <a:gd name="connsiteY61" fmla="*/ 500966 h 606722"/>
              <a:gd name="connsiteX62" fmla="*/ 327806 w 607639"/>
              <a:gd name="connsiteY62" fmla="*/ 558732 h 606722"/>
              <a:gd name="connsiteX63" fmla="*/ 337597 w 607639"/>
              <a:gd name="connsiteY63" fmla="*/ 558732 h 606722"/>
              <a:gd name="connsiteX64" fmla="*/ 361628 w 607639"/>
              <a:gd name="connsiteY64" fmla="*/ 582727 h 606722"/>
              <a:gd name="connsiteX65" fmla="*/ 337597 w 607639"/>
              <a:gd name="connsiteY65" fmla="*/ 606722 h 606722"/>
              <a:gd name="connsiteX66" fmla="*/ 270042 w 607639"/>
              <a:gd name="connsiteY66" fmla="*/ 606722 h 606722"/>
              <a:gd name="connsiteX67" fmla="*/ 246011 w 607639"/>
              <a:gd name="connsiteY67" fmla="*/ 582727 h 606722"/>
              <a:gd name="connsiteX68" fmla="*/ 270042 w 607639"/>
              <a:gd name="connsiteY68" fmla="*/ 558732 h 606722"/>
              <a:gd name="connsiteX69" fmla="*/ 279833 w 607639"/>
              <a:gd name="connsiteY69" fmla="*/ 558732 h 606722"/>
              <a:gd name="connsiteX70" fmla="*/ 279833 w 607639"/>
              <a:gd name="connsiteY70" fmla="*/ 500966 h 606722"/>
              <a:gd name="connsiteX71" fmla="*/ 180948 w 607639"/>
              <a:gd name="connsiteY71" fmla="*/ 459996 h 606722"/>
              <a:gd name="connsiteX72" fmla="*/ 139916 w 607639"/>
              <a:gd name="connsiteY72" fmla="*/ 500877 h 606722"/>
              <a:gd name="connsiteX73" fmla="*/ 146859 w 607639"/>
              <a:gd name="connsiteY73" fmla="*/ 507809 h 606722"/>
              <a:gd name="connsiteX74" fmla="*/ 146859 w 607639"/>
              <a:gd name="connsiteY74" fmla="*/ 541668 h 606722"/>
              <a:gd name="connsiteX75" fmla="*/ 112859 w 607639"/>
              <a:gd name="connsiteY75" fmla="*/ 541668 h 606722"/>
              <a:gd name="connsiteX76" fmla="*/ 77257 w 607639"/>
              <a:gd name="connsiteY76" fmla="*/ 506120 h 606722"/>
              <a:gd name="connsiteX77" fmla="*/ 68534 w 607639"/>
              <a:gd name="connsiteY77" fmla="*/ 497411 h 606722"/>
              <a:gd name="connsiteX78" fmla="*/ 65063 w 607639"/>
              <a:gd name="connsiteY78" fmla="*/ 493945 h 606722"/>
              <a:gd name="connsiteX79" fmla="*/ 65063 w 607639"/>
              <a:gd name="connsiteY79" fmla="*/ 460085 h 606722"/>
              <a:gd name="connsiteX80" fmla="*/ 99063 w 607639"/>
              <a:gd name="connsiteY80" fmla="*/ 460085 h 606722"/>
              <a:gd name="connsiteX81" fmla="*/ 105916 w 607639"/>
              <a:gd name="connsiteY81" fmla="*/ 467017 h 606722"/>
              <a:gd name="connsiteX82" fmla="*/ 146948 w 607639"/>
              <a:gd name="connsiteY82" fmla="*/ 426047 h 606722"/>
              <a:gd name="connsiteX83" fmla="*/ 105916 w 607639"/>
              <a:gd name="connsiteY83" fmla="*/ 327312 h 606722"/>
              <a:gd name="connsiteX84" fmla="*/ 47974 w 607639"/>
              <a:gd name="connsiteY84" fmla="*/ 327312 h 606722"/>
              <a:gd name="connsiteX85" fmla="*/ 47974 w 607639"/>
              <a:gd name="connsiteY85" fmla="*/ 337088 h 606722"/>
              <a:gd name="connsiteX86" fmla="*/ 24031 w 607639"/>
              <a:gd name="connsiteY86" fmla="*/ 361083 h 606722"/>
              <a:gd name="connsiteX87" fmla="*/ 0 w 607639"/>
              <a:gd name="connsiteY87" fmla="*/ 337088 h 606722"/>
              <a:gd name="connsiteX88" fmla="*/ 0 w 607639"/>
              <a:gd name="connsiteY88" fmla="*/ 269634 h 606722"/>
              <a:gd name="connsiteX89" fmla="*/ 24031 w 607639"/>
              <a:gd name="connsiteY89" fmla="*/ 245639 h 606722"/>
              <a:gd name="connsiteX90" fmla="*/ 47974 w 607639"/>
              <a:gd name="connsiteY90" fmla="*/ 269634 h 606722"/>
              <a:gd name="connsiteX91" fmla="*/ 47974 w 607639"/>
              <a:gd name="connsiteY91" fmla="*/ 279410 h 606722"/>
              <a:gd name="connsiteX92" fmla="*/ 105916 w 607639"/>
              <a:gd name="connsiteY92" fmla="*/ 279410 h 606722"/>
              <a:gd name="connsiteX93" fmla="*/ 146948 w 607639"/>
              <a:gd name="connsiteY93" fmla="*/ 180675 h 606722"/>
              <a:gd name="connsiteX94" fmla="*/ 105916 w 607639"/>
              <a:gd name="connsiteY94" fmla="*/ 139705 h 606722"/>
              <a:gd name="connsiteX95" fmla="*/ 99063 w 607639"/>
              <a:gd name="connsiteY95" fmla="*/ 146637 h 606722"/>
              <a:gd name="connsiteX96" fmla="*/ 65063 w 607639"/>
              <a:gd name="connsiteY96" fmla="*/ 146637 h 606722"/>
              <a:gd name="connsiteX97" fmla="*/ 65063 w 607639"/>
              <a:gd name="connsiteY97" fmla="*/ 112688 h 606722"/>
              <a:gd name="connsiteX98" fmla="*/ 106450 w 607639"/>
              <a:gd name="connsiteY98" fmla="*/ 71452 h 606722"/>
              <a:gd name="connsiteX99" fmla="*/ 112859 w 607639"/>
              <a:gd name="connsiteY99" fmla="*/ 64965 h 606722"/>
              <a:gd name="connsiteX100" fmla="*/ 146859 w 607639"/>
              <a:gd name="connsiteY100" fmla="*/ 64965 h 606722"/>
              <a:gd name="connsiteX101" fmla="*/ 146859 w 607639"/>
              <a:gd name="connsiteY101" fmla="*/ 98913 h 606722"/>
              <a:gd name="connsiteX102" fmla="*/ 139916 w 607639"/>
              <a:gd name="connsiteY102" fmla="*/ 105756 h 606722"/>
              <a:gd name="connsiteX103" fmla="*/ 180948 w 607639"/>
              <a:gd name="connsiteY103" fmla="*/ 146726 h 606722"/>
              <a:gd name="connsiteX104" fmla="*/ 279833 w 607639"/>
              <a:gd name="connsiteY104" fmla="*/ 105756 h 606722"/>
              <a:gd name="connsiteX105" fmla="*/ 279833 w 607639"/>
              <a:gd name="connsiteY105" fmla="*/ 47901 h 606722"/>
              <a:gd name="connsiteX106" fmla="*/ 270042 w 607639"/>
              <a:gd name="connsiteY106" fmla="*/ 47901 h 606722"/>
              <a:gd name="connsiteX107" fmla="*/ 246011 w 607639"/>
              <a:gd name="connsiteY107" fmla="*/ 23995 h 606722"/>
              <a:gd name="connsiteX108" fmla="*/ 270042 w 607639"/>
              <a:gd name="connsiteY10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607639" h="606722">
                <a:moveTo>
                  <a:pt x="347041" y="313875"/>
                </a:moveTo>
                <a:cubicBezTo>
                  <a:pt x="365085" y="313875"/>
                  <a:pt x="379713" y="328487"/>
                  <a:pt x="379713" y="346512"/>
                </a:cubicBezTo>
                <a:cubicBezTo>
                  <a:pt x="379713" y="364537"/>
                  <a:pt x="365085" y="379149"/>
                  <a:pt x="347041" y="379149"/>
                </a:cubicBezTo>
                <a:cubicBezTo>
                  <a:pt x="328997" y="379149"/>
                  <a:pt x="314369" y="364537"/>
                  <a:pt x="314369" y="346512"/>
                </a:cubicBezTo>
                <a:cubicBezTo>
                  <a:pt x="314369" y="328487"/>
                  <a:pt x="328997" y="313875"/>
                  <a:pt x="347041" y="313875"/>
                </a:cubicBezTo>
                <a:close/>
                <a:moveTo>
                  <a:pt x="260563" y="213037"/>
                </a:moveTo>
                <a:cubicBezTo>
                  <a:pt x="289773" y="213037"/>
                  <a:pt x="313452" y="236685"/>
                  <a:pt x="313452" y="265856"/>
                </a:cubicBezTo>
                <a:cubicBezTo>
                  <a:pt x="313452" y="295027"/>
                  <a:pt x="289773" y="318675"/>
                  <a:pt x="260563" y="318675"/>
                </a:cubicBezTo>
                <a:cubicBezTo>
                  <a:pt x="231353" y="318675"/>
                  <a:pt x="207674" y="295027"/>
                  <a:pt x="207674" y="265856"/>
                </a:cubicBezTo>
                <a:cubicBezTo>
                  <a:pt x="207674" y="236685"/>
                  <a:pt x="231353" y="213037"/>
                  <a:pt x="260563" y="213037"/>
                </a:cubicBezTo>
                <a:close/>
                <a:moveTo>
                  <a:pt x="303775" y="152236"/>
                </a:moveTo>
                <a:cubicBezTo>
                  <a:pt x="220377" y="152236"/>
                  <a:pt x="152466" y="220045"/>
                  <a:pt x="152466" y="303317"/>
                </a:cubicBezTo>
                <a:cubicBezTo>
                  <a:pt x="152466" y="386678"/>
                  <a:pt x="220377" y="454486"/>
                  <a:pt x="303775" y="454486"/>
                </a:cubicBezTo>
                <a:cubicBezTo>
                  <a:pt x="387262" y="454486"/>
                  <a:pt x="455173" y="386678"/>
                  <a:pt x="455173" y="303317"/>
                </a:cubicBezTo>
                <a:cubicBezTo>
                  <a:pt x="455173" y="220045"/>
                  <a:pt x="387262" y="152236"/>
                  <a:pt x="303775" y="152236"/>
                </a:cubicBezTo>
                <a:close/>
                <a:moveTo>
                  <a:pt x="270042" y="0"/>
                </a:moveTo>
                <a:lnTo>
                  <a:pt x="337597" y="0"/>
                </a:lnTo>
                <a:cubicBezTo>
                  <a:pt x="350859" y="0"/>
                  <a:pt x="361628" y="10753"/>
                  <a:pt x="361628" y="23995"/>
                </a:cubicBezTo>
                <a:cubicBezTo>
                  <a:pt x="361628" y="37237"/>
                  <a:pt x="350859" y="47901"/>
                  <a:pt x="337597" y="47901"/>
                </a:cubicBezTo>
                <a:lnTo>
                  <a:pt x="327806" y="47901"/>
                </a:lnTo>
                <a:lnTo>
                  <a:pt x="327806" y="105756"/>
                </a:lnTo>
                <a:cubicBezTo>
                  <a:pt x="364833" y="110200"/>
                  <a:pt x="398744" y="124864"/>
                  <a:pt x="426691" y="146726"/>
                </a:cubicBezTo>
                <a:lnTo>
                  <a:pt x="467723" y="105756"/>
                </a:lnTo>
                <a:lnTo>
                  <a:pt x="460780" y="98913"/>
                </a:lnTo>
                <a:cubicBezTo>
                  <a:pt x="451435" y="89493"/>
                  <a:pt x="451435" y="74385"/>
                  <a:pt x="460780" y="64965"/>
                </a:cubicBezTo>
                <a:cubicBezTo>
                  <a:pt x="470126" y="55633"/>
                  <a:pt x="485346" y="55633"/>
                  <a:pt x="494691" y="64965"/>
                </a:cubicBezTo>
                <a:lnTo>
                  <a:pt x="530382" y="100602"/>
                </a:lnTo>
                <a:lnTo>
                  <a:pt x="531094" y="101313"/>
                </a:lnTo>
                <a:lnTo>
                  <a:pt x="537414" y="107534"/>
                </a:lnTo>
                <a:lnTo>
                  <a:pt x="537770" y="107978"/>
                </a:lnTo>
                <a:lnTo>
                  <a:pt x="537948" y="108156"/>
                </a:lnTo>
                <a:lnTo>
                  <a:pt x="538482" y="108689"/>
                </a:lnTo>
                <a:lnTo>
                  <a:pt x="538215" y="108423"/>
                </a:lnTo>
                <a:lnTo>
                  <a:pt x="538749" y="108867"/>
                </a:lnTo>
                <a:lnTo>
                  <a:pt x="539105" y="109311"/>
                </a:lnTo>
                <a:lnTo>
                  <a:pt x="542487" y="112688"/>
                </a:lnTo>
                <a:cubicBezTo>
                  <a:pt x="551922" y="122109"/>
                  <a:pt x="551922" y="137217"/>
                  <a:pt x="542487" y="146637"/>
                </a:cubicBezTo>
                <a:cubicBezTo>
                  <a:pt x="533142" y="155969"/>
                  <a:pt x="517922" y="155969"/>
                  <a:pt x="508576" y="146637"/>
                </a:cubicBezTo>
                <a:lnTo>
                  <a:pt x="501634" y="139705"/>
                </a:lnTo>
                <a:lnTo>
                  <a:pt x="460691" y="180675"/>
                </a:lnTo>
                <a:cubicBezTo>
                  <a:pt x="482587" y="208491"/>
                  <a:pt x="497272" y="242440"/>
                  <a:pt x="501723" y="279410"/>
                </a:cubicBezTo>
                <a:lnTo>
                  <a:pt x="559576" y="279410"/>
                </a:lnTo>
                <a:lnTo>
                  <a:pt x="559576" y="269634"/>
                </a:lnTo>
                <a:cubicBezTo>
                  <a:pt x="559576" y="256393"/>
                  <a:pt x="570346" y="245639"/>
                  <a:pt x="583608" y="245639"/>
                </a:cubicBezTo>
                <a:cubicBezTo>
                  <a:pt x="596869" y="245639"/>
                  <a:pt x="607639" y="256393"/>
                  <a:pt x="607639" y="269634"/>
                </a:cubicBezTo>
                <a:lnTo>
                  <a:pt x="607639" y="337088"/>
                </a:lnTo>
                <a:cubicBezTo>
                  <a:pt x="607639" y="350329"/>
                  <a:pt x="596869" y="361083"/>
                  <a:pt x="583608" y="361083"/>
                </a:cubicBezTo>
                <a:cubicBezTo>
                  <a:pt x="570346" y="361083"/>
                  <a:pt x="559576" y="350329"/>
                  <a:pt x="559576" y="337088"/>
                </a:cubicBezTo>
                <a:lnTo>
                  <a:pt x="559576" y="327312"/>
                </a:lnTo>
                <a:lnTo>
                  <a:pt x="501723" y="327312"/>
                </a:lnTo>
                <a:cubicBezTo>
                  <a:pt x="497272" y="364282"/>
                  <a:pt x="482587" y="398142"/>
                  <a:pt x="460691" y="426047"/>
                </a:cubicBezTo>
                <a:lnTo>
                  <a:pt x="501634" y="467017"/>
                </a:lnTo>
                <a:lnTo>
                  <a:pt x="508576" y="460085"/>
                </a:lnTo>
                <a:cubicBezTo>
                  <a:pt x="517922" y="450753"/>
                  <a:pt x="533142" y="450753"/>
                  <a:pt x="542487" y="460085"/>
                </a:cubicBezTo>
                <a:cubicBezTo>
                  <a:pt x="551922" y="469416"/>
                  <a:pt x="551922" y="484613"/>
                  <a:pt x="542487" y="493945"/>
                </a:cubicBezTo>
                <a:cubicBezTo>
                  <a:pt x="512759" y="523717"/>
                  <a:pt x="518456" y="518029"/>
                  <a:pt x="518990" y="517496"/>
                </a:cubicBezTo>
                <a:cubicBezTo>
                  <a:pt x="518545" y="517940"/>
                  <a:pt x="514272" y="522206"/>
                  <a:pt x="494691" y="541668"/>
                </a:cubicBezTo>
                <a:cubicBezTo>
                  <a:pt x="485346" y="551089"/>
                  <a:pt x="470126" y="551089"/>
                  <a:pt x="460780" y="541668"/>
                </a:cubicBezTo>
                <a:cubicBezTo>
                  <a:pt x="451435" y="532337"/>
                  <a:pt x="451435" y="517140"/>
                  <a:pt x="460780" y="507809"/>
                </a:cubicBezTo>
                <a:lnTo>
                  <a:pt x="467723" y="500877"/>
                </a:lnTo>
                <a:lnTo>
                  <a:pt x="426691" y="459996"/>
                </a:lnTo>
                <a:cubicBezTo>
                  <a:pt x="398744" y="481858"/>
                  <a:pt x="364833" y="496522"/>
                  <a:pt x="327806" y="500966"/>
                </a:cubicBezTo>
                <a:lnTo>
                  <a:pt x="327806" y="558732"/>
                </a:lnTo>
                <a:lnTo>
                  <a:pt x="337597" y="558732"/>
                </a:lnTo>
                <a:cubicBezTo>
                  <a:pt x="350859" y="558732"/>
                  <a:pt x="361628" y="569485"/>
                  <a:pt x="361628" y="582727"/>
                </a:cubicBezTo>
                <a:cubicBezTo>
                  <a:pt x="361628" y="595969"/>
                  <a:pt x="350859" y="606722"/>
                  <a:pt x="337597" y="606722"/>
                </a:cubicBezTo>
                <a:lnTo>
                  <a:pt x="270042" y="606722"/>
                </a:lnTo>
                <a:cubicBezTo>
                  <a:pt x="256780" y="606722"/>
                  <a:pt x="246011" y="595969"/>
                  <a:pt x="246011" y="582727"/>
                </a:cubicBezTo>
                <a:cubicBezTo>
                  <a:pt x="246011" y="569485"/>
                  <a:pt x="256780" y="558732"/>
                  <a:pt x="270042" y="558732"/>
                </a:cubicBezTo>
                <a:lnTo>
                  <a:pt x="279833" y="558732"/>
                </a:lnTo>
                <a:lnTo>
                  <a:pt x="279833" y="500966"/>
                </a:lnTo>
                <a:cubicBezTo>
                  <a:pt x="242806" y="496522"/>
                  <a:pt x="208806" y="481858"/>
                  <a:pt x="180948" y="459996"/>
                </a:cubicBezTo>
                <a:lnTo>
                  <a:pt x="139916" y="500877"/>
                </a:lnTo>
                <a:lnTo>
                  <a:pt x="146859" y="507809"/>
                </a:lnTo>
                <a:cubicBezTo>
                  <a:pt x="156204" y="517140"/>
                  <a:pt x="156204" y="532337"/>
                  <a:pt x="146859" y="541668"/>
                </a:cubicBezTo>
                <a:cubicBezTo>
                  <a:pt x="137424" y="551089"/>
                  <a:pt x="122293" y="551089"/>
                  <a:pt x="112859" y="541668"/>
                </a:cubicBezTo>
                <a:lnTo>
                  <a:pt x="77257" y="506120"/>
                </a:lnTo>
                <a:lnTo>
                  <a:pt x="68534" y="497411"/>
                </a:lnTo>
                <a:lnTo>
                  <a:pt x="65063" y="493945"/>
                </a:lnTo>
                <a:cubicBezTo>
                  <a:pt x="55717" y="484613"/>
                  <a:pt x="55717" y="469416"/>
                  <a:pt x="65063" y="460085"/>
                </a:cubicBezTo>
                <a:cubicBezTo>
                  <a:pt x="74497" y="450753"/>
                  <a:pt x="89628" y="450753"/>
                  <a:pt x="99063" y="460085"/>
                </a:cubicBezTo>
                <a:lnTo>
                  <a:pt x="105916" y="467017"/>
                </a:lnTo>
                <a:lnTo>
                  <a:pt x="146948" y="426047"/>
                </a:lnTo>
                <a:cubicBezTo>
                  <a:pt x="125052" y="398142"/>
                  <a:pt x="110367" y="364282"/>
                  <a:pt x="105916" y="327312"/>
                </a:cubicBezTo>
                <a:lnTo>
                  <a:pt x="47974" y="327312"/>
                </a:lnTo>
                <a:lnTo>
                  <a:pt x="47974" y="337088"/>
                </a:lnTo>
                <a:cubicBezTo>
                  <a:pt x="47974" y="350329"/>
                  <a:pt x="37293" y="361083"/>
                  <a:pt x="24031" y="361083"/>
                </a:cubicBezTo>
                <a:cubicBezTo>
                  <a:pt x="10770" y="361083"/>
                  <a:pt x="0" y="350329"/>
                  <a:pt x="0" y="337088"/>
                </a:cubicBezTo>
                <a:lnTo>
                  <a:pt x="0" y="269634"/>
                </a:lnTo>
                <a:cubicBezTo>
                  <a:pt x="0" y="256393"/>
                  <a:pt x="10770" y="245639"/>
                  <a:pt x="24031" y="245639"/>
                </a:cubicBezTo>
                <a:cubicBezTo>
                  <a:pt x="37293" y="245639"/>
                  <a:pt x="47974" y="256393"/>
                  <a:pt x="47974" y="269634"/>
                </a:cubicBezTo>
                <a:lnTo>
                  <a:pt x="47974" y="279410"/>
                </a:lnTo>
                <a:lnTo>
                  <a:pt x="105916" y="279410"/>
                </a:lnTo>
                <a:cubicBezTo>
                  <a:pt x="110367" y="242440"/>
                  <a:pt x="125052" y="208491"/>
                  <a:pt x="146948" y="180675"/>
                </a:cubicBezTo>
                <a:lnTo>
                  <a:pt x="105916" y="139705"/>
                </a:lnTo>
                <a:lnTo>
                  <a:pt x="99063" y="146637"/>
                </a:lnTo>
                <a:cubicBezTo>
                  <a:pt x="89628" y="155969"/>
                  <a:pt x="74497" y="155969"/>
                  <a:pt x="65063" y="146637"/>
                </a:cubicBezTo>
                <a:cubicBezTo>
                  <a:pt x="55717" y="137217"/>
                  <a:pt x="55717" y="122109"/>
                  <a:pt x="65063" y="112688"/>
                </a:cubicBezTo>
                <a:lnTo>
                  <a:pt x="106450" y="71452"/>
                </a:lnTo>
                <a:lnTo>
                  <a:pt x="112859" y="64965"/>
                </a:lnTo>
                <a:cubicBezTo>
                  <a:pt x="122293" y="55633"/>
                  <a:pt x="137424" y="55633"/>
                  <a:pt x="146859" y="64965"/>
                </a:cubicBezTo>
                <a:cubicBezTo>
                  <a:pt x="156204" y="74385"/>
                  <a:pt x="156204" y="89493"/>
                  <a:pt x="146859" y="98913"/>
                </a:cubicBezTo>
                <a:lnTo>
                  <a:pt x="139916" y="105756"/>
                </a:lnTo>
                <a:lnTo>
                  <a:pt x="180948" y="146726"/>
                </a:lnTo>
                <a:cubicBezTo>
                  <a:pt x="208806" y="124864"/>
                  <a:pt x="242806" y="110200"/>
                  <a:pt x="279833" y="105756"/>
                </a:cubicBezTo>
                <a:lnTo>
                  <a:pt x="279833" y="47901"/>
                </a:lnTo>
                <a:lnTo>
                  <a:pt x="270042" y="47901"/>
                </a:lnTo>
                <a:cubicBezTo>
                  <a:pt x="256780" y="47901"/>
                  <a:pt x="246011" y="37237"/>
                  <a:pt x="246011" y="23995"/>
                </a:cubicBezTo>
                <a:cubicBezTo>
                  <a:pt x="246011" y="10753"/>
                  <a:pt x="256780" y="0"/>
                  <a:pt x="270042"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文本框 21">
            <a:extLst>
              <a:ext uri="{FF2B5EF4-FFF2-40B4-BE49-F238E27FC236}">
                <a16:creationId xmlns:a16="http://schemas.microsoft.com/office/drawing/2014/main" id="{6C517268-E8CB-409A-8050-A6734AECE51A}"/>
              </a:ext>
            </a:extLst>
          </p:cNvPr>
          <p:cNvSpPr txBox="1"/>
          <p:nvPr/>
        </p:nvSpPr>
        <p:spPr>
          <a:xfrm>
            <a:off x="854284" y="648395"/>
            <a:ext cx="3336673" cy="461665"/>
          </a:xfrm>
          <a:prstGeom prst="rect">
            <a:avLst/>
          </a:prstGeom>
          <a:noFill/>
        </p:spPr>
        <p:txBody>
          <a:bodyPr wrap="square" rtlCol="0">
            <a:spAutoFit/>
          </a:bodyPr>
          <a:lstStyle/>
          <a:p>
            <a:r>
              <a:rPr lang="en-US" altLang="zh-CN" sz="2400" dirty="0">
                <a:latin typeface="Arial Black" panose="020B0A04020102020204" pitchFamily="34" charset="0"/>
                <a:cs typeface="Times New Roman" panose="02020603050405020304" pitchFamily="18" charset="0"/>
              </a:rPr>
              <a:t>CORONAVIRUS</a:t>
            </a:r>
            <a:endParaRPr lang="zh-CN" altLang="en-US" sz="2400" dirty="0">
              <a:latin typeface="Arial Black" panose="020B0A04020102020204" pitchFamily="34" charset="0"/>
              <a:cs typeface="Times New Roman" panose="02020603050405020304" pitchFamily="18" charset="0"/>
            </a:endParaRPr>
          </a:p>
        </p:txBody>
      </p:sp>
      <p:pic>
        <p:nvPicPr>
          <p:cNvPr id="4" name="图片 3">
            <a:extLst>
              <a:ext uri="{FF2B5EF4-FFF2-40B4-BE49-F238E27FC236}">
                <a16:creationId xmlns:a16="http://schemas.microsoft.com/office/drawing/2014/main" id="{0B153371-52F3-40CD-AB71-911F8A1B97AC}"/>
              </a:ext>
            </a:extLst>
          </p:cNvPr>
          <p:cNvPicPr>
            <a:picLocks noChangeAspect="1"/>
          </p:cNvPicPr>
          <p:nvPr/>
        </p:nvPicPr>
        <p:blipFill rotWithShape="1">
          <a:blip r:embed="rId3">
            <a:clrChange>
              <a:clrFrom>
                <a:srgbClr val="FEFFFF"/>
              </a:clrFrom>
              <a:clrTo>
                <a:srgbClr val="FEFFFF">
                  <a:alpha val="0"/>
                </a:srgbClr>
              </a:clrTo>
            </a:clrChange>
            <a:extLst>
              <a:ext uri="{28A0092B-C50C-407E-A947-70E740481C1C}">
                <a14:useLocalDpi xmlns:a14="http://schemas.microsoft.com/office/drawing/2010/main" val="0"/>
              </a:ext>
            </a:extLst>
          </a:blip>
          <a:srcRect l="17775" r="18017"/>
          <a:stretch/>
        </p:blipFill>
        <p:spPr>
          <a:xfrm>
            <a:off x="830220" y="1935580"/>
            <a:ext cx="4259179" cy="3731294"/>
          </a:xfrm>
          <a:prstGeom prst="rect">
            <a:avLst/>
          </a:prstGeom>
        </p:spPr>
      </p:pic>
      <p:pic>
        <p:nvPicPr>
          <p:cNvPr id="6" name="图片 5">
            <a:extLst>
              <a:ext uri="{FF2B5EF4-FFF2-40B4-BE49-F238E27FC236}">
                <a16:creationId xmlns:a16="http://schemas.microsoft.com/office/drawing/2014/main" id="{157C42F8-F90B-4C82-BBA5-A56E061646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9506" y="1602874"/>
            <a:ext cx="6350000" cy="4064000"/>
          </a:xfrm>
          <a:prstGeom prst="rect">
            <a:avLst/>
          </a:prstGeom>
        </p:spPr>
      </p:pic>
    </p:spTree>
    <p:custDataLst>
      <p:tags r:id="rId1"/>
    </p:custDataLst>
    <p:extLst>
      <p:ext uri="{BB962C8B-B14F-4D97-AF65-F5344CB8AC3E}">
        <p14:creationId xmlns:p14="http://schemas.microsoft.com/office/powerpoint/2010/main" val="71732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C39BBCE-653B-4822-9239-EB18A9858675}"/>
              </a:ext>
            </a:extLst>
          </p:cNvPr>
          <p:cNvSpPr/>
          <p:nvPr/>
        </p:nvSpPr>
        <p:spPr>
          <a:xfrm>
            <a:off x="0" y="0"/>
            <a:ext cx="12192000" cy="1804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virus_195890">
            <a:extLst>
              <a:ext uri="{FF2B5EF4-FFF2-40B4-BE49-F238E27FC236}">
                <a16:creationId xmlns:a16="http://schemas.microsoft.com/office/drawing/2014/main" id="{CC2DD426-5C1C-4268-BBB0-1DDC4ADEFB7D}"/>
              </a:ext>
            </a:extLst>
          </p:cNvPr>
          <p:cNvSpPr/>
          <p:nvPr/>
        </p:nvSpPr>
        <p:spPr>
          <a:xfrm>
            <a:off x="220535" y="574385"/>
            <a:ext cx="609685" cy="609685"/>
          </a:xfrm>
          <a:custGeom>
            <a:avLst/>
            <a:gdLst>
              <a:gd name="T0" fmla="*/ 0 w 11734"/>
              <a:gd name="T1" fmla="*/ 1336 h 11734"/>
              <a:gd name="T2" fmla="*/ 1336 w 11734"/>
              <a:gd name="T3" fmla="*/ 0 h 11734"/>
              <a:gd name="T4" fmla="*/ 10398 w 11734"/>
              <a:gd name="T5" fmla="*/ 0 h 11734"/>
              <a:gd name="T6" fmla="*/ 11734 w 11734"/>
              <a:gd name="T7" fmla="*/ 1336 h 11734"/>
              <a:gd name="T8" fmla="*/ 11734 w 11734"/>
              <a:gd name="T9" fmla="*/ 10398 h 11734"/>
              <a:gd name="T10" fmla="*/ 10398 w 11734"/>
              <a:gd name="T11" fmla="*/ 11734 h 11734"/>
              <a:gd name="T12" fmla="*/ 1336 w 11734"/>
              <a:gd name="T13" fmla="*/ 11734 h 11734"/>
              <a:gd name="T14" fmla="*/ 0 w 11734"/>
              <a:gd name="T15" fmla="*/ 10398 h 11734"/>
              <a:gd name="T16" fmla="*/ 0 w 11734"/>
              <a:gd name="T17" fmla="*/ 1336 h 11734"/>
              <a:gd name="T18" fmla="*/ 1067 w 11734"/>
              <a:gd name="T19" fmla="*/ 1336 h 11734"/>
              <a:gd name="T20" fmla="*/ 1067 w 11734"/>
              <a:gd name="T21" fmla="*/ 10398 h 11734"/>
              <a:gd name="T22" fmla="*/ 1336 w 11734"/>
              <a:gd name="T23" fmla="*/ 10667 h 11734"/>
              <a:gd name="T24" fmla="*/ 10398 w 11734"/>
              <a:gd name="T25" fmla="*/ 10667 h 11734"/>
              <a:gd name="T26" fmla="*/ 10667 w 11734"/>
              <a:gd name="T27" fmla="*/ 10398 h 11734"/>
              <a:gd name="T28" fmla="*/ 10667 w 11734"/>
              <a:gd name="T29" fmla="*/ 1336 h 11734"/>
              <a:gd name="T30" fmla="*/ 10398 w 11734"/>
              <a:gd name="T31" fmla="*/ 1067 h 11734"/>
              <a:gd name="T32" fmla="*/ 1336 w 11734"/>
              <a:gd name="T33" fmla="*/ 1067 h 11734"/>
              <a:gd name="T34" fmla="*/ 1067 w 11734"/>
              <a:gd name="T35" fmla="*/ 1336 h 11734"/>
              <a:gd name="T36" fmla="*/ 2667 w 11734"/>
              <a:gd name="T37" fmla="*/ 7467 h 11734"/>
              <a:gd name="T38" fmla="*/ 3200 w 11734"/>
              <a:gd name="T39" fmla="*/ 6934 h 11734"/>
              <a:gd name="T40" fmla="*/ 3734 w 11734"/>
              <a:gd name="T41" fmla="*/ 7467 h 11734"/>
              <a:gd name="T42" fmla="*/ 3734 w 11734"/>
              <a:gd name="T43" fmla="*/ 8534 h 11734"/>
              <a:gd name="T44" fmla="*/ 3200 w 11734"/>
              <a:gd name="T45" fmla="*/ 9067 h 11734"/>
              <a:gd name="T46" fmla="*/ 2667 w 11734"/>
              <a:gd name="T47" fmla="*/ 8534 h 11734"/>
              <a:gd name="T48" fmla="*/ 2667 w 11734"/>
              <a:gd name="T49" fmla="*/ 7467 h 11734"/>
              <a:gd name="T50" fmla="*/ 5334 w 11734"/>
              <a:gd name="T51" fmla="*/ 5334 h 11734"/>
              <a:gd name="T52" fmla="*/ 5867 w 11734"/>
              <a:gd name="T53" fmla="*/ 4800 h 11734"/>
              <a:gd name="T54" fmla="*/ 6400 w 11734"/>
              <a:gd name="T55" fmla="*/ 5334 h 11734"/>
              <a:gd name="T56" fmla="*/ 6400 w 11734"/>
              <a:gd name="T57" fmla="*/ 8534 h 11734"/>
              <a:gd name="T58" fmla="*/ 5867 w 11734"/>
              <a:gd name="T59" fmla="*/ 9067 h 11734"/>
              <a:gd name="T60" fmla="*/ 5334 w 11734"/>
              <a:gd name="T61" fmla="*/ 8534 h 11734"/>
              <a:gd name="T62" fmla="*/ 5334 w 11734"/>
              <a:gd name="T63" fmla="*/ 5334 h 11734"/>
              <a:gd name="T64" fmla="*/ 8000 w 11734"/>
              <a:gd name="T65" fmla="*/ 3200 h 11734"/>
              <a:gd name="T66" fmla="*/ 8534 w 11734"/>
              <a:gd name="T67" fmla="*/ 2667 h 11734"/>
              <a:gd name="T68" fmla="*/ 9067 w 11734"/>
              <a:gd name="T69" fmla="*/ 3200 h 11734"/>
              <a:gd name="T70" fmla="*/ 9067 w 11734"/>
              <a:gd name="T71" fmla="*/ 8534 h 11734"/>
              <a:gd name="T72" fmla="*/ 8534 w 11734"/>
              <a:gd name="T73" fmla="*/ 9067 h 11734"/>
              <a:gd name="T74" fmla="*/ 8000 w 11734"/>
              <a:gd name="T75" fmla="*/ 8534 h 11734"/>
              <a:gd name="T76" fmla="*/ 8000 w 11734"/>
              <a:gd name="T77" fmla="*/ 3200 h 11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34" h="11734">
                <a:moveTo>
                  <a:pt x="0" y="1336"/>
                </a:moveTo>
                <a:cubicBezTo>
                  <a:pt x="0" y="598"/>
                  <a:pt x="598" y="0"/>
                  <a:pt x="1336" y="0"/>
                </a:cubicBezTo>
                <a:lnTo>
                  <a:pt x="10398" y="0"/>
                </a:lnTo>
                <a:cubicBezTo>
                  <a:pt x="11136" y="0"/>
                  <a:pt x="11734" y="598"/>
                  <a:pt x="11734" y="1336"/>
                </a:cubicBezTo>
                <a:lnTo>
                  <a:pt x="11734" y="10398"/>
                </a:lnTo>
                <a:cubicBezTo>
                  <a:pt x="11734" y="11136"/>
                  <a:pt x="11136" y="11734"/>
                  <a:pt x="10398" y="11734"/>
                </a:cubicBezTo>
                <a:lnTo>
                  <a:pt x="1336" y="11734"/>
                </a:lnTo>
                <a:cubicBezTo>
                  <a:pt x="598" y="11734"/>
                  <a:pt x="0" y="11136"/>
                  <a:pt x="0" y="10398"/>
                </a:cubicBezTo>
                <a:lnTo>
                  <a:pt x="0" y="1336"/>
                </a:lnTo>
                <a:close/>
                <a:moveTo>
                  <a:pt x="1067" y="1336"/>
                </a:moveTo>
                <a:lnTo>
                  <a:pt x="1067" y="10398"/>
                </a:lnTo>
                <a:cubicBezTo>
                  <a:pt x="1067" y="10547"/>
                  <a:pt x="1187" y="10667"/>
                  <a:pt x="1336" y="10667"/>
                </a:cubicBezTo>
                <a:lnTo>
                  <a:pt x="10398" y="10667"/>
                </a:lnTo>
                <a:cubicBezTo>
                  <a:pt x="10547" y="10667"/>
                  <a:pt x="10667" y="10547"/>
                  <a:pt x="10667" y="10398"/>
                </a:cubicBezTo>
                <a:lnTo>
                  <a:pt x="10667" y="1336"/>
                </a:lnTo>
                <a:cubicBezTo>
                  <a:pt x="10667" y="1187"/>
                  <a:pt x="10547" y="1067"/>
                  <a:pt x="10398" y="1067"/>
                </a:cubicBezTo>
                <a:lnTo>
                  <a:pt x="1336" y="1067"/>
                </a:lnTo>
                <a:cubicBezTo>
                  <a:pt x="1187" y="1067"/>
                  <a:pt x="1067" y="1187"/>
                  <a:pt x="1067" y="1336"/>
                </a:cubicBezTo>
                <a:close/>
                <a:moveTo>
                  <a:pt x="2667" y="7467"/>
                </a:moveTo>
                <a:cubicBezTo>
                  <a:pt x="2667" y="7172"/>
                  <a:pt x="2906" y="6934"/>
                  <a:pt x="3200" y="6934"/>
                </a:cubicBezTo>
                <a:cubicBezTo>
                  <a:pt x="3495" y="6934"/>
                  <a:pt x="3734" y="7172"/>
                  <a:pt x="3734" y="7467"/>
                </a:cubicBezTo>
                <a:lnTo>
                  <a:pt x="3734" y="8534"/>
                </a:lnTo>
                <a:cubicBezTo>
                  <a:pt x="3734" y="8828"/>
                  <a:pt x="3495" y="9067"/>
                  <a:pt x="3200" y="9067"/>
                </a:cubicBezTo>
                <a:cubicBezTo>
                  <a:pt x="2906" y="9067"/>
                  <a:pt x="2667" y="8828"/>
                  <a:pt x="2667" y="8534"/>
                </a:cubicBezTo>
                <a:lnTo>
                  <a:pt x="2667" y="7467"/>
                </a:lnTo>
                <a:close/>
                <a:moveTo>
                  <a:pt x="5334" y="5334"/>
                </a:moveTo>
                <a:cubicBezTo>
                  <a:pt x="5334" y="5039"/>
                  <a:pt x="5572" y="4800"/>
                  <a:pt x="5867" y="4800"/>
                </a:cubicBezTo>
                <a:cubicBezTo>
                  <a:pt x="6162" y="4800"/>
                  <a:pt x="6400" y="5039"/>
                  <a:pt x="6400" y="5334"/>
                </a:cubicBezTo>
                <a:lnTo>
                  <a:pt x="6400" y="8534"/>
                </a:lnTo>
                <a:cubicBezTo>
                  <a:pt x="6400" y="8828"/>
                  <a:pt x="6162" y="9067"/>
                  <a:pt x="5867" y="9067"/>
                </a:cubicBezTo>
                <a:cubicBezTo>
                  <a:pt x="5572" y="9067"/>
                  <a:pt x="5334" y="8828"/>
                  <a:pt x="5334" y="8534"/>
                </a:cubicBezTo>
                <a:lnTo>
                  <a:pt x="5334" y="5334"/>
                </a:lnTo>
                <a:close/>
                <a:moveTo>
                  <a:pt x="8000" y="3200"/>
                </a:moveTo>
                <a:cubicBezTo>
                  <a:pt x="8000" y="2906"/>
                  <a:pt x="8239" y="2667"/>
                  <a:pt x="8534" y="2667"/>
                </a:cubicBezTo>
                <a:cubicBezTo>
                  <a:pt x="8828" y="2667"/>
                  <a:pt x="9067" y="2906"/>
                  <a:pt x="9067" y="3200"/>
                </a:cubicBezTo>
                <a:lnTo>
                  <a:pt x="9067" y="8534"/>
                </a:lnTo>
                <a:cubicBezTo>
                  <a:pt x="9067" y="8828"/>
                  <a:pt x="8828" y="9067"/>
                  <a:pt x="8534" y="9067"/>
                </a:cubicBezTo>
                <a:cubicBezTo>
                  <a:pt x="8239" y="9067"/>
                  <a:pt x="8000" y="8828"/>
                  <a:pt x="8000" y="8534"/>
                </a:cubicBezTo>
                <a:lnTo>
                  <a:pt x="8000" y="320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文本框 21">
            <a:extLst>
              <a:ext uri="{FF2B5EF4-FFF2-40B4-BE49-F238E27FC236}">
                <a16:creationId xmlns:a16="http://schemas.microsoft.com/office/drawing/2014/main" id="{6C517268-E8CB-409A-8050-A6734AECE51A}"/>
              </a:ext>
            </a:extLst>
          </p:cNvPr>
          <p:cNvSpPr txBox="1"/>
          <p:nvPr/>
        </p:nvSpPr>
        <p:spPr>
          <a:xfrm>
            <a:off x="854284" y="648395"/>
            <a:ext cx="3336673" cy="461665"/>
          </a:xfrm>
          <a:prstGeom prst="rect">
            <a:avLst/>
          </a:prstGeom>
          <a:noFill/>
        </p:spPr>
        <p:txBody>
          <a:bodyPr wrap="square" rtlCol="0">
            <a:spAutoFit/>
          </a:bodyPr>
          <a:lstStyle/>
          <a:p>
            <a:r>
              <a:rPr lang="en-US" altLang="zh-CN" sz="2400" dirty="0">
                <a:latin typeface="Arial Black" panose="020B0A04020102020204" pitchFamily="34" charset="0"/>
                <a:cs typeface="Times New Roman" panose="02020603050405020304" pitchFamily="18" charset="0"/>
              </a:rPr>
              <a:t>Research Plan</a:t>
            </a:r>
            <a:endParaRPr lang="zh-CN" altLang="en-US" sz="2400" dirty="0">
              <a:latin typeface="Arial Black" panose="020B0A04020102020204" pitchFamily="34" charset="0"/>
              <a:cs typeface="Times New Roman" panose="02020603050405020304" pitchFamily="18" charset="0"/>
            </a:endParaRPr>
          </a:p>
        </p:txBody>
      </p:sp>
      <p:sp>
        <p:nvSpPr>
          <p:cNvPr id="9" name="文本框 8">
            <a:extLst>
              <a:ext uri="{FF2B5EF4-FFF2-40B4-BE49-F238E27FC236}">
                <a16:creationId xmlns:a16="http://schemas.microsoft.com/office/drawing/2014/main" id="{47C08CC2-12D5-49C5-B2AB-565180893559}"/>
              </a:ext>
            </a:extLst>
          </p:cNvPr>
          <p:cNvSpPr txBox="1"/>
          <p:nvPr/>
        </p:nvSpPr>
        <p:spPr>
          <a:xfrm>
            <a:off x="409074" y="1443841"/>
            <a:ext cx="11514221" cy="1015663"/>
          </a:xfrm>
          <a:prstGeom prst="rect">
            <a:avLst/>
          </a:prstGeom>
          <a:noFill/>
        </p:spPr>
        <p:txBody>
          <a:bodyPr wrap="square">
            <a:spAutoFit/>
          </a:bodyPr>
          <a:lstStyle/>
          <a:p>
            <a:r>
              <a:rPr lang="zh-CN" altLang="en-US" sz="2000" dirty="0">
                <a:latin typeface="Times New Roman" panose="02020603050405020304" pitchFamily="18" charset="0"/>
                <a:cs typeface="Times New Roman" panose="02020603050405020304" pitchFamily="18" charset="0"/>
              </a:rPr>
              <a:t>-- I did a research on finding out safe distance of COVID 19 virus in real life, with the consideration of air resistance, viscoelasticity of the mucosal vary liquid contaminated with the virus, and turbulence effect on the virus entity. </a:t>
            </a:r>
          </a:p>
        </p:txBody>
      </p:sp>
      <p:sp>
        <p:nvSpPr>
          <p:cNvPr id="10" name="文本框 9">
            <a:extLst>
              <a:ext uri="{FF2B5EF4-FFF2-40B4-BE49-F238E27FC236}">
                <a16:creationId xmlns:a16="http://schemas.microsoft.com/office/drawing/2014/main" id="{81297DCA-2917-4D73-9A56-E3A204D2764B}"/>
              </a:ext>
            </a:extLst>
          </p:cNvPr>
          <p:cNvSpPr txBox="1"/>
          <p:nvPr/>
        </p:nvSpPr>
        <p:spPr>
          <a:xfrm>
            <a:off x="409074" y="2521059"/>
            <a:ext cx="11514221" cy="707886"/>
          </a:xfrm>
          <a:prstGeom prst="rect">
            <a:avLst/>
          </a:prstGeom>
          <a:noFill/>
        </p:spPr>
        <p:txBody>
          <a:bodyPr wrap="square">
            <a:spAutoFit/>
          </a:bodyPr>
          <a:lstStyle/>
          <a:p>
            <a:r>
              <a:rPr lang="zh-CN" altLang="en-US" sz="2000" dirty="0">
                <a:latin typeface="Times New Roman" panose="02020603050405020304" pitchFamily="18" charset="0"/>
                <a:cs typeface="Times New Roman" panose="02020603050405020304" pitchFamily="18" charset="0"/>
              </a:rPr>
              <a:t>-- I divided the path of the virus surrounded by mucus into two sections: when it moves inside the bronchus and after it is emitted from the nose.</a:t>
            </a:r>
          </a:p>
        </p:txBody>
      </p:sp>
      <p:sp>
        <p:nvSpPr>
          <p:cNvPr id="11" name="文本框 10">
            <a:extLst>
              <a:ext uri="{FF2B5EF4-FFF2-40B4-BE49-F238E27FC236}">
                <a16:creationId xmlns:a16="http://schemas.microsoft.com/office/drawing/2014/main" id="{1C30407C-8CBF-49AD-9E7D-1B739E054F92}"/>
              </a:ext>
            </a:extLst>
          </p:cNvPr>
          <p:cNvSpPr txBox="1"/>
          <p:nvPr/>
        </p:nvSpPr>
        <p:spPr>
          <a:xfrm>
            <a:off x="409074" y="3290500"/>
            <a:ext cx="11514221" cy="1015663"/>
          </a:xfrm>
          <a:prstGeom prst="rect">
            <a:avLst/>
          </a:prstGeom>
          <a:noFill/>
        </p:spPr>
        <p:txBody>
          <a:bodyPr wrap="square">
            <a:spAutoFit/>
          </a:bodyPr>
          <a:lstStyle/>
          <a:p>
            <a:r>
              <a:rPr lang="zh-CN" altLang="en-US" sz="2000" dirty="0">
                <a:latin typeface="Times New Roman" panose="02020603050405020304" pitchFamily="18" charset="0"/>
                <a:cs typeface="Times New Roman" panose="02020603050405020304" pitchFamily="18" charset="0"/>
              </a:rPr>
              <a:t>-- I create mathematical models for each part and combine Maxwell model of viscoelastic fluid, Einstein equation for diffusivity, and Gaussian distribution in Brownian movement to generate a trajectory equation for the pathogen- carrying particles.</a:t>
            </a:r>
          </a:p>
        </p:txBody>
      </p:sp>
      <p:sp>
        <p:nvSpPr>
          <p:cNvPr id="12" name="文本框 11">
            <a:extLst>
              <a:ext uri="{FF2B5EF4-FFF2-40B4-BE49-F238E27FC236}">
                <a16:creationId xmlns:a16="http://schemas.microsoft.com/office/drawing/2014/main" id="{6048B46F-AB67-46DF-8F36-E67D52AC2C92}"/>
              </a:ext>
            </a:extLst>
          </p:cNvPr>
          <p:cNvSpPr txBox="1"/>
          <p:nvPr/>
        </p:nvSpPr>
        <p:spPr>
          <a:xfrm>
            <a:off x="409074" y="4367719"/>
            <a:ext cx="11514221" cy="400110"/>
          </a:xfrm>
          <a:prstGeom prst="rect">
            <a:avLst/>
          </a:prstGeom>
          <a:noFill/>
        </p:spPr>
        <p:txBody>
          <a:bodyPr wrap="square">
            <a:spAutoFit/>
          </a:bodyPr>
          <a:lstStyle/>
          <a:p>
            <a:r>
              <a:rPr lang="zh-CN" altLang="en-US" sz="2000" dirty="0">
                <a:latin typeface="Times New Roman" panose="02020603050405020304" pitchFamily="18" charset="0"/>
                <a:cs typeface="Times New Roman" panose="02020603050405020304" pitchFamily="18" charset="0"/>
              </a:rPr>
              <a:t>-- I create mathematical models for the second portion of the path.</a:t>
            </a:r>
          </a:p>
        </p:txBody>
      </p:sp>
    </p:spTree>
    <p:custDataLst>
      <p:tags r:id="rId1"/>
    </p:custDataLst>
    <p:extLst>
      <p:ext uri="{BB962C8B-B14F-4D97-AF65-F5344CB8AC3E}">
        <p14:creationId xmlns:p14="http://schemas.microsoft.com/office/powerpoint/2010/main" val="2994169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C39BBCE-653B-4822-9239-EB18A9858675}"/>
              </a:ext>
            </a:extLst>
          </p:cNvPr>
          <p:cNvSpPr/>
          <p:nvPr/>
        </p:nvSpPr>
        <p:spPr>
          <a:xfrm>
            <a:off x="0" y="0"/>
            <a:ext cx="12192000" cy="1804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6C517268-E8CB-409A-8050-A6734AECE51A}"/>
              </a:ext>
            </a:extLst>
          </p:cNvPr>
          <p:cNvSpPr txBox="1"/>
          <p:nvPr/>
        </p:nvSpPr>
        <p:spPr>
          <a:xfrm>
            <a:off x="854284" y="648395"/>
            <a:ext cx="3336673" cy="461665"/>
          </a:xfrm>
          <a:prstGeom prst="rect">
            <a:avLst/>
          </a:prstGeom>
          <a:noFill/>
        </p:spPr>
        <p:txBody>
          <a:bodyPr wrap="square" rtlCol="0">
            <a:spAutoFit/>
          </a:bodyPr>
          <a:lstStyle/>
          <a:p>
            <a:r>
              <a:rPr lang="en-US" altLang="zh-CN" sz="2400" dirty="0">
                <a:latin typeface="Arial Black" panose="020B0A04020102020204" pitchFamily="34" charset="0"/>
                <a:cs typeface="Times New Roman" panose="02020603050405020304" pitchFamily="18" charset="0"/>
              </a:rPr>
              <a:t>Innovation</a:t>
            </a:r>
            <a:endParaRPr lang="zh-CN" altLang="en-US" sz="2400" dirty="0">
              <a:latin typeface="Arial Black" panose="020B0A04020102020204" pitchFamily="34" charset="0"/>
              <a:cs typeface="Times New Roman" panose="02020603050405020304" pitchFamily="18" charset="0"/>
            </a:endParaRPr>
          </a:p>
        </p:txBody>
      </p:sp>
      <p:sp>
        <p:nvSpPr>
          <p:cNvPr id="10" name="文本框 9">
            <a:extLst>
              <a:ext uri="{FF2B5EF4-FFF2-40B4-BE49-F238E27FC236}">
                <a16:creationId xmlns:a16="http://schemas.microsoft.com/office/drawing/2014/main" id="{81297DCA-2917-4D73-9A56-E3A204D2764B}"/>
              </a:ext>
            </a:extLst>
          </p:cNvPr>
          <p:cNvSpPr txBox="1"/>
          <p:nvPr/>
        </p:nvSpPr>
        <p:spPr>
          <a:xfrm>
            <a:off x="729915" y="1626655"/>
            <a:ext cx="5947612" cy="1323439"/>
          </a:xfrm>
          <a:prstGeom prst="rect">
            <a:avLst/>
          </a:prstGeom>
          <a:noFill/>
        </p:spPr>
        <p:txBody>
          <a:bodyPr wrap="square">
            <a:spAutoFit/>
          </a:bodyPr>
          <a:lstStyle/>
          <a:p>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I combine Einstein equation for diffusivity of a particle and the Gaussian distribution of the particles in Brownian movement in order to calculate the range a virus-containing mucosal vary droplet can reach.</a:t>
            </a:r>
            <a:endParaRPr lang="zh-CN" altLang="en-US" sz="2000" dirty="0">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1C30407C-8CBF-49AD-9E7D-1B739E054F92}"/>
              </a:ext>
            </a:extLst>
          </p:cNvPr>
          <p:cNvSpPr txBox="1"/>
          <p:nvPr/>
        </p:nvSpPr>
        <p:spPr>
          <a:xfrm>
            <a:off x="729915" y="3179121"/>
            <a:ext cx="5947612" cy="1015663"/>
          </a:xfrm>
          <a:prstGeom prst="rect">
            <a:avLst/>
          </a:prstGeom>
          <a:noFill/>
        </p:spPr>
        <p:txBody>
          <a:bodyPr wrap="square">
            <a:spAutoFit/>
          </a:bodyPr>
          <a:lstStyle/>
          <a:p>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I took into account the paths that viral particles pass through the lungs and bronchi before being emitted from the nasal passages, which is not available in other works.</a:t>
            </a:r>
            <a:endParaRPr lang="zh-CN" altLang="en-US" sz="2000" dirty="0">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6048B46F-AB67-46DF-8F36-E67D52AC2C92}"/>
              </a:ext>
            </a:extLst>
          </p:cNvPr>
          <p:cNvSpPr txBox="1"/>
          <p:nvPr/>
        </p:nvSpPr>
        <p:spPr>
          <a:xfrm>
            <a:off x="729915" y="4423810"/>
            <a:ext cx="5947612" cy="1015663"/>
          </a:xfrm>
          <a:prstGeom prst="rect">
            <a:avLst/>
          </a:prstGeom>
          <a:noFill/>
        </p:spPr>
        <p:txBody>
          <a:bodyPr wrap="square">
            <a:spAutoFit/>
          </a:bodyPr>
          <a:lstStyle/>
          <a:p>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I not only calculated the average value of the safe distance, but also gave an equation to solve for the exact value in different cases.</a:t>
            </a:r>
            <a:endParaRPr lang="zh-CN" altLang="en-US" sz="2000" dirty="0">
              <a:latin typeface="Times New Roman" panose="02020603050405020304" pitchFamily="18" charset="0"/>
              <a:cs typeface="Times New Roman" panose="02020603050405020304" pitchFamily="18" charset="0"/>
            </a:endParaRPr>
          </a:p>
        </p:txBody>
      </p:sp>
      <p:sp>
        <p:nvSpPr>
          <p:cNvPr id="13" name="iconfont-11253-5327409">
            <a:extLst>
              <a:ext uri="{FF2B5EF4-FFF2-40B4-BE49-F238E27FC236}">
                <a16:creationId xmlns:a16="http://schemas.microsoft.com/office/drawing/2014/main" id="{DDF63119-D8A9-4C91-BCFE-E267095753CD}"/>
              </a:ext>
            </a:extLst>
          </p:cNvPr>
          <p:cNvSpPr/>
          <p:nvPr/>
        </p:nvSpPr>
        <p:spPr>
          <a:xfrm>
            <a:off x="244599" y="599719"/>
            <a:ext cx="609685" cy="559015"/>
          </a:xfrm>
          <a:custGeom>
            <a:avLst/>
            <a:gdLst>
              <a:gd name="T0" fmla="*/ 6631 w 10001"/>
              <a:gd name="T1" fmla="*/ 5175 h 9170"/>
              <a:gd name="T2" fmla="*/ 5573 w 10001"/>
              <a:gd name="T3" fmla="*/ 5750 h 9170"/>
              <a:gd name="T4" fmla="*/ 6042 w 10001"/>
              <a:gd name="T5" fmla="*/ 6550 h 9170"/>
              <a:gd name="T6" fmla="*/ 5095 w 10001"/>
              <a:gd name="T7" fmla="*/ 7290 h 9170"/>
              <a:gd name="T8" fmla="*/ 3975 w 10001"/>
              <a:gd name="T9" fmla="*/ 7790 h 9170"/>
              <a:gd name="T10" fmla="*/ 2747 w 10001"/>
              <a:gd name="T11" fmla="*/ 7875 h 9170"/>
              <a:gd name="T12" fmla="*/ 2183 w 10001"/>
              <a:gd name="T13" fmla="*/ 6828 h 9170"/>
              <a:gd name="T14" fmla="*/ 1353 w 10001"/>
              <a:gd name="T15" fmla="*/ 7286 h 9170"/>
              <a:gd name="T16" fmla="*/ 853 w 10001"/>
              <a:gd name="T17" fmla="*/ 6079 h 9170"/>
              <a:gd name="T18" fmla="*/ 125 w 10001"/>
              <a:gd name="T19" fmla="*/ 5207 h 9170"/>
              <a:gd name="T20" fmla="*/ 0 w 10001"/>
              <a:gd name="T21" fmla="*/ 4092 h 9170"/>
              <a:gd name="T22" fmla="*/ 927 w 10001"/>
              <a:gd name="T23" fmla="*/ 3812 h 9170"/>
              <a:gd name="T24" fmla="*/ 588 w 10001"/>
              <a:gd name="T25" fmla="*/ 2714 h 9170"/>
              <a:gd name="T26" fmla="*/ 1463 w 10001"/>
              <a:gd name="T27" fmla="*/ 1839 h 9170"/>
              <a:gd name="T28" fmla="*/ 2574 w 10001"/>
              <a:gd name="T29" fmla="*/ 2177 h 9170"/>
              <a:gd name="T30" fmla="*/ 3819 w 10001"/>
              <a:gd name="T31" fmla="*/ 1251 h 9170"/>
              <a:gd name="T32" fmla="*/ 4095 w 10001"/>
              <a:gd name="T33" fmla="*/ 2179 h 9170"/>
              <a:gd name="T34" fmla="*/ 5205 w 10001"/>
              <a:gd name="T35" fmla="*/ 1839 h 9170"/>
              <a:gd name="T36" fmla="*/ 6029 w 10001"/>
              <a:gd name="T37" fmla="*/ 2811 h 9170"/>
              <a:gd name="T38" fmla="*/ 5752 w 10001"/>
              <a:gd name="T39" fmla="*/ 3832 h 9170"/>
              <a:gd name="T40" fmla="*/ 6667 w 10001"/>
              <a:gd name="T41" fmla="*/ 4110 h 9170"/>
              <a:gd name="T42" fmla="*/ 4276 w 10001"/>
              <a:gd name="T43" fmla="*/ 3639 h 9170"/>
              <a:gd name="T44" fmla="*/ 1997 w 10001"/>
              <a:gd name="T45" fmla="*/ 4583 h 9170"/>
              <a:gd name="T46" fmla="*/ 4276 w 10001"/>
              <a:gd name="T47" fmla="*/ 5526 h 9170"/>
              <a:gd name="T48" fmla="*/ 9225 w 10001"/>
              <a:gd name="T49" fmla="*/ 2443 h 9170"/>
              <a:gd name="T50" fmla="*/ 9312 w 10001"/>
              <a:gd name="T51" fmla="*/ 3468 h 9170"/>
              <a:gd name="T52" fmla="*/ 8157 w 10001"/>
              <a:gd name="T53" fmla="*/ 3240 h 9170"/>
              <a:gd name="T54" fmla="*/ 7575 w 10001"/>
              <a:gd name="T55" fmla="*/ 3594 h 9170"/>
              <a:gd name="T56" fmla="*/ 6670 w 10001"/>
              <a:gd name="T57" fmla="*/ 3431 h 9170"/>
              <a:gd name="T58" fmla="*/ 6001 w 10001"/>
              <a:gd name="T59" fmla="*/ 2282 h 9170"/>
              <a:gd name="T60" fmla="*/ 6933 w 10001"/>
              <a:gd name="T61" fmla="*/ 1122 h 9170"/>
              <a:gd name="T62" fmla="*/ 6871 w 10001"/>
              <a:gd name="T63" fmla="*/ 264 h 9170"/>
              <a:gd name="T64" fmla="*/ 7573 w 10001"/>
              <a:gd name="T65" fmla="*/ 244 h 9170"/>
              <a:gd name="T66" fmla="*/ 8156 w 10001"/>
              <a:gd name="T67" fmla="*/ 595 h 9170"/>
              <a:gd name="T68" fmla="*/ 9312 w 10001"/>
              <a:gd name="T69" fmla="*/ 365 h 9170"/>
              <a:gd name="T70" fmla="*/ 9225 w 10001"/>
              <a:gd name="T71" fmla="*/ 1390 h 9170"/>
              <a:gd name="T72" fmla="*/ 10001 w 10001"/>
              <a:gd name="T73" fmla="*/ 7615 h 9170"/>
              <a:gd name="T74" fmla="*/ 9332 w 10001"/>
              <a:gd name="T75" fmla="*/ 8764 h 9170"/>
              <a:gd name="T76" fmla="*/ 8427 w 10001"/>
              <a:gd name="T77" fmla="*/ 8926 h 9170"/>
              <a:gd name="T78" fmla="*/ 7845 w 10001"/>
              <a:gd name="T79" fmla="*/ 8573 h 9170"/>
              <a:gd name="T80" fmla="*/ 6690 w 10001"/>
              <a:gd name="T81" fmla="*/ 8800 h 9170"/>
              <a:gd name="T82" fmla="*/ 6777 w 10001"/>
              <a:gd name="T83" fmla="*/ 7775 h 9170"/>
              <a:gd name="T84" fmla="*/ 6777 w 10001"/>
              <a:gd name="T85" fmla="*/ 6725 h 9170"/>
              <a:gd name="T86" fmla="*/ 6690 w 10001"/>
              <a:gd name="T87" fmla="*/ 5700 h 9170"/>
              <a:gd name="T88" fmla="*/ 7335 w 10001"/>
              <a:gd name="T89" fmla="*/ 5335 h 9170"/>
              <a:gd name="T90" fmla="*/ 8000 w 10001"/>
              <a:gd name="T91" fmla="*/ 5916 h 9170"/>
              <a:gd name="T92" fmla="*/ 8666 w 10001"/>
              <a:gd name="T93" fmla="*/ 5332 h 9170"/>
              <a:gd name="T94" fmla="*/ 9068 w 10001"/>
              <a:gd name="T95" fmla="*/ 6453 h 9170"/>
              <a:gd name="T96" fmla="*/ 8667 w 10001"/>
              <a:gd name="T97" fmla="*/ 1916 h 9170"/>
              <a:gd name="T98" fmla="*/ 7532 w 10001"/>
              <a:gd name="T99" fmla="*/ 1448 h 9170"/>
              <a:gd name="T100" fmla="*/ 8000 w 10001"/>
              <a:gd name="T101" fmla="*/ 2581 h 9170"/>
              <a:gd name="T102" fmla="*/ 8667 w 10001"/>
              <a:gd name="T103" fmla="*/ 7250 h 9170"/>
              <a:gd name="T104" fmla="*/ 7532 w 10001"/>
              <a:gd name="T105" fmla="*/ 6781 h 9170"/>
              <a:gd name="T106" fmla="*/ 8000 w 10001"/>
              <a:gd name="T107" fmla="*/ 7915 h 9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01" h="9170">
                <a:moveTo>
                  <a:pt x="6667" y="4110"/>
                </a:moveTo>
                <a:lnTo>
                  <a:pt x="6667" y="5074"/>
                </a:lnTo>
                <a:cubicBezTo>
                  <a:pt x="6667" y="5109"/>
                  <a:pt x="6655" y="5144"/>
                  <a:pt x="6631" y="5175"/>
                </a:cubicBezTo>
                <a:cubicBezTo>
                  <a:pt x="6607" y="5206"/>
                  <a:pt x="6578" y="5228"/>
                  <a:pt x="6547" y="5229"/>
                </a:cubicBezTo>
                <a:lnTo>
                  <a:pt x="5740" y="5354"/>
                </a:lnTo>
                <a:cubicBezTo>
                  <a:pt x="5701" y="5475"/>
                  <a:pt x="5646" y="5607"/>
                  <a:pt x="5573" y="5750"/>
                </a:cubicBezTo>
                <a:cubicBezTo>
                  <a:pt x="5692" y="5916"/>
                  <a:pt x="5847" y="6115"/>
                  <a:pt x="6042" y="6349"/>
                </a:cubicBezTo>
                <a:cubicBezTo>
                  <a:pt x="6066" y="6388"/>
                  <a:pt x="6078" y="6421"/>
                  <a:pt x="6078" y="6453"/>
                </a:cubicBezTo>
                <a:cubicBezTo>
                  <a:pt x="6078" y="6494"/>
                  <a:pt x="6066" y="6526"/>
                  <a:pt x="6042" y="6550"/>
                </a:cubicBezTo>
                <a:cubicBezTo>
                  <a:pt x="5962" y="6654"/>
                  <a:pt x="5819" y="6810"/>
                  <a:pt x="5612" y="7016"/>
                </a:cubicBezTo>
                <a:cubicBezTo>
                  <a:pt x="5405" y="7224"/>
                  <a:pt x="5269" y="7326"/>
                  <a:pt x="5205" y="7326"/>
                </a:cubicBezTo>
                <a:cubicBezTo>
                  <a:pt x="5166" y="7326"/>
                  <a:pt x="5131" y="7314"/>
                  <a:pt x="5095" y="7290"/>
                </a:cubicBezTo>
                <a:lnTo>
                  <a:pt x="4496" y="6823"/>
                </a:lnTo>
                <a:cubicBezTo>
                  <a:pt x="4369" y="6889"/>
                  <a:pt x="4235" y="6943"/>
                  <a:pt x="4095" y="6983"/>
                </a:cubicBezTo>
                <a:cubicBezTo>
                  <a:pt x="4056" y="7358"/>
                  <a:pt x="4017" y="7626"/>
                  <a:pt x="3975" y="7790"/>
                </a:cubicBezTo>
                <a:cubicBezTo>
                  <a:pt x="3951" y="7874"/>
                  <a:pt x="3898" y="7915"/>
                  <a:pt x="3819" y="7915"/>
                </a:cubicBezTo>
                <a:lnTo>
                  <a:pt x="2851" y="7915"/>
                </a:lnTo>
                <a:cubicBezTo>
                  <a:pt x="2812" y="7915"/>
                  <a:pt x="2779" y="7901"/>
                  <a:pt x="2747" y="7875"/>
                </a:cubicBezTo>
                <a:cubicBezTo>
                  <a:pt x="2716" y="7849"/>
                  <a:pt x="2699" y="7820"/>
                  <a:pt x="2695" y="7784"/>
                </a:cubicBezTo>
                <a:lnTo>
                  <a:pt x="2575" y="6988"/>
                </a:lnTo>
                <a:cubicBezTo>
                  <a:pt x="2456" y="6953"/>
                  <a:pt x="2326" y="6899"/>
                  <a:pt x="2183" y="6828"/>
                </a:cubicBezTo>
                <a:lnTo>
                  <a:pt x="1567" y="7291"/>
                </a:lnTo>
                <a:cubicBezTo>
                  <a:pt x="1543" y="7315"/>
                  <a:pt x="1508" y="7328"/>
                  <a:pt x="1463" y="7328"/>
                </a:cubicBezTo>
                <a:cubicBezTo>
                  <a:pt x="1425" y="7328"/>
                  <a:pt x="1390" y="7314"/>
                  <a:pt x="1353" y="7286"/>
                </a:cubicBezTo>
                <a:cubicBezTo>
                  <a:pt x="853" y="6824"/>
                  <a:pt x="603" y="6548"/>
                  <a:pt x="603" y="6453"/>
                </a:cubicBezTo>
                <a:cubicBezTo>
                  <a:pt x="603" y="6421"/>
                  <a:pt x="616" y="6388"/>
                  <a:pt x="640" y="6355"/>
                </a:cubicBezTo>
                <a:cubicBezTo>
                  <a:pt x="675" y="6306"/>
                  <a:pt x="746" y="6215"/>
                  <a:pt x="853" y="6079"/>
                </a:cubicBezTo>
                <a:cubicBezTo>
                  <a:pt x="961" y="5944"/>
                  <a:pt x="1043" y="5839"/>
                  <a:pt x="1097" y="5760"/>
                </a:cubicBezTo>
                <a:cubicBezTo>
                  <a:pt x="1017" y="5607"/>
                  <a:pt x="957" y="5466"/>
                  <a:pt x="916" y="5332"/>
                </a:cubicBezTo>
                <a:lnTo>
                  <a:pt x="125" y="5207"/>
                </a:lnTo>
                <a:cubicBezTo>
                  <a:pt x="90" y="5204"/>
                  <a:pt x="60" y="5189"/>
                  <a:pt x="36" y="5157"/>
                </a:cubicBezTo>
                <a:cubicBezTo>
                  <a:pt x="12" y="5128"/>
                  <a:pt x="0" y="5094"/>
                  <a:pt x="0" y="5056"/>
                </a:cubicBezTo>
                <a:lnTo>
                  <a:pt x="0" y="4092"/>
                </a:lnTo>
                <a:cubicBezTo>
                  <a:pt x="0" y="4057"/>
                  <a:pt x="12" y="4022"/>
                  <a:pt x="36" y="3991"/>
                </a:cubicBezTo>
                <a:cubicBezTo>
                  <a:pt x="60" y="3959"/>
                  <a:pt x="88" y="3939"/>
                  <a:pt x="120" y="3937"/>
                </a:cubicBezTo>
                <a:lnTo>
                  <a:pt x="927" y="3812"/>
                </a:lnTo>
                <a:cubicBezTo>
                  <a:pt x="966" y="3691"/>
                  <a:pt x="1021" y="3559"/>
                  <a:pt x="1093" y="3416"/>
                </a:cubicBezTo>
                <a:cubicBezTo>
                  <a:pt x="975" y="3250"/>
                  <a:pt x="820" y="3051"/>
                  <a:pt x="625" y="2817"/>
                </a:cubicBezTo>
                <a:cubicBezTo>
                  <a:pt x="601" y="2779"/>
                  <a:pt x="588" y="2745"/>
                  <a:pt x="588" y="2714"/>
                </a:cubicBezTo>
                <a:cubicBezTo>
                  <a:pt x="588" y="2672"/>
                  <a:pt x="601" y="2637"/>
                  <a:pt x="625" y="2610"/>
                </a:cubicBezTo>
                <a:cubicBezTo>
                  <a:pt x="701" y="2506"/>
                  <a:pt x="843" y="2350"/>
                  <a:pt x="1052" y="2146"/>
                </a:cubicBezTo>
                <a:cubicBezTo>
                  <a:pt x="1261" y="1942"/>
                  <a:pt x="1397" y="1839"/>
                  <a:pt x="1463" y="1839"/>
                </a:cubicBezTo>
                <a:cubicBezTo>
                  <a:pt x="1502" y="1839"/>
                  <a:pt x="1537" y="1851"/>
                  <a:pt x="1574" y="1875"/>
                </a:cubicBezTo>
                <a:lnTo>
                  <a:pt x="2172" y="2344"/>
                </a:lnTo>
                <a:cubicBezTo>
                  <a:pt x="2291" y="2281"/>
                  <a:pt x="2425" y="2225"/>
                  <a:pt x="2574" y="2177"/>
                </a:cubicBezTo>
                <a:cubicBezTo>
                  <a:pt x="2612" y="1802"/>
                  <a:pt x="2651" y="1536"/>
                  <a:pt x="2694" y="1376"/>
                </a:cubicBezTo>
                <a:cubicBezTo>
                  <a:pt x="2717" y="1292"/>
                  <a:pt x="2770" y="1251"/>
                  <a:pt x="2850" y="1251"/>
                </a:cubicBezTo>
                <a:lnTo>
                  <a:pt x="3819" y="1251"/>
                </a:lnTo>
                <a:cubicBezTo>
                  <a:pt x="3857" y="1251"/>
                  <a:pt x="3891" y="1265"/>
                  <a:pt x="3922" y="1291"/>
                </a:cubicBezTo>
                <a:cubicBezTo>
                  <a:pt x="3954" y="1317"/>
                  <a:pt x="3971" y="1347"/>
                  <a:pt x="3975" y="1382"/>
                </a:cubicBezTo>
                <a:lnTo>
                  <a:pt x="4095" y="2179"/>
                </a:lnTo>
                <a:cubicBezTo>
                  <a:pt x="4214" y="2214"/>
                  <a:pt x="4344" y="2267"/>
                  <a:pt x="4486" y="2339"/>
                </a:cubicBezTo>
                <a:lnTo>
                  <a:pt x="5101" y="1875"/>
                </a:lnTo>
                <a:cubicBezTo>
                  <a:pt x="5129" y="1851"/>
                  <a:pt x="5164" y="1839"/>
                  <a:pt x="5205" y="1839"/>
                </a:cubicBezTo>
                <a:cubicBezTo>
                  <a:pt x="5244" y="1839"/>
                  <a:pt x="5279" y="1852"/>
                  <a:pt x="5315" y="1880"/>
                </a:cubicBezTo>
                <a:cubicBezTo>
                  <a:pt x="5815" y="2342"/>
                  <a:pt x="6065" y="2619"/>
                  <a:pt x="6065" y="2714"/>
                </a:cubicBezTo>
                <a:cubicBezTo>
                  <a:pt x="6065" y="2741"/>
                  <a:pt x="6052" y="2774"/>
                  <a:pt x="6029" y="2811"/>
                </a:cubicBezTo>
                <a:cubicBezTo>
                  <a:pt x="5987" y="2866"/>
                  <a:pt x="5914" y="2961"/>
                  <a:pt x="5810" y="3092"/>
                </a:cubicBezTo>
                <a:cubicBezTo>
                  <a:pt x="5706" y="3224"/>
                  <a:pt x="5629" y="3329"/>
                  <a:pt x="5575" y="3405"/>
                </a:cubicBezTo>
                <a:cubicBezTo>
                  <a:pt x="5655" y="3571"/>
                  <a:pt x="5714" y="3714"/>
                  <a:pt x="5752" y="3832"/>
                </a:cubicBezTo>
                <a:lnTo>
                  <a:pt x="6544" y="3952"/>
                </a:lnTo>
                <a:cubicBezTo>
                  <a:pt x="6579" y="3960"/>
                  <a:pt x="6609" y="3977"/>
                  <a:pt x="6632" y="4006"/>
                </a:cubicBezTo>
                <a:cubicBezTo>
                  <a:pt x="6654" y="4037"/>
                  <a:pt x="6667" y="4071"/>
                  <a:pt x="6667" y="4110"/>
                </a:cubicBezTo>
                <a:close/>
                <a:moveTo>
                  <a:pt x="4276" y="5526"/>
                </a:moveTo>
                <a:cubicBezTo>
                  <a:pt x="4537" y="5265"/>
                  <a:pt x="4667" y="4953"/>
                  <a:pt x="4667" y="4582"/>
                </a:cubicBezTo>
                <a:cubicBezTo>
                  <a:pt x="4667" y="4212"/>
                  <a:pt x="4536" y="3901"/>
                  <a:pt x="4276" y="3639"/>
                </a:cubicBezTo>
                <a:cubicBezTo>
                  <a:pt x="4015" y="3378"/>
                  <a:pt x="3702" y="3247"/>
                  <a:pt x="3332" y="3247"/>
                </a:cubicBezTo>
                <a:cubicBezTo>
                  <a:pt x="2962" y="3247"/>
                  <a:pt x="2651" y="3378"/>
                  <a:pt x="2389" y="3639"/>
                </a:cubicBezTo>
                <a:cubicBezTo>
                  <a:pt x="2127" y="3900"/>
                  <a:pt x="1997" y="4213"/>
                  <a:pt x="1997" y="4583"/>
                </a:cubicBezTo>
                <a:cubicBezTo>
                  <a:pt x="1997" y="4953"/>
                  <a:pt x="2127" y="5264"/>
                  <a:pt x="2389" y="5526"/>
                </a:cubicBezTo>
                <a:cubicBezTo>
                  <a:pt x="2650" y="5787"/>
                  <a:pt x="2962" y="5917"/>
                  <a:pt x="3332" y="5917"/>
                </a:cubicBezTo>
                <a:cubicBezTo>
                  <a:pt x="3702" y="5917"/>
                  <a:pt x="4016" y="5786"/>
                  <a:pt x="4276" y="5526"/>
                </a:cubicBezTo>
                <a:close/>
                <a:moveTo>
                  <a:pt x="10001" y="1552"/>
                </a:moveTo>
                <a:lnTo>
                  <a:pt x="10001" y="2282"/>
                </a:lnTo>
                <a:cubicBezTo>
                  <a:pt x="10001" y="2337"/>
                  <a:pt x="9741" y="2393"/>
                  <a:pt x="9225" y="2443"/>
                </a:cubicBezTo>
                <a:cubicBezTo>
                  <a:pt x="9184" y="2536"/>
                  <a:pt x="9131" y="2626"/>
                  <a:pt x="9069" y="2713"/>
                </a:cubicBezTo>
                <a:cubicBezTo>
                  <a:pt x="9246" y="3105"/>
                  <a:pt x="9332" y="3345"/>
                  <a:pt x="9332" y="3431"/>
                </a:cubicBezTo>
                <a:cubicBezTo>
                  <a:pt x="9332" y="3445"/>
                  <a:pt x="9325" y="3458"/>
                  <a:pt x="9312" y="3468"/>
                </a:cubicBezTo>
                <a:cubicBezTo>
                  <a:pt x="8887" y="3714"/>
                  <a:pt x="8675" y="3838"/>
                  <a:pt x="8666" y="3838"/>
                </a:cubicBezTo>
                <a:cubicBezTo>
                  <a:pt x="8638" y="3838"/>
                  <a:pt x="8558" y="3756"/>
                  <a:pt x="8427" y="3594"/>
                </a:cubicBezTo>
                <a:cubicBezTo>
                  <a:pt x="8296" y="3431"/>
                  <a:pt x="8205" y="3313"/>
                  <a:pt x="8157" y="3240"/>
                </a:cubicBezTo>
                <a:cubicBezTo>
                  <a:pt x="8087" y="3248"/>
                  <a:pt x="8036" y="3251"/>
                  <a:pt x="8001" y="3251"/>
                </a:cubicBezTo>
                <a:cubicBezTo>
                  <a:pt x="7965" y="3251"/>
                  <a:pt x="7915" y="3247"/>
                  <a:pt x="7845" y="3240"/>
                </a:cubicBezTo>
                <a:cubicBezTo>
                  <a:pt x="7796" y="3313"/>
                  <a:pt x="7706" y="3430"/>
                  <a:pt x="7575" y="3594"/>
                </a:cubicBezTo>
                <a:cubicBezTo>
                  <a:pt x="7443" y="3758"/>
                  <a:pt x="7363" y="3838"/>
                  <a:pt x="7336" y="3838"/>
                </a:cubicBezTo>
                <a:cubicBezTo>
                  <a:pt x="7328" y="3838"/>
                  <a:pt x="7113" y="3715"/>
                  <a:pt x="6690" y="3468"/>
                </a:cubicBezTo>
                <a:cubicBezTo>
                  <a:pt x="6676" y="3456"/>
                  <a:pt x="6670" y="3445"/>
                  <a:pt x="6670" y="3431"/>
                </a:cubicBezTo>
                <a:cubicBezTo>
                  <a:pt x="6670" y="3345"/>
                  <a:pt x="6758" y="3105"/>
                  <a:pt x="6933" y="2713"/>
                </a:cubicBezTo>
                <a:cubicBezTo>
                  <a:pt x="6871" y="2626"/>
                  <a:pt x="6818" y="2535"/>
                  <a:pt x="6777" y="2443"/>
                </a:cubicBezTo>
                <a:cubicBezTo>
                  <a:pt x="6261" y="2390"/>
                  <a:pt x="6001" y="2336"/>
                  <a:pt x="6001" y="2282"/>
                </a:cubicBezTo>
                <a:lnTo>
                  <a:pt x="6001" y="1552"/>
                </a:lnTo>
                <a:cubicBezTo>
                  <a:pt x="6001" y="1498"/>
                  <a:pt x="6261" y="1442"/>
                  <a:pt x="6777" y="1392"/>
                </a:cubicBezTo>
                <a:cubicBezTo>
                  <a:pt x="6822" y="1292"/>
                  <a:pt x="6875" y="1202"/>
                  <a:pt x="6933" y="1122"/>
                </a:cubicBezTo>
                <a:cubicBezTo>
                  <a:pt x="6756" y="730"/>
                  <a:pt x="6670" y="490"/>
                  <a:pt x="6670" y="404"/>
                </a:cubicBezTo>
                <a:cubicBezTo>
                  <a:pt x="6670" y="390"/>
                  <a:pt x="6677" y="377"/>
                  <a:pt x="6690" y="367"/>
                </a:cubicBezTo>
                <a:cubicBezTo>
                  <a:pt x="6703" y="360"/>
                  <a:pt x="6763" y="326"/>
                  <a:pt x="6871" y="264"/>
                </a:cubicBezTo>
                <a:cubicBezTo>
                  <a:pt x="6978" y="201"/>
                  <a:pt x="7081" y="142"/>
                  <a:pt x="7178" y="86"/>
                </a:cubicBezTo>
                <a:cubicBezTo>
                  <a:pt x="7276" y="31"/>
                  <a:pt x="7328" y="2"/>
                  <a:pt x="7335" y="2"/>
                </a:cubicBezTo>
                <a:cubicBezTo>
                  <a:pt x="7362" y="2"/>
                  <a:pt x="7442" y="84"/>
                  <a:pt x="7573" y="244"/>
                </a:cubicBezTo>
                <a:cubicBezTo>
                  <a:pt x="7705" y="404"/>
                  <a:pt x="7796" y="523"/>
                  <a:pt x="7843" y="595"/>
                </a:cubicBezTo>
                <a:cubicBezTo>
                  <a:pt x="7913" y="588"/>
                  <a:pt x="7965" y="584"/>
                  <a:pt x="8000" y="584"/>
                </a:cubicBezTo>
                <a:cubicBezTo>
                  <a:pt x="8036" y="584"/>
                  <a:pt x="8086" y="588"/>
                  <a:pt x="8156" y="595"/>
                </a:cubicBezTo>
                <a:cubicBezTo>
                  <a:pt x="8333" y="349"/>
                  <a:pt x="8492" y="154"/>
                  <a:pt x="8635" y="11"/>
                </a:cubicBezTo>
                <a:lnTo>
                  <a:pt x="8666" y="0"/>
                </a:lnTo>
                <a:cubicBezTo>
                  <a:pt x="8680" y="0"/>
                  <a:pt x="8895" y="121"/>
                  <a:pt x="9312" y="365"/>
                </a:cubicBezTo>
                <a:cubicBezTo>
                  <a:pt x="9326" y="376"/>
                  <a:pt x="9332" y="387"/>
                  <a:pt x="9332" y="401"/>
                </a:cubicBezTo>
                <a:cubicBezTo>
                  <a:pt x="9332" y="487"/>
                  <a:pt x="9243" y="727"/>
                  <a:pt x="9068" y="1120"/>
                </a:cubicBezTo>
                <a:cubicBezTo>
                  <a:pt x="9127" y="1200"/>
                  <a:pt x="9180" y="1290"/>
                  <a:pt x="9225" y="1390"/>
                </a:cubicBezTo>
                <a:cubicBezTo>
                  <a:pt x="9741" y="1442"/>
                  <a:pt x="10001" y="1498"/>
                  <a:pt x="10001" y="1552"/>
                </a:cubicBezTo>
                <a:close/>
                <a:moveTo>
                  <a:pt x="10001" y="6885"/>
                </a:moveTo>
                <a:lnTo>
                  <a:pt x="10001" y="7615"/>
                </a:lnTo>
                <a:cubicBezTo>
                  <a:pt x="10001" y="7670"/>
                  <a:pt x="9741" y="7725"/>
                  <a:pt x="9225" y="7775"/>
                </a:cubicBezTo>
                <a:cubicBezTo>
                  <a:pt x="9184" y="7869"/>
                  <a:pt x="9131" y="7959"/>
                  <a:pt x="9069" y="8045"/>
                </a:cubicBezTo>
                <a:cubicBezTo>
                  <a:pt x="9246" y="8438"/>
                  <a:pt x="9332" y="8678"/>
                  <a:pt x="9332" y="8764"/>
                </a:cubicBezTo>
                <a:cubicBezTo>
                  <a:pt x="9332" y="8778"/>
                  <a:pt x="9325" y="8790"/>
                  <a:pt x="9312" y="8800"/>
                </a:cubicBezTo>
                <a:cubicBezTo>
                  <a:pt x="8887" y="9046"/>
                  <a:pt x="8675" y="9170"/>
                  <a:pt x="8666" y="9170"/>
                </a:cubicBezTo>
                <a:cubicBezTo>
                  <a:pt x="8638" y="9170"/>
                  <a:pt x="8558" y="9088"/>
                  <a:pt x="8427" y="8926"/>
                </a:cubicBezTo>
                <a:cubicBezTo>
                  <a:pt x="8296" y="8764"/>
                  <a:pt x="8205" y="8645"/>
                  <a:pt x="8157" y="8573"/>
                </a:cubicBezTo>
                <a:cubicBezTo>
                  <a:pt x="8087" y="8580"/>
                  <a:pt x="8036" y="8584"/>
                  <a:pt x="8001" y="8584"/>
                </a:cubicBezTo>
                <a:cubicBezTo>
                  <a:pt x="7965" y="8584"/>
                  <a:pt x="7915" y="8580"/>
                  <a:pt x="7845" y="8573"/>
                </a:cubicBezTo>
                <a:cubicBezTo>
                  <a:pt x="7796" y="8645"/>
                  <a:pt x="7706" y="8763"/>
                  <a:pt x="7575" y="8926"/>
                </a:cubicBezTo>
                <a:cubicBezTo>
                  <a:pt x="7443" y="9089"/>
                  <a:pt x="7363" y="9170"/>
                  <a:pt x="7336" y="9170"/>
                </a:cubicBezTo>
                <a:cubicBezTo>
                  <a:pt x="7328" y="9170"/>
                  <a:pt x="7113" y="9046"/>
                  <a:pt x="6690" y="8800"/>
                </a:cubicBezTo>
                <a:cubicBezTo>
                  <a:pt x="6676" y="8789"/>
                  <a:pt x="6670" y="8778"/>
                  <a:pt x="6670" y="8764"/>
                </a:cubicBezTo>
                <a:cubicBezTo>
                  <a:pt x="6670" y="8678"/>
                  <a:pt x="6758" y="8438"/>
                  <a:pt x="6933" y="8045"/>
                </a:cubicBezTo>
                <a:cubicBezTo>
                  <a:pt x="6871" y="7959"/>
                  <a:pt x="6818" y="7867"/>
                  <a:pt x="6777" y="7775"/>
                </a:cubicBezTo>
                <a:cubicBezTo>
                  <a:pt x="6261" y="7722"/>
                  <a:pt x="6001" y="7669"/>
                  <a:pt x="6001" y="7615"/>
                </a:cubicBezTo>
                <a:lnTo>
                  <a:pt x="6001" y="6885"/>
                </a:lnTo>
                <a:cubicBezTo>
                  <a:pt x="6001" y="6830"/>
                  <a:pt x="6261" y="6775"/>
                  <a:pt x="6777" y="6725"/>
                </a:cubicBezTo>
                <a:cubicBezTo>
                  <a:pt x="6822" y="6625"/>
                  <a:pt x="6875" y="6535"/>
                  <a:pt x="6933" y="6455"/>
                </a:cubicBezTo>
                <a:cubicBezTo>
                  <a:pt x="6756" y="6063"/>
                  <a:pt x="6670" y="5823"/>
                  <a:pt x="6670" y="5736"/>
                </a:cubicBezTo>
                <a:cubicBezTo>
                  <a:pt x="6670" y="5723"/>
                  <a:pt x="6677" y="5710"/>
                  <a:pt x="6690" y="5700"/>
                </a:cubicBezTo>
                <a:cubicBezTo>
                  <a:pt x="6703" y="5693"/>
                  <a:pt x="6763" y="5659"/>
                  <a:pt x="6871" y="5596"/>
                </a:cubicBezTo>
                <a:cubicBezTo>
                  <a:pt x="6978" y="5534"/>
                  <a:pt x="7081" y="5475"/>
                  <a:pt x="7178" y="5419"/>
                </a:cubicBezTo>
                <a:cubicBezTo>
                  <a:pt x="7276" y="5364"/>
                  <a:pt x="7328" y="5335"/>
                  <a:pt x="7335" y="5335"/>
                </a:cubicBezTo>
                <a:cubicBezTo>
                  <a:pt x="7362" y="5335"/>
                  <a:pt x="7442" y="5416"/>
                  <a:pt x="7573" y="5576"/>
                </a:cubicBezTo>
                <a:cubicBezTo>
                  <a:pt x="7705" y="5736"/>
                  <a:pt x="7796" y="5855"/>
                  <a:pt x="7843" y="5928"/>
                </a:cubicBezTo>
                <a:cubicBezTo>
                  <a:pt x="7913" y="5920"/>
                  <a:pt x="7965" y="5916"/>
                  <a:pt x="8000" y="5916"/>
                </a:cubicBezTo>
                <a:cubicBezTo>
                  <a:pt x="8036" y="5916"/>
                  <a:pt x="8086" y="5920"/>
                  <a:pt x="8156" y="5928"/>
                </a:cubicBezTo>
                <a:cubicBezTo>
                  <a:pt x="8333" y="5681"/>
                  <a:pt x="8492" y="5486"/>
                  <a:pt x="8635" y="5344"/>
                </a:cubicBezTo>
                <a:lnTo>
                  <a:pt x="8666" y="5332"/>
                </a:lnTo>
                <a:cubicBezTo>
                  <a:pt x="8680" y="5332"/>
                  <a:pt x="8895" y="5454"/>
                  <a:pt x="9312" y="5698"/>
                </a:cubicBezTo>
                <a:cubicBezTo>
                  <a:pt x="9326" y="5709"/>
                  <a:pt x="9332" y="5720"/>
                  <a:pt x="9332" y="5734"/>
                </a:cubicBezTo>
                <a:cubicBezTo>
                  <a:pt x="9332" y="5820"/>
                  <a:pt x="9243" y="6060"/>
                  <a:pt x="9068" y="6453"/>
                </a:cubicBezTo>
                <a:cubicBezTo>
                  <a:pt x="9127" y="6533"/>
                  <a:pt x="9180" y="6623"/>
                  <a:pt x="9225" y="6723"/>
                </a:cubicBezTo>
                <a:cubicBezTo>
                  <a:pt x="9741" y="6775"/>
                  <a:pt x="10001" y="6829"/>
                  <a:pt x="10001" y="6885"/>
                </a:cubicBezTo>
                <a:close/>
                <a:moveTo>
                  <a:pt x="8667" y="1916"/>
                </a:moveTo>
                <a:cubicBezTo>
                  <a:pt x="8667" y="1736"/>
                  <a:pt x="8601" y="1580"/>
                  <a:pt x="8470" y="1448"/>
                </a:cubicBezTo>
                <a:cubicBezTo>
                  <a:pt x="8339" y="1316"/>
                  <a:pt x="8181" y="1250"/>
                  <a:pt x="8001" y="1250"/>
                </a:cubicBezTo>
                <a:cubicBezTo>
                  <a:pt x="7821" y="1250"/>
                  <a:pt x="7665" y="1316"/>
                  <a:pt x="7532" y="1448"/>
                </a:cubicBezTo>
                <a:cubicBezTo>
                  <a:pt x="7401" y="1580"/>
                  <a:pt x="7335" y="1736"/>
                  <a:pt x="7335" y="1916"/>
                </a:cubicBezTo>
                <a:cubicBezTo>
                  <a:pt x="7335" y="2100"/>
                  <a:pt x="7400" y="2258"/>
                  <a:pt x="7530" y="2386"/>
                </a:cubicBezTo>
                <a:cubicBezTo>
                  <a:pt x="7660" y="2516"/>
                  <a:pt x="7817" y="2581"/>
                  <a:pt x="8000" y="2581"/>
                </a:cubicBezTo>
                <a:cubicBezTo>
                  <a:pt x="8182" y="2581"/>
                  <a:pt x="8341" y="2516"/>
                  <a:pt x="8470" y="2386"/>
                </a:cubicBezTo>
                <a:cubicBezTo>
                  <a:pt x="8600" y="2259"/>
                  <a:pt x="8667" y="2100"/>
                  <a:pt x="8667" y="1916"/>
                </a:cubicBezTo>
                <a:close/>
                <a:moveTo>
                  <a:pt x="8667" y="7250"/>
                </a:moveTo>
                <a:cubicBezTo>
                  <a:pt x="8667" y="7070"/>
                  <a:pt x="8601" y="6914"/>
                  <a:pt x="8470" y="6781"/>
                </a:cubicBezTo>
                <a:cubicBezTo>
                  <a:pt x="8339" y="6650"/>
                  <a:pt x="8181" y="6584"/>
                  <a:pt x="8001" y="6584"/>
                </a:cubicBezTo>
                <a:cubicBezTo>
                  <a:pt x="7821" y="6584"/>
                  <a:pt x="7665" y="6650"/>
                  <a:pt x="7532" y="6781"/>
                </a:cubicBezTo>
                <a:cubicBezTo>
                  <a:pt x="7401" y="6913"/>
                  <a:pt x="7335" y="7070"/>
                  <a:pt x="7335" y="7250"/>
                </a:cubicBezTo>
                <a:cubicBezTo>
                  <a:pt x="7335" y="7434"/>
                  <a:pt x="7400" y="7591"/>
                  <a:pt x="7530" y="7720"/>
                </a:cubicBezTo>
                <a:cubicBezTo>
                  <a:pt x="7660" y="7849"/>
                  <a:pt x="7817" y="7915"/>
                  <a:pt x="8000" y="7915"/>
                </a:cubicBezTo>
                <a:cubicBezTo>
                  <a:pt x="8182" y="7915"/>
                  <a:pt x="8341" y="7850"/>
                  <a:pt x="8470" y="7720"/>
                </a:cubicBezTo>
                <a:cubicBezTo>
                  <a:pt x="8600" y="7591"/>
                  <a:pt x="8667" y="7433"/>
                  <a:pt x="8667" y="725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图片 3">
            <a:extLst>
              <a:ext uri="{FF2B5EF4-FFF2-40B4-BE49-F238E27FC236}">
                <a16:creationId xmlns:a16="http://schemas.microsoft.com/office/drawing/2014/main" id="{7531ED6F-87EB-4098-9C8D-5340EA07D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4396" y="180474"/>
            <a:ext cx="4457604" cy="6677526"/>
          </a:xfrm>
          <a:prstGeom prst="rect">
            <a:avLst/>
          </a:prstGeom>
        </p:spPr>
      </p:pic>
    </p:spTree>
    <p:custDataLst>
      <p:tags r:id="rId1"/>
    </p:custDataLst>
    <p:extLst>
      <p:ext uri="{BB962C8B-B14F-4D97-AF65-F5344CB8AC3E}">
        <p14:creationId xmlns:p14="http://schemas.microsoft.com/office/powerpoint/2010/main" val="2831541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C39BBCE-653B-4822-9239-EB18A9858675}"/>
              </a:ext>
            </a:extLst>
          </p:cNvPr>
          <p:cNvSpPr/>
          <p:nvPr/>
        </p:nvSpPr>
        <p:spPr>
          <a:xfrm>
            <a:off x="0" y="0"/>
            <a:ext cx="12192000" cy="1804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6C517268-E8CB-409A-8050-A6734AECE51A}"/>
              </a:ext>
            </a:extLst>
          </p:cNvPr>
          <p:cNvSpPr txBox="1"/>
          <p:nvPr/>
        </p:nvSpPr>
        <p:spPr>
          <a:xfrm>
            <a:off x="962568" y="574843"/>
            <a:ext cx="4451642" cy="461665"/>
          </a:xfrm>
          <a:prstGeom prst="rect">
            <a:avLst/>
          </a:prstGeom>
          <a:noFill/>
        </p:spPr>
        <p:txBody>
          <a:bodyPr wrap="square" rtlCol="0">
            <a:spAutoFit/>
          </a:bodyPr>
          <a:lstStyle/>
          <a:p>
            <a:r>
              <a:rPr lang="en-US" altLang="zh-CN" sz="2400" dirty="0">
                <a:latin typeface="Arial Black" panose="020B0A04020102020204" pitchFamily="34" charset="0"/>
                <a:cs typeface="Times New Roman" panose="02020603050405020304" pitchFamily="18" charset="0"/>
              </a:rPr>
              <a:t>Materials and Methods</a:t>
            </a:r>
            <a:endParaRPr lang="zh-CN" altLang="en-US" sz="2400" dirty="0">
              <a:latin typeface="Arial Black" panose="020B0A04020102020204" pitchFamily="34" charset="0"/>
              <a:cs typeface="Times New Roman" panose="02020603050405020304" pitchFamily="18" charset="0"/>
            </a:endParaRPr>
          </a:p>
        </p:txBody>
      </p:sp>
      <p:sp>
        <p:nvSpPr>
          <p:cNvPr id="7" name="archives_342283">
            <a:extLst>
              <a:ext uri="{FF2B5EF4-FFF2-40B4-BE49-F238E27FC236}">
                <a16:creationId xmlns:a16="http://schemas.microsoft.com/office/drawing/2014/main" id="{3B2BBE42-1513-4F21-ACBC-F4576939E681}"/>
              </a:ext>
            </a:extLst>
          </p:cNvPr>
          <p:cNvSpPr/>
          <p:nvPr/>
        </p:nvSpPr>
        <p:spPr>
          <a:xfrm>
            <a:off x="244599" y="501292"/>
            <a:ext cx="609685" cy="608768"/>
          </a:xfrm>
          <a:custGeom>
            <a:avLst/>
            <a:gdLst>
              <a:gd name="connsiteX0" fmla="*/ 602275 w 602487"/>
              <a:gd name="connsiteY0" fmla="*/ 602275 w 602487"/>
              <a:gd name="connsiteX1" fmla="*/ 602275 w 602487"/>
              <a:gd name="connsiteY1" fmla="*/ 602275 w 602487"/>
              <a:gd name="connsiteX2" fmla="*/ 602275 w 602487"/>
              <a:gd name="connsiteY2" fmla="*/ 602275 w 602487"/>
              <a:gd name="connsiteX3" fmla="*/ 602275 w 602487"/>
              <a:gd name="connsiteY3" fmla="*/ 602275 w 602487"/>
              <a:gd name="connsiteX4" fmla="*/ 602275 w 602487"/>
              <a:gd name="connsiteY4" fmla="*/ 602275 w 602487"/>
              <a:gd name="connsiteX5" fmla="*/ 602275 w 602487"/>
              <a:gd name="connsiteY5" fmla="*/ 602275 w 602487"/>
              <a:gd name="connsiteX6" fmla="*/ 602275 w 602487"/>
              <a:gd name="connsiteY6" fmla="*/ 602275 w 602487"/>
              <a:gd name="connsiteX7" fmla="*/ 602275 w 602487"/>
              <a:gd name="connsiteY7" fmla="*/ 602275 w 602487"/>
              <a:gd name="connsiteX8" fmla="*/ 602275 w 602487"/>
              <a:gd name="connsiteY8" fmla="*/ 602275 w 602487"/>
              <a:gd name="connsiteX9" fmla="*/ 602275 w 602487"/>
              <a:gd name="connsiteY9" fmla="*/ 602275 w 602487"/>
              <a:gd name="connsiteX10" fmla="*/ 602275 w 602487"/>
              <a:gd name="connsiteY10" fmla="*/ 602275 w 602487"/>
              <a:gd name="connsiteX11" fmla="*/ 602275 w 602487"/>
              <a:gd name="connsiteY11" fmla="*/ 602275 w 602487"/>
              <a:gd name="connsiteX12" fmla="*/ 602275 w 602487"/>
              <a:gd name="connsiteY12" fmla="*/ 602275 w 602487"/>
              <a:gd name="connsiteX13" fmla="*/ 602275 w 602487"/>
              <a:gd name="connsiteY13" fmla="*/ 602275 w 602487"/>
              <a:gd name="connsiteX14" fmla="*/ 602275 w 602487"/>
              <a:gd name="connsiteY14" fmla="*/ 602275 w 602487"/>
              <a:gd name="connsiteX15" fmla="*/ 602275 w 602487"/>
              <a:gd name="connsiteY15" fmla="*/ 602275 w 602487"/>
              <a:gd name="connsiteX16" fmla="*/ 602275 w 602487"/>
              <a:gd name="connsiteY16" fmla="*/ 602275 w 602487"/>
              <a:gd name="connsiteX17" fmla="*/ 602275 w 602487"/>
              <a:gd name="connsiteY17" fmla="*/ 602275 w 602487"/>
              <a:gd name="connsiteX18" fmla="*/ 602275 w 602487"/>
              <a:gd name="connsiteY18" fmla="*/ 602275 w 602487"/>
              <a:gd name="connsiteX19" fmla="*/ 602275 w 602487"/>
              <a:gd name="connsiteY19" fmla="*/ 602275 w 602487"/>
              <a:gd name="connsiteX20" fmla="*/ 602275 w 602487"/>
              <a:gd name="connsiteY20" fmla="*/ 602275 w 602487"/>
              <a:gd name="connsiteX21" fmla="*/ 602275 w 602487"/>
              <a:gd name="connsiteY21" fmla="*/ 602275 w 602487"/>
              <a:gd name="connsiteX22" fmla="*/ 602275 w 602487"/>
              <a:gd name="connsiteY22" fmla="*/ 602275 w 602487"/>
              <a:gd name="connsiteX23" fmla="*/ 602275 w 602487"/>
              <a:gd name="connsiteY23" fmla="*/ 602275 w 602487"/>
              <a:gd name="connsiteX24" fmla="*/ 602275 w 602487"/>
              <a:gd name="connsiteY24" fmla="*/ 602275 w 602487"/>
              <a:gd name="connsiteX25" fmla="*/ 602275 w 602487"/>
              <a:gd name="connsiteY25" fmla="*/ 602275 w 602487"/>
              <a:gd name="connsiteX26" fmla="*/ 602275 w 602487"/>
              <a:gd name="connsiteY26" fmla="*/ 602275 w 602487"/>
              <a:gd name="connsiteX27" fmla="*/ 602275 w 602487"/>
              <a:gd name="connsiteY27" fmla="*/ 602275 w 602487"/>
              <a:gd name="connsiteX28" fmla="*/ 602275 w 602487"/>
              <a:gd name="connsiteY28" fmla="*/ 602275 w 602487"/>
              <a:gd name="connsiteX29" fmla="*/ 602275 w 602487"/>
              <a:gd name="connsiteY29" fmla="*/ 602275 w 602487"/>
              <a:gd name="connsiteX30" fmla="*/ 602275 w 602487"/>
              <a:gd name="connsiteY30" fmla="*/ 602275 w 602487"/>
              <a:gd name="connsiteX31" fmla="*/ 602275 w 602487"/>
              <a:gd name="connsiteY31" fmla="*/ 602275 w 602487"/>
              <a:gd name="connsiteX32" fmla="*/ 602275 w 602487"/>
              <a:gd name="connsiteY32" fmla="*/ 602275 w 602487"/>
              <a:gd name="connsiteX33" fmla="*/ 602275 w 602487"/>
              <a:gd name="connsiteY33" fmla="*/ 602275 w 602487"/>
              <a:gd name="connsiteX34" fmla="*/ 602275 w 602487"/>
              <a:gd name="connsiteY34" fmla="*/ 602275 w 602487"/>
              <a:gd name="connsiteX35" fmla="*/ 602275 w 602487"/>
              <a:gd name="connsiteY35" fmla="*/ 602275 w 602487"/>
              <a:gd name="connsiteX36" fmla="*/ 602275 w 602487"/>
              <a:gd name="connsiteY36" fmla="*/ 602275 w 602487"/>
              <a:gd name="connsiteX37" fmla="*/ 602275 w 602487"/>
              <a:gd name="connsiteY37" fmla="*/ 602275 w 602487"/>
              <a:gd name="connsiteX38" fmla="*/ 602275 w 602487"/>
              <a:gd name="connsiteY38" fmla="*/ 602275 w 602487"/>
              <a:gd name="connsiteX39" fmla="*/ 602275 w 602487"/>
              <a:gd name="connsiteY39" fmla="*/ 602275 w 602487"/>
              <a:gd name="connsiteX40" fmla="*/ 602275 w 602487"/>
              <a:gd name="connsiteY40" fmla="*/ 602275 w 602487"/>
              <a:gd name="connsiteX41" fmla="*/ 602275 w 602487"/>
              <a:gd name="connsiteY41" fmla="*/ 602275 w 602487"/>
              <a:gd name="connsiteX42" fmla="*/ 602275 w 602487"/>
              <a:gd name="connsiteY42" fmla="*/ 602275 w 602487"/>
              <a:gd name="connsiteX43" fmla="*/ 602275 w 602487"/>
              <a:gd name="connsiteY43" fmla="*/ 602275 w 602487"/>
              <a:gd name="connsiteX44" fmla="*/ 602275 w 602487"/>
              <a:gd name="connsiteY44" fmla="*/ 602275 w 602487"/>
              <a:gd name="connsiteX45" fmla="*/ 602275 w 602487"/>
              <a:gd name="connsiteY45" fmla="*/ 602275 w 602487"/>
              <a:gd name="connsiteX46" fmla="*/ 602275 w 602487"/>
              <a:gd name="connsiteY46" fmla="*/ 602275 w 602487"/>
              <a:gd name="connsiteX47" fmla="*/ 602275 w 602487"/>
              <a:gd name="connsiteY47" fmla="*/ 602275 w 602487"/>
              <a:gd name="connsiteX48" fmla="*/ 602275 w 602487"/>
              <a:gd name="connsiteY48" fmla="*/ 602275 w 602487"/>
              <a:gd name="connsiteX49" fmla="*/ 602275 w 602487"/>
              <a:gd name="connsiteY49" fmla="*/ 602275 w 602487"/>
              <a:gd name="connsiteX50" fmla="*/ 602275 w 602487"/>
              <a:gd name="connsiteY50" fmla="*/ 602275 w 602487"/>
              <a:gd name="connsiteX51" fmla="*/ 602275 w 602487"/>
              <a:gd name="connsiteY51" fmla="*/ 602275 w 602487"/>
              <a:gd name="connsiteX52" fmla="*/ 602275 w 602487"/>
              <a:gd name="connsiteY52" fmla="*/ 602275 w 602487"/>
              <a:gd name="connsiteX53" fmla="*/ 602275 w 602487"/>
              <a:gd name="connsiteY53" fmla="*/ 602275 w 602487"/>
              <a:gd name="connsiteX54" fmla="*/ 602275 w 602487"/>
              <a:gd name="connsiteY54" fmla="*/ 602275 w 602487"/>
              <a:gd name="connsiteX55" fmla="*/ 602275 w 602487"/>
              <a:gd name="connsiteY55" fmla="*/ 602275 w 602487"/>
              <a:gd name="connsiteX56" fmla="*/ 602275 w 602487"/>
              <a:gd name="connsiteY56" fmla="*/ 602275 w 602487"/>
              <a:gd name="connsiteX57" fmla="*/ 602275 w 602487"/>
              <a:gd name="connsiteY57" fmla="*/ 602275 w 602487"/>
              <a:gd name="connsiteX58" fmla="*/ 602275 w 602487"/>
              <a:gd name="connsiteY58" fmla="*/ 602275 w 602487"/>
              <a:gd name="connsiteX59" fmla="*/ 602275 w 602487"/>
              <a:gd name="connsiteY59" fmla="*/ 602275 w 602487"/>
              <a:gd name="connsiteX60" fmla="*/ 602275 w 602487"/>
              <a:gd name="connsiteY60" fmla="*/ 602275 w 602487"/>
              <a:gd name="connsiteX61" fmla="*/ 602275 w 602487"/>
              <a:gd name="connsiteY61" fmla="*/ 602275 w 602487"/>
              <a:gd name="connsiteX62" fmla="*/ 602275 w 602487"/>
              <a:gd name="connsiteY62" fmla="*/ 602275 w 602487"/>
              <a:gd name="connsiteX63" fmla="*/ 602275 w 602487"/>
              <a:gd name="connsiteY63" fmla="*/ 602275 w 602487"/>
              <a:gd name="connsiteX64" fmla="*/ 602275 w 602487"/>
              <a:gd name="connsiteY64" fmla="*/ 602275 w 602487"/>
              <a:gd name="connsiteX65" fmla="*/ 602275 w 602487"/>
              <a:gd name="connsiteY65" fmla="*/ 602275 w 602487"/>
              <a:gd name="connsiteX66" fmla="*/ 602275 w 602487"/>
              <a:gd name="connsiteY66" fmla="*/ 602275 w 602487"/>
              <a:gd name="connsiteX67" fmla="*/ 602275 w 602487"/>
              <a:gd name="connsiteY67" fmla="*/ 602275 w 602487"/>
              <a:gd name="connsiteX68" fmla="*/ 602275 w 602487"/>
              <a:gd name="connsiteY68" fmla="*/ 602275 w 602487"/>
              <a:gd name="connsiteX69" fmla="*/ 602275 w 602487"/>
              <a:gd name="connsiteY69" fmla="*/ 602275 w 602487"/>
              <a:gd name="connsiteX70" fmla="*/ 602275 w 602487"/>
              <a:gd name="connsiteY70" fmla="*/ 602275 w 602487"/>
              <a:gd name="connsiteX71" fmla="*/ 602275 w 602487"/>
              <a:gd name="connsiteY71" fmla="*/ 602275 w 602487"/>
              <a:gd name="connsiteX72" fmla="*/ 602275 w 602487"/>
              <a:gd name="connsiteY72" fmla="*/ 602275 w 602487"/>
              <a:gd name="connsiteX73" fmla="*/ 602275 w 602487"/>
              <a:gd name="connsiteY73" fmla="*/ 602275 w 602487"/>
              <a:gd name="connsiteX74" fmla="*/ 602275 w 602487"/>
              <a:gd name="connsiteY74" fmla="*/ 602275 w 602487"/>
              <a:gd name="connsiteX75" fmla="*/ 602275 w 602487"/>
              <a:gd name="connsiteY75" fmla="*/ 602275 w 602487"/>
              <a:gd name="connsiteX76" fmla="*/ 602275 w 602487"/>
              <a:gd name="connsiteY76" fmla="*/ 602275 w 602487"/>
              <a:gd name="connsiteX77" fmla="*/ 602275 w 602487"/>
              <a:gd name="connsiteY77" fmla="*/ 602275 w 602487"/>
              <a:gd name="connsiteX78" fmla="*/ 602275 w 602487"/>
              <a:gd name="connsiteY78" fmla="*/ 602275 w 602487"/>
              <a:gd name="connsiteX79" fmla="*/ 602275 w 602487"/>
              <a:gd name="connsiteY79" fmla="*/ 602275 w 602487"/>
              <a:gd name="connsiteX80" fmla="*/ 602275 w 602487"/>
              <a:gd name="connsiteY80" fmla="*/ 602275 w 602487"/>
              <a:gd name="connsiteX81" fmla="*/ 602275 w 602487"/>
              <a:gd name="connsiteY81" fmla="*/ 602275 w 602487"/>
              <a:gd name="connsiteX82" fmla="*/ 602275 w 602487"/>
              <a:gd name="connsiteY82" fmla="*/ 602275 w 602487"/>
              <a:gd name="connsiteX83" fmla="*/ 602275 w 602487"/>
              <a:gd name="connsiteY83" fmla="*/ 602275 w 602487"/>
              <a:gd name="connsiteX84" fmla="*/ 602275 w 602487"/>
              <a:gd name="connsiteY84" fmla="*/ 602275 w 602487"/>
              <a:gd name="connsiteX85" fmla="*/ 602275 w 602487"/>
              <a:gd name="connsiteY85" fmla="*/ 602275 w 602487"/>
              <a:gd name="connsiteX86" fmla="*/ 602275 w 602487"/>
              <a:gd name="connsiteY86" fmla="*/ 602275 w 602487"/>
              <a:gd name="connsiteX87" fmla="*/ 602275 w 602487"/>
              <a:gd name="connsiteY87" fmla="*/ 602275 w 602487"/>
              <a:gd name="connsiteX88" fmla="*/ 602275 w 602487"/>
              <a:gd name="connsiteY88" fmla="*/ 602275 w 602487"/>
              <a:gd name="connsiteX89" fmla="*/ 602275 w 602487"/>
              <a:gd name="connsiteY89" fmla="*/ 602275 w 602487"/>
              <a:gd name="connsiteX90" fmla="*/ 602275 w 602487"/>
              <a:gd name="connsiteY90" fmla="*/ 602275 w 602487"/>
              <a:gd name="connsiteX91" fmla="*/ 602275 w 602487"/>
              <a:gd name="connsiteY91" fmla="*/ 602275 w 602487"/>
              <a:gd name="connsiteX92" fmla="*/ 602275 w 602487"/>
              <a:gd name="connsiteY92" fmla="*/ 602275 w 602487"/>
              <a:gd name="connsiteX93" fmla="*/ 602275 w 602487"/>
              <a:gd name="connsiteY93" fmla="*/ 602275 w 602487"/>
              <a:gd name="connsiteX94" fmla="*/ 602275 w 602487"/>
              <a:gd name="connsiteY94" fmla="*/ 602275 w 602487"/>
              <a:gd name="connsiteX95" fmla="*/ 602275 w 602487"/>
              <a:gd name="connsiteY95" fmla="*/ 602275 w 602487"/>
              <a:gd name="connsiteX96" fmla="*/ 602275 w 602487"/>
              <a:gd name="connsiteY96" fmla="*/ 602275 w 602487"/>
              <a:gd name="connsiteX97" fmla="*/ 602275 w 602487"/>
              <a:gd name="connsiteY97" fmla="*/ 602275 w 602487"/>
              <a:gd name="connsiteX98" fmla="*/ 602275 w 602487"/>
              <a:gd name="connsiteY98" fmla="*/ 602275 w 602487"/>
              <a:gd name="connsiteX99" fmla="*/ 602275 w 602487"/>
              <a:gd name="connsiteY99" fmla="*/ 602275 w 602487"/>
              <a:gd name="connsiteX100" fmla="*/ 602275 w 602487"/>
              <a:gd name="connsiteY100" fmla="*/ 602275 w 602487"/>
              <a:gd name="connsiteX101" fmla="*/ 602275 w 602487"/>
              <a:gd name="connsiteY101" fmla="*/ 602275 w 602487"/>
              <a:gd name="connsiteX102" fmla="*/ 602275 w 602487"/>
              <a:gd name="connsiteY102" fmla="*/ 602275 w 602487"/>
              <a:gd name="connsiteX103" fmla="*/ 602275 w 602487"/>
              <a:gd name="connsiteY103" fmla="*/ 602275 w 602487"/>
              <a:gd name="connsiteX104" fmla="*/ 602275 w 602487"/>
              <a:gd name="connsiteY104" fmla="*/ 602275 w 602487"/>
              <a:gd name="connsiteX105" fmla="*/ 602275 w 602487"/>
              <a:gd name="connsiteY105" fmla="*/ 602275 w 602487"/>
              <a:gd name="connsiteX106" fmla="*/ 602275 w 602487"/>
              <a:gd name="connsiteY106" fmla="*/ 602275 w 602487"/>
              <a:gd name="connsiteX107" fmla="*/ 602275 w 602487"/>
              <a:gd name="connsiteY107" fmla="*/ 602275 w 602487"/>
              <a:gd name="connsiteX108" fmla="*/ 602275 w 602487"/>
              <a:gd name="connsiteY108" fmla="*/ 602275 w 602487"/>
              <a:gd name="connsiteX109" fmla="*/ 602275 w 602487"/>
              <a:gd name="connsiteY109" fmla="*/ 602275 w 602487"/>
              <a:gd name="connsiteX110" fmla="*/ 602275 w 602487"/>
              <a:gd name="connsiteY110" fmla="*/ 602275 w 602487"/>
              <a:gd name="connsiteX111" fmla="*/ 602275 w 602487"/>
              <a:gd name="connsiteY111" fmla="*/ 602275 w 602487"/>
              <a:gd name="connsiteX112" fmla="*/ 602275 w 602487"/>
              <a:gd name="connsiteY112" fmla="*/ 602275 w 602487"/>
              <a:gd name="connsiteX113" fmla="*/ 602275 w 602487"/>
              <a:gd name="connsiteY113" fmla="*/ 602275 w 60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9685" h="608768">
                <a:moveTo>
                  <a:pt x="511176" y="452904"/>
                </a:moveTo>
                <a:cubicBezTo>
                  <a:pt x="484888" y="452904"/>
                  <a:pt x="463534" y="474318"/>
                  <a:pt x="463534" y="500469"/>
                </a:cubicBezTo>
                <a:cubicBezTo>
                  <a:pt x="463534" y="526715"/>
                  <a:pt x="484888" y="548128"/>
                  <a:pt x="511176" y="548128"/>
                </a:cubicBezTo>
                <a:cubicBezTo>
                  <a:pt x="537464" y="548128"/>
                  <a:pt x="558817" y="526715"/>
                  <a:pt x="558817" y="500469"/>
                </a:cubicBezTo>
                <a:cubicBezTo>
                  <a:pt x="558817" y="474318"/>
                  <a:pt x="537464" y="452904"/>
                  <a:pt x="511176" y="452904"/>
                </a:cubicBezTo>
                <a:close/>
                <a:moveTo>
                  <a:pt x="304807" y="452904"/>
                </a:moveTo>
                <a:cubicBezTo>
                  <a:pt x="278528" y="452904"/>
                  <a:pt x="257183" y="474318"/>
                  <a:pt x="257183" y="500469"/>
                </a:cubicBezTo>
                <a:cubicBezTo>
                  <a:pt x="257183" y="526715"/>
                  <a:pt x="278528" y="548128"/>
                  <a:pt x="304807" y="548128"/>
                </a:cubicBezTo>
                <a:cubicBezTo>
                  <a:pt x="331085" y="548128"/>
                  <a:pt x="352526" y="526715"/>
                  <a:pt x="352526" y="500469"/>
                </a:cubicBezTo>
                <a:cubicBezTo>
                  <a:pt x="352526" y="474318"/>
                  <a:pt x="331085" y="452904"/>
                  <a:pt x="304807" y="452904"/>
                </a:cubicBezTo>
                <a:close/>
                <a:moveTo>
                  <a:pt x="98486" y="452904"/>
                </a:moveTo>
                <a:cubicBezTo>
                  <a:pt x="72204" y="452904"/>
                  <a:pt x="50761" y="474318"/>
                  <a:pt x="50761" y="500469"/>
                </a:cubicBezTo>
                <a:cubicBezTo>
                  <a:pt x="50761" y="526715"/>
                  <a:pt x="72204" y="548128"/>
                  <a:pt x="98486" y="548128"/>
                </a:cubicBezTo>
                <a:cubicBezTo>
                  <a:pt x="124768" y="548128"/>
                  <a:pt x="146116" y="526715"/>
                  <a:pt x="146116" y="500469"/>
                </a:cubicBezTo>
                <a:cubicBezTo>
                  <a:pt x="146116" y="474318"/>
                  <a:pt x="124768" y="452904"/>
                  <a:pt x="98486" y="452904"/>
                </a:cubicBezTo>
                <a:close/>
                <a:moveTo>
                  <a:pt x="473070" y="207321"/>
                </a:moveTo>
                <a:lnTo>
                  <a:pt x="549351" y="207321"/>
                </a:lnTo>
                <a:lnTo>
                  <a:pt x="549351" y="226374"/>
                </a:lnTo>
                <a:lnTo>
                  <a:pt x="473070" y="226374"/>
                </a:lnTo>
                <a:close/>
                <a:moveTo>
                  <a:pt x="266667" y="207321"/>
                </a:moveTo>
                <a:lnTo>
                  <a:pt x="342948" y="207321"/>
                </a:lnTo>
                <a:lnTo>
                  <a:pt x="342948" y="226374"/>
                </a:lnTo>
                <a:lnTo>
                  <a:pt x="266667" y="226374"/>
                </a:lnTo>
                <a:close/>
                <a:moveTo>
                  <a:pt x="60333" y="207321"/>
                </a:moveTo>
                <a:lnTo>
                  <a:pt x="136614" y="207321"/>
                </a:lnTo>
                <a:lnTo>
                  <a:pt x="136614" y="226374"/>
                </a:lnTo>
                <a:lnTo>
                  <a:pt x="60333" y="226374"/>
                </a:lnTo>
                <a:close/>
                <a:moveTo>
                  <a:pt x="473070" y="162512"/>
                </a:moveTo>
                <a:lnTo>
                  <a:pt x="549351" y="162512"/>
                </a:lnTo>
                <a:lnTo>
                  <a:pt x="549351" y="181424"/>
                </a:lnTo>
                <a:lnTo>
                  <a:pt x="473070" y="181424"/>
                </a:lnTo>
                <a:close/>
                <a:moveTo>
                  <a:pt x="266667" y="162512"/>
                </a:moveTo>
                <a:lnTo>
                  <a:pt x="342948" y="162512"/>
                </a:lnTo>
                <a:lnTo>
                  <a:pt x="342948" y="181424"/>
                </a:lnTo>
                <a:lnTo>
                  <a:pt x="266667" y="181424"/>
                </a:lnTo>
                <a:close/>
                <a:moveTo>
                  <a:pt x="60333" y="162512"/>
                </a:moveTo>
                <a:lnTo>
                  <a:pt x="136614" y="162512"/>
                </a:lnTo>
                <a:lnTo>
                  <a:pt x="136614" y="181424"/>
                </a:lnTo>
                <a:lnTo>
                  <a:pt x="60333" y="181424"/>
                </a:lnTo>
                <a:close/>
                <a:moveTo>
                  <a:pt x="473070" y="117703"/>
                </a:moveTo>
                <a:lnTo>
                  <a:pt x="549351" y="117703"/>
                </a:lnTo>
                <a:lnTo>
                  <a:pt x="549351" y="136615"/>
                </a:lnTo>
                <a:lnTo>
                  <a:pt x="473070" y="136615"/>
                </a:lnTo>
                <a:close/>
                <a:moveTo>
                  <a:pt x="266667" y="117703"/>
                </a:moveTo>
                <a:lnTo>
                  <a:pt x="342948" y="117703"/>
                </a:lnTo>
                <a:lnTo>
                  <a:pt x="342948" y="136615"/>
                </a:lnTo>
                <a:lnTo>
                  <a:pt x="266667" y="136615"/>
                </a:lnTo>
                <a:close/>
                <a:moveTo>
                  <a:pt x="60333" y="117703"/>
                </a:moveTo>
                <a:lnTo>
                  <a:pt x="136614" y="117703"/>
                </a:lnTo>
                <a:lnTo>
                  <a:pt x="136614" y="136615"/>
                </a:lnTo>
                <a:lnTo>
                  <a:pt x="60333" y="136615"/>
                </a:lnTo>
                <a:close/>
                <a:moveTo>
                  <a:pt x="473070" y="72753"/>
                </a:moveTo>
                <a:lnTo>
                  <a:pt x="549351" y="72753"/>
                </a:lnTo>
                <a:lnTo>
                  <a:pt x="549351" y="91806"/>
                </a:lnTo>
                <a:lnTo>
                  <a:pt x="473070" y="91806"/>
                </a:lnTo>
                <a:close/>
                <a:moveTo>
                  <a:pt x="266667" y="72753"/>
                </a:moveTo>
                <a:lnTo>
                  <a:pt x="342948" y="72753"/>
                </a:lnTo>
                <a:lnTo>
                  <a:pt x="342948" y="91806"/>
                </a:lnTo>
                <a:lnTo>
                  <a:pt x="266667" y="91806"/>
                </a:lnTo>
                <a:close/>
                <a:moveTo>
                  <a:pt x="60333" y="72753"/>
                </a:moveTo>
                <a:lnTo>
                  <a:pt x="136614" y="72753"/>
                </a:lnTo>
                <a:lnTo>
                  <a:pt x="136614" y="91806"/>
                </a:lnTo>
                <a:lnTo>
                  <a:pt x="60333" y="91806"/>
                </a:lnTo>
                <a:close/>
                <a:moveTo>
                  <a:pt x="41747" y="32215"/>
                </a:moveTo>
                <a:cubicBezTo>
                  <a:pt x="36434" y="32215"/>
                  <a:pt x="32164" y="36479"/>
                  <a:pt x="32164" y="41690"/>
                </a:cubicBezTo>
                <a:lnTo>
                  <a:pt x="32164" y="257435"/>
                </a:lnTo>
                <a:cubicBezTo>
                  <a:pt x="32164" y="262741"/>
                  <a:pt x="36434" y="267005"/>
                  <a:pt x="41747" y="267005"/>
                </a:cubicBezTo>
                <a:lnTo>
                  <a:pt x="155129" y="267005"/>
                </a:lnTo>
                <a:cubicBezTo>
                  <a:pt x="160443" y="267005"/>
                  <a:pt x="164712" y="262741"/>
                  <a:pt x="164712" y="257435"/>
                </a:cubicBezTo>
                <a:lnTo>
                  <a:pt x="164712" y="41690"/>
                </a:lnTo>
                <a:cubicBezTo>
                  <a:pt x="164712" y="36479"/>
                  <a:pt x="160443" y="32215"/>
                  <a:pt x="155129" y="32215"/>
                </a:cubicBezTo>
                <a:close/>
                <a:moveTo>
                  <a:pt x="248075" y="32215"/>
                </a:moveTo>
                <a:cubicBezTo>
                  <a:pt x="242857" y="32215"/>
                  <a:pt x="238588" y="36479"/>
                  <a:pt x="238588" y="41690"/>
                </a:cubicBezTo>
                <a:lnTo>
                  <a:pt x="238588" y="257435"/>
                </a:lnTo>
                <a:cubicBezTo>
                  <a:pt x="238588" y="262741"/>
                  <a:pt x="242857" y="267005"/>
                  <a:pt x="248075" y="267005"/>
                </a:cubicBezTo>
                <a:lnTo>
                  <a:pt x="361538" y="267005"/>
                </a:lnTo>
                <a:cubicBezTo>
                  <a:pt x="366851" y="267005"/>
                  <a:pt x="371025" y="262741"/>
                  <a:pt x="371025" y="257435"/>
                </a:cubicBezTo>
                <a:lnTo>
                  <a:pt x="371025" y="41690"/>
                </a:lnTo>
                <a:cubicBezTo>
                  <a:pt x="371025" y="36479"/>
                  <a:pt x="366851" y="32215"/>
                  <a:pt x="361538" y="32215"/>
                </a:cubicBezTo>
                <a:close/>
                <a:moveTo>
                  <a:pt x="454423" y="32215"/>
                </a:moveTo>
                <a:cubicBezTo>
                  <a:pt x="449203" y="32215"/>
                  <a:pt x="444933" y="36479"/>
                  <a:pt x="444933" y="41690"/>
                </a:cubicBezTo>
                <a:lnTo>
                  <a:pt x="444933" y="257435"/>
                </a:lnTo>
                <a:cubicBezTo>
                  <a:pt x="444933" y="262741"/>
                  <a:pt x="449203" y="267005"/>
                  <a:pt x="454423" y="267005"/>
                </a:cubicBezTo>
                <a:lnTo>
                  <a:pt x="567928" y="267005"/>
                </a:lnTo>
                <a:cubicBezTo>
                  <a:pt x="573148" y="267005"/>
                  <a:pt x="577418" y="262741"/>
                  <a:pt x="577418" y="257435"/>
                </a:cubicBezTo>
                <a:lnTo>
                  <a:pt x="577418" y="41690"/>
                </a:lnTo>
                <a:cubicBezTo>
                  <a:pt x="577418" y="36479"/>
                  <a:pt x="573148" y="32215"/>
                  <a:pt x="567928" y="32215"/>
                </a:cubicBezTo>
                <a:close/>
                <a:moveTo>
                  <a:pt x="17268" y="0"/>
                </a:moveTo>
                <a:lnTo>
                  <a:pt x="179609" y="0"/>
                </a:lnTo>
                <a:cubicBezTo>
                  <a:pt x="189191" y="0"/>
                  <a:pt x="196877" y="7675"/>
                  <a:pt x="196877" y="17245"/>
                </a:cubicBezTo>
                <a:lnTo>
                  <a:pt x="196877" y="591618"/>
                </a:lnTo>
                <a:cubicBezTo>
                  <a:pt x="196877" y="601093"/>
                  <a:pt x="189191" y="608768"/>
                  <a:pt x="179609" y="608768"/>
                </a:cubicBezTo>
                <a:lnTo>
                  <a:pt x="17268" y="608768"/>
                </a:lnTo>
                <a:cubicBezTo>
                  <a:pt x="7685" y="608768"/>
                  <a:pt x="0" y="601093"/>
                  <a:pt x="0" y="591618"/>
                </a:cubicBezTo>
                <a:lnTo>
                  <a:pt x="0" y="17245"/>
                </a:lnTo>
                <a:cubicBezTo>
                  <a:pt x="0" y="7675"/>
                  <a:pt x="7685" y="0"/>
                  <a:pt x="17268" y="0"/>
                </a:cubicBezTo>
                <a:close/>
                <a:moveTo>
                  <a:pt x="223599" y="0"/>
                </a:moveTo>
                <a:lnTo>
                  <a:pt x="386015" y="0"/>
                </a:lnTo>
                <a:cubicBezTo>
                  <a:pt x="395502" y="0"/>
                  <a:pt x="403281" y="7675"/>
                  <a:pt x="403281" y="17244"/>
                </a:cubicBezTo>
                <a:lnTo>
                  <a:pt x="403281" y="591618"/>
                </a:lnTo>
                <a:cubicBezTo>
                  <a:pt x="403281" y="601093"/>
                  <a:pt x="395502" y="608768"/>
                  <a:pt x="386015" y="608768"/>
                </a:cubicBezTo>
                <a:lnTo>
                  <a:pt x="223599" y="608768"/>
                </a:lnTo>
                <a:cubicBezTo>
                  <a:pt x="214112" y="608768"/>
                  <a:pt x="206333" y="601093"/>
                  <a:pt x="206333" y="591618"/>
                </a:cubicBezTo>
                <a:lnTo>
                  <a:pt x="206333" y="17244"/>
                </a:lnTo>
                <a:cubicBezTo>
                  <a:pt x="206333" y="7675"/>
                  <a:pt x="214112" y="0"/>
                  <a:pt x="223599" y="0"/>
                </a:cubicBezTo>
                <a:close/>
                <a:moveTo>
                  <a:pt x="429938" y="0"/>
                </a:moveTo>
                <a:lnTo>
                  <a:pt x="592318" y="0"/>
                </a:lnTo>
                <a:cubicBezTo>
                  <a:pt x="601903" y="0"/>
                  <a:pt x="609685" y="7675"/>
                  <a:pt x="609685" y="17244"/>
                </a:cubicBezTo>
                <a:lnTo>
                  <a:pt x="609685" y="591618"/>
                </a:lnTo>
                <a:cubicBezTo>
                  <a:pt x="609685" y="601093"/>
                  <a:pt x="601903" y="608768"/>
                  <a:pt x="592318" y="608768"/>
                </a:cubicBezTo>
                <a:lnTo>
                  <a:pt x="429938" y="608768"/>
                </a:lnTo>
                <a:cubicBezTo>
                  <a:pt x="420353" y="608768"/>
                  <a:pt x="412666" y="601093"/>
                  <a:pt x="412666" y="591618"/>
                </a:cubicBezTo>
                <a:lnTo>
                  <a:pt x="412666" y="17244"/>
                </a:lnTo>
                <a:cubicBezTo>
                  <a:pt x="412666" y="7675"/>
                  <a:pt x="420353" y="0"/>
                  <a:pt x="429938"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fficeArt object">
            <a:extLst>
              <a:ext uri="{FF2B5EF4-FFF2-40B4-BE49-F238E27FC236}">
                <a16:creationId xmlns:a16="http://schemas.microsoft.com/office/drawing/2014/main" id="{695EAA09-E569-434F-A3E2-0FD1542EF1BD}"/>
              </a:ext>
            </a:extLst>
          </p:cNvPr>
          <p:cNvPicPr/>
          <p:nvPr/>
        </p:nvPicPr>
        <p:blipFill>
          <a:blip r:embed="rId3"/>
          <a:stretch>
            <a:fillRect/>
          </a:stretch>
        </p:blipFill>
        <p:spPr>
          <a:xfrm>
            <a:off x="854284" y="1846909"/>
            <a:ext cx="6119495" cy="3660140"/>
          </a:xfrm>
          <a:prstGeom prst="rect">
            <a:avLst/>
          </a:prstGeom>
          <a:ln w="12700" cap="flat">
            <a:noFill/>
            <a:miter lim="400000"/>
          </a:ln>
          <a:effectLst/>
        </p:spPr>
      </p:pic>
      <mc:AlternateContent xmlns:mc="http://schemas.openxmlformats.org/markup-compatibility/2006">
        <mc:Choice xmlns:a14="http://schemas.microsoft.com/office/drawing/2010/main" Requires="a14">
          <p:sp>
            <p:nvSpPr>
              <p:cNvPr id="10" name="文本框 9">
                <a:extLst>
                  <a:ext uri="{FF2B5EF4-FFF2-40B4-BE49-F238E27FC236}">
                    <a16:creationId xmlns:a16="http://schemas.microsoft.com/office/drawing/2014/main" id="{DDC0220C-C33A-4B0B-85A5-3668CB2E4E3B}"/>
                  </a:ext>
                </a:extLst>
              </p:cNvPr>
              <p:cNvSpPr txBox="1"/>
              <p:nvPr/>
            </p:nvSpPr>
            <p:spPr>
              <a:xfrm>
                <a:off x="7952870" y="1993028"/>
                <a:ext cx="2979821" cy="3662541"/>
              </a:xfrm>
              <a:prstGeom prst="rect">
                <a:avLst/>
              </a:prstGeom>
              <a:noFill/>
            </p:spPr>
            <p:txBody>
              <a:bodyPr wrap="square">
                <a:spAutoFit/>
              </a:bodyPr>
              <a:lstStyle/>
              <a:p>
                <a:pPr>
                  <a:lnSpc>
                    <a:spcPct val="200000"/>
                  </a:lnSpc>
                </a:pPr>
                <a14:m>
                  <m:oMathPara xmlns:m="http://schemas.openxmlformats.org/officeDocument/2006/math">
                    <m:oMathParaPr>
                      <m:jc m:val="left"/>
                    </m:oMathParaPr>
                    <m:oMath xmlns:m="http://schemas.openxmlformats.org/officeDocument/2006/math">
                      <m:r>
                        <a:rPr lang="en-US" altLang="zh-CN" sz="2000" i="1" smtClean="0">
                          <a:ln>
                            <a:noFill/>
                          </a:ln>
                          <a:solidFill>
                            <a:srgbClr val="000000"/>
                          </a:solidFill>
                          <a:effectLst/>
                          <a:latin typeface="Cambria Math" panose="02040503050406030204" pitchFamily="18" charset="0"/>
                          <a:ea typeface="Arial Unicode MS"/>
                          <a:cs typeface="Arial Unicode MS"/>
                        </a:rPr>
                        <m:t>𝐹</m:t>
                      </m:r>
                      <m:r>
                        <a:rPr lang="en-US" altLang="zh-CN" sz="2000" i="1" smtClean="0">
                          <a:ln>
                            <a:noFill/>
                          </a:ln>
                          <a:solidFill>
                            <a:srgbClr val="000000"/>
                          </a:solidFill>
                          <a:effectLst/>
                          <a:latin typeface="Cambria Math" panose="02040503050406030204" pitchFamily="18" charset="0"/>
                          <a:ea typeface="Arial Unicode MS"/>
                          <a:cs typeface="Arial Unicode MS"/>
                        </a:rPr>
                        <m:t>=</m:t>
                      </m:r>
                      <m:r>
                        <a:rPr lang="en-US" altLang="zh-CN" sz="2000" i="1" smtClean="0">
                          <a:ln>
                            <a:noFill/>
                          </a:ln>
                          <a:solidFill>
                            <a:srgbClr val="000000"/>
                          </a:solidFill>
                          <a:effectLst/>
                          <a:latin typeface="Cambria Math" panose="02040503050406030204" pitchFamily="18" charset="0"/>
                          <a:ea typeface="Arial Unicode MS"/>
                          <a:cs typeface="Arial Unicode MS"/>
                        </a:rPr>
                        <m:t>𝜁</m:t>
                      </m:r>
                      <m:r>
                        <a:rPr lang="en-US" altLang="zh-CN" sz="2000" i="1" smtClean="0">
                          <a:ln>
                            <a:noFill/>
                          </a:ln>
                          <a:solidFill>
                            <a:srgbClr val="000000"/>
                          </a:solidFill>
                          <a:effectLst/>
                          <a:latin typeface="Cambria Math" panose="02040503050406030204" pitchFamily="18" charset="0"/>
                          <a:ea typeface="Arial Unicode MS"/>
                          <a:cs typeface="Arial Unicode MS"/>
                        </a:rPr>
                        <m:t>𝑣</m:t>
                      </m:r>
                    </m:oMath>
                  </m:oMathPara>
                </a14:m>
                <a:endParaRPr lang="zh-CN" altLang="zh-CN" sz="1600" dirty="0">
                  <a:ln>
                    <a:noFill/>
                  </a:ln>
                  <a:solidFill>
                    <a:srgbClr val="000000"/>
                  </a:solidFill>
                  <a:effectLst/>
                  <a:latin typeface="Helvetica Neue"/>
                  <a:ea typeface="Arial Unicode MS"/>
                  <a:cs typeface="Arial Unicode MS"/>
                </a:endParaRPr>
              </a:p>
              <a:p>
                <a:pPr>
                  <a:lnSpc>
                    <a:spcPct val="200000"/>
                  </a:lnSpc>
                </a:pPr>
                <a14:m>
                  <m:oMathPara xmlns:m="http://schemas.openxmlformats.org/officeDocument/2006/math">
                    <m:oMathParaPr>
                      <m:jc m:val="left"/>
                    </m:oMathParaPr>
                    <m:oMath xmlns:m="http://schemas.openxmlformats.org/officeDocument/2006/math">
                      <m:r>
                        <a:rPr lang="en-US" altLang="zh-CN" sz="2000" i="1">
                          <a:ln>
                            <a:noFill/>
                          </a:ln>
                          <a:solidFill>
                            <a:srgbClr val="000000"/>
                          </a:solidFill>
                          <a:effectLst/>
                          <a:latin typeface="Cambria Math" panose="02040503050406030204" pitchFamily="18" charset="0"/>
                          <a:ea typeface="Arial Unicode MS"/>
                          <a:cs typeface="Arial Unicode MS"/>
                        </a:rPr>
                        <m:t>𝜁</m:t>
                      </m:r>
                      <m:r>
                        <a:rPr lang="en-US" altLang="zh-CN" sz="2000" i="1">
                          <a:ln>
                            <a:noFill/>
                          </a:ln>
                          <a:solidFill>
                            <a:srgbClr val="000000"/>
                          </a:solidFill>
                          <a:effectLst/>
                          <a:latin typeface="Cambria Math" panose="02040503050406030204" pitchFamily="18" charset="0"/>
                          <a:ea typeface="Arial Unicode MS"/>
                          <a:cs typeface="Arial Unicode MS"/>
                        </a:rPr>
                        <m:t>=6</m:t>
                      </m:r>
                      <m:r>
                        <a:rPr lang="en-US" altLang="zh-CN" sz="2000" i="1">
                          <a:ln>
                            <a:noFill/>
                          </a:ln>
                          <a:solidFill>
                            <a:srgbClr val="000000"/>
                          </a:solidFill>
                          <a:effectLst/>
                          <a:latin typeface="Cambria Math" panose="02040503050406030204" pitchFamily="18" charset="0"/>
                          <a:ea typeface="Arial Unicode MS"/>
                          <a:cs typeface="Arial Unicode MS"/>
                        </a:rPr>
                        <m:t>𝜋𝜂</m:t>
                      </m:r>
                      <m:r>
                        <a:rPr lang="en-US" altLang="zh-CN" sz="2000" i="1">
                          <a:ln>
                            <a:noFill/>
                          </a:ln>
                          <a:solidFill>
                            <a:srgbClr val="000000"/>
                          </a:solidFill>
                          <a:effectLst/>
                          <a:latin typeface="Cambria Math" panose="02040503050406030204" pitchFamily="18" charset="0"/>
                          <a:ea typeface="Arial Unicode MS"/>
                          <a:cs typeface="Arial Unicode MS"/>
                        </a:rPr>
                        <m:t>𝑅</m:t>
                      </m:r>
                    </m:oMath>
                  </m:oMathPara>
                </a14:m>
                <a:endParaRPr lang="zh-CN" altLang="zh-CN" sz="1600" dirty="0">
                  <a:ln>
                    <a:noFill/>
                  </a:ln>
                  <a:solidFill>
                    <a:srgbClr val="000000"/>
                  </a:solidFill>
                  <a:effectLst/>
                  <a:latin typeface="Helvetica Neue"/>
                  <a:ea typeface="Arial Unicode MS"/>
                  <a:cs typeface="Arial Unicode MS"/>
                </a:endParaRPr>
              </a:p>
              <a:p>
                <a:pPr>
                  <a:lnSpc>
                    <a:spcPct val="200000"/>
                  </a:lnSpc>
                </a:pPr>
                <a14:m>
                  <m:oMathPara xmlns:m="http://schemas.openxmlformats.org/officeDocument/2006/math">
                    <m:oMathParaPr>
                      <m:jc m:val="left"/>
                    </m:oMathParaPr>
                    <m:oMath xmlns:m="http://schemas.openxmlformats.org/officeDocument/2006/math">
                      <m:r>
                        <a:rPr lang="en-US" altLang="zh-CN" sz="2000" i="1">
                          <a:ln>
                            <a:noFill/>
                          </a:ln>
                          <a:solidFill>
                            <a:srgbClr val="000000"/>
                          </a:solidFill>
                          <a:effectLst/>
                          <a:latin typeface="Cambria Math" panose="02040503050406030204" pitchFamily="18" charset="0"/>
                          <a:ea typeface="Arial Unicode MS"/>
                          <a:cs typeface="Arial Unicode MS"/>
                        </a:rPr>
                        <m:t>𝑔</m:t>
                      </m:r>
                      <m:r>
                        <a:rPr lang="en-US" altLang="zh-CN" sz="2000" i="1">
                          <a:ln>
                            <a:noFill/>
                          </a:ln>
                          <a:solidFill>
                            <a:srgbClr val="000000"/>
                          </a:solidFill>
                          <a:effectLst/>
                          <a:latin typeface="Cambria Math" panose="02040503050406030204" pitchFamily="18" charset="0"/>
                          <a:ea typeface="Arial Unicode MS"/>
                          <a:cs typeface="Arial Unicode MS"/>
                        </a:rPr>
                        <m:t>=9.806</m:t>
                      </m:r>
                      <m:r>
                        <a:rPr lang="en-US" altLang="zh-CN" sz="2000" i="1">
                          <a:ln>
                            <a:noFill/>
                          </a:ln>
                          <a:solidFill>
                            <a:srgbClr val="000000"/>
                          </a:solidFill>
                          <a:effectLst/>
                          <a:latin typeface="Cambria Math" panose="02040503050406030204" pitchFamily="18" charset="0"/>
                          <a:ea typeface="Arial Unicode MS"/>
                          <a:cs typeface="Arial Unicode MS"/>
                        </a:rPr>
                        <m:t>𝑚</m:t>
                      </m:r>
                      <m:r>
                        <a:rPr lang="en-US" altLang="zh-CN" sz="2000" i="1">
                          <a:ln>
                            <a:noFill/>
                          </a:ln>
                          <a:solidFill>
                            <a:srgbClr val="000000"/>
                          </a:solidFill>
                          <a:effectLst/>
                          <a:latin typeface="Cambria Math" panose="02040503050406030204" pitchFamily="18" charset="0"/>
                          <a:ea typeface="Arial Unicode MS"/>
                          <a:cs typeface="Arial Unicode MS"/>
                        </a:rPr>
                        <m:t>/</m:t>
                      </m:r>
                      <m:sSup>
                        <m:sSupPr>
                          <m:ctrlPr>
                            <a:rPr lang="zh-CN" altLang="zh-CN" sz="1600" i="1">
                              <a:ln>
                                <a:noFill/>
                              </a:ln>
                              <a:solidFill>
                                <a:srgbClr val="000000"/>
                              </a:solidFill>
                              <a:effectLst/>
                              <a:latin typeface="Cambria Math" panose="02040503050406030204" pitchFamily="18" charset="0"/>
                              <a:ea typeface="Cambria Math" panose="02040503050406030204" pitchFamily="18" charset="0"/>
                              <a:cs typeface="Arial Unicode MS"/>
                            </a:rPr>
                          </m:ctrlPr>
                        </m:sSupPr>
                        <m:e>
                          <m:r>
                            <a:rPr lang="en-US" altLang="zh-CN" sz="2000" i="1">
                              <a:ln>
                                <a:noFill/>
                              </a:ln>
                              <a:solidFill>
                                <a:srgbClr val="000000"/>
                              </a:solidFill>
                              <a:effectLst/>
                              <a:latin typeface="Cambria Math" panose="02040503050406030204" pitchFamily="18" charset="0"/>
                              <a:ea typeface="Arial Unicode MS"/>
                              <a:cs typeface="Arial Unicode MS"/>
                            </a:rPr>
                            <m:t>𝑠</m:t>
                          </m:r>
                        </m:e>
                        <m:sup>
                          <m:r>
                            <a:rPr lang="en-US" altLang="zh-CN" sz="2000" i="1">
                              <a:ln>
                                <a:noFill/>
                              </a:ln>
                              <a:solidFill>
                                <a:srgbClr val="000000"/>
                              </a:solidFill>
                              <a:effectLst/>
                              <a:latin typeface="Cambria Math" panose="02040503050406030204" pitchFamily="18" charset="0"/>
                              <a:ea typeface="Arial Unicode MS"/>
                              <a:cs typeface="Arial Unicode MS"/>
                            </a:rPr>
                            <m:t>2</m:t>
                          </m:r>
                        </m:sup>
                      </m:sSup>
                    </m:oMath>
                  </m:oMathPara>
                </a14:m>
                <a:endParaRPr lang="zh-CN" altLang="zh-CN" sz="1600" dirty="0">
                  <a:ln>
                    <a:noFill/>
                  </a:ln>
                  <a:solidFill>
                    <a:srgbClr val="000000"/>
                  </a:solidFill>
                  <a:effectLst/>
                  <a:latin typeface="Helvetica Neue"/>
                  <a:ea typeface="Arial Unicode MS"/>
                  <a:cs typeface="Arial Unicode MS"/>
                </a:endParaRPr>
              </a:p>
              <a:p>
                <a:pPr>
                  <a:lnSpc>
                    <a:spcPct val="200000"/>
                  </a:lnSpc>
                </a:pPr>
                <a:r>
                  <a:rPr lang="en-US" altLang="zh-CN" sz="1800" dirty="0">
                    <a:ln>
                      <a:noFill/>
                    </a:ln>
                    <a:solidFill>
                      <a:srgbClr val="000000"/>
                    </a:solidFill>
                    <a:effectLst/>
                    <a:latin typeface="Times New Roman" panose="02020603050405020304" pitchFamily="18" charset="0"/>
                    <a:ea typeface="Arial Unicode MS"/>
                    <a:cs typeface="Arial Unicode MS"/>
                  </a:rPr>
                  <a:t> </a:t>
                </a:r>
                <a14:m>
                  <m:oMath xmlns:m="http://schemas.openxmlformats.org/officeDocument/2006/math">
                    <m:r>
                      <a:rPr lang="en-US" altLang="zh-CN" sz="1800" i="1">
                        <a:ln>
                          <a:noFill/>
                        </a:ln>
                        <a:solidFill>
                          <a:srgbClr val="000000"/>
                        </a:solidFill>
                        <a:effectLst/>
                        <a:latin typeface="Cambria Math" panose="02040503050406030204" pitchFamily="18" charset="0"/>
                        <a:ea typeface="Arial Unicode MS"/>
                        <a:cs typeface="Arial Unicode MS"/>
                      </a:rPr>
                      <m:t>𝜌</m:t>
                    </m:r>
                    <m:r>
                      <a:rPr lang="en-US" altLang="zh-CN" sz="1800" i="1">
                        <a:ln>
                          <a:noFill/>
                        </a:ln>
                        <a:solidFill>
                          <a:srgbClr val="000000"/>
                        </a:solidFill>
                        <a:effectLst/>
                        <a:latin typeface="Cambria Math" panose="02040503050406030204" pitchFamily="18" charset="0"/>
                        <a:ea typeface="Arial Unicode MS"/>
                        <a:cs typeface="Arial Unicode MS"/>
                      </a:rPr>
                      <m:t>=1⋅</m:t>
                    </m:r>
                    <m:sSup>
                      <m:sSupPr>
                        <m:ctrlPr>
                          <a:rPr lang="zh-CN" altLang="zh-CN" sz="1600" i="1">
                            <a:ln>
                              <a:noFill/>
                            </a:ln>
                            <a:solidFill>
                              <a:srgbClr val="000000"/>
                            </a:solidFill>
                            <a:effectLst/>
                            <a:latin typeface="Cambria Math" panose="02040503050406030204" pitchFamily="18" charset="0"/>
                            <a:ea typeface="Cambria Math" panose="02040503050406030204" pitchFamily="18" charset="0"/>
                            <a:cs typeface="Arial Unicode MS"/>
                          </a:rPr>
                        </m:ctrlPr>
                      </m:sSupPr>
                      <m:e>
                        <m:r>
                          <a:rPr lang="en-US" altLang="zh-CN" sz="1800" i="1">
                            <a:ln>
                              <a:noFill/>
                            </a:ln>
                            <a:solidFill>
                              <a:srgbClr val="000000"/>
                            </a:solidFill>
                            <a:effectLst/>
                            <a:latin typeface="Cambria Math" panose="02040503050406030204" pitchFamily="18" charset="0"/>
                            <a:ea typeface="Arial Unicode MS"/>
                            <a:cs typeface="Arial Unicode MS"/>
                          </a:rPr>
                          <m:t>10</m:t>
                        </m:r>
                      </m:e>
                      <m:sup>
                        <m:r>
                          <a:rPr lang="en-US" altLang="zh-CN" sz="1800" i="1">
                            <a:ln>
                              <a:noFill/>
                            </a:ln>
                            <a:solidFill>
                              <a:srgbClr val="000000"/>
                            </a:solidFill>
                            <a:effectLst/>
                            <a:latin typeface="Cambria Math" panose="02040503050406030204" pitchFamily="18" charset="0"/>
                            <a:ea typeface="Arial Unicode MS"/>
                            <a:cs typeface="Arial Unicode MS"/>
                          </a:rPr>
                          <m:t>3</m:t>
                        </m:r>
                      </m:sup>
                    </m:sSup>
                    <m:r>
                      <a:rPr lang="en-US" altLang="zh-CN" sz="1800" i="1">
                        <a:ln>
                          <a:noFill/>
                        </a:ln>
                        <a:solidFill>
                          <a:srgbClr val="000000"/>
                        </a:solidFill>
                        <a:effectLst/>
                        <a:latin typeface="Cambria Math" panose="02040503050406030204" pitchFamily="18" charset="0"/>
                        <a:ea typeface="Arial Unicode MS"/>
                        <a:cs typeface="Arial Unicode MS"/>
                      </a:rPr>
                      <m:t>𝑘𝑔</m:t>
                    </m:r>
                    <m:r>
                      <a:rPr lang="en-US" altLang="zh-CN" sz="1800" i="1">
                        <a:ln>
                          <a:noFill/>
                        </a:ln>
                        <a:solidFill>
                          <a:srgbClr val="000000"/>
                        </a:solidFill>
                        <a:effectLst/>
                        <a:latin typeface="Cambria Math" panose="02040503050406030204" pitchFamily="18" charset="0"/>
                        <a:ea typeface="Arial Unicode MS"/>
                        <a:cs typeface="Arial Unicode MS"/>
                      </a:rPr>
                      <m:t>⋅</m:t>
                    </m:r>
                    <m:sSup>
                      <m:sSupPr>
                        <m:ctrlPr>
                          <a:rPr lang="zh-CN" altLang="zh-CN" sz="1600" i="1">
                            <a:ln>
                              <a:noFill/>
                            </a:ln>
                            <a:solidFill>
                              <a:srgbClr val="000000"/>
                            </a:solidFill>
                            <a:effectLst/>
                            <a:latin typeface="Cambria Math" panose="02040503050406030204" pitchFamily="18" charset="0"/>
                            <a:ea typeface="Cambria Math" panose="02040503050406030204" pitchFamily="18" charset="0"/>
                            <a:cs typeface="Arial Unicode MS"/>
                          </a:rPr>
                        </m:ctrlPr>
                      </m:sSupPr>
                      <m:e>
                        <m:r>
                          <a:rPr lang="en-US" altLang="zh-CN" sz="1800" i="1">
                            <a:ln>
                              <a:noFill/>
                            </a:ln>
                            <a:solidFill>
                              <a:srgbClr val="000000"/>
                            </a:solidFill>
                            <a:effectLst/>
                            <a:latin typeface="Cambria Math" panose="02040503050406030204" pitchFamily="18" charset="0"/>
                            <a:ea typeface="Arial Unicode MS"/>
                            <a:cs typeface="Arial Unicode MS"/>
                          </a:rPr>
                          <m:t>𝑚</m:t>
                        </m:r>
                      </m:e>
                      <m:sup>
                        <m:r>
                          <a:rPr lang="en-US" altLang="zh-CN" sz="1800" i="1">
                            <a:ln>
                              <a:noFill/>
                            </a:ln>
                            <a:solidFill>
                              <a:srgbClr val="000000"/>
                            </a:solidFill>
                            <a:effectLst/>
                            <a:latin typeface="Cambria Math" panose="02040503050406030204" pitchFamily="18" charset="0"/>
                            <a:ea typeface="Arial Unicode MS"/>
                            <a:cs typeface="Arial Unicode MS"/>
                          </a:rPr>
                          <m:t>3</m:t>
                        </m:r>
                      </m:sup>
                    </m:sSup>
                  </m:oMath>
                </a14:m>
                <a:endParaRPr lang="zh-CN" altLang="zh-CN" sz="1600" dirty="0">
                  <a:ln>
                    <a:noFill/>
                  </a:ln>
                  <a:solidFill>
                    <a:srgbClr val="000000"/>
                  </a:solidFill>
                  <a:effectLst/>
                  <a:latin typeface="Helvetica Neue"/>
                  <a:ea typeface="Arial Unicode MS"/>
                  <a:cs typeface="Arial Unicode MS"/>
                </a:endParaRPr>
              </a:p>
              <a:p>
                <a:pPr>
                  <a:lnSpc>
                    <a:spcPct val="200000"/>
                  </a:lnSpc>
                </a:pPr>
                <a14:m>
                  <m:oMathPara xmlns:m="http://schemas.openxmlformats.org/officeDocument/2006/math">
                    <m:oMathParaPr>
                      <m:jc m:val="left"/>
                    </m:oMathParaPr>
                    <m:oMath xmlns:m="http://schemas.openxmlformats.org/officeDocument/2006/math">
                      <m:r>
                        <a:rPr lang="en-US" altLang="zh-CN" sz="2000" i="1">
                          <a:ln>
                            <a:noFill/>
                          </a:ln>
                          <a:solidFill>
                            <a:srgbClr val="000000"/>
                          </a:solidFill>
                          <a:effectLst/>
                          <a:latin typeface="Cambria Math" panose="02040503050406030204" pitchFamily="18" charset="0"/>
                          <a:ea typeface="Arial Unicode MS"/>
                          <a:cs typeface="Arial Unicode MS"/>
                        </a:rPr>
                        <m:t>𝑅</m:t>
                      </m:r>
                      <m:r>
                        <a:rPr lang="en-US" altLang="zh-CN" sz="2000" i="1">
                          <a:ln>
                            <a:noFill/>
                          </a:ln>
                          <a:solidFill>
                            <a:srgbClr val="000000"/>
                          </a:solidFill>
                          <a:effectLst/>
                          <a:latin typeface="Cambria Math" panose="02040503050406030204" pitchFamily="18" charset="0"/>
                          <a:ea typeface="Arial Unicode MS"/>
                          <a:cs typeface="Arial Unicode MS"/>
                        </a:rPr>
                        <m:t>=5.0⋅</m:t>
                      </m:r>
                      <m:sSup>
                        <m:sSupPr>
                          <m:ctrlPr>
                            <a:rPr lang="zh-CN" altLang="zh-CN" sz="1600" i="1">
                              <a:ln>
                                <a:noFill/>
                              </a:ln>
                              <a:solidFill>
                                <a:srgbClr val="000000"/>
                              </a:solidFill>
                              <a:effectLst/>
                              <a:latin typeface="Cambria Math" panose="02040503050406030204" pitchFamily="18" charset="0"/>
                              <a:ea typeface="Cambria Math" panose="02040503050406030204" pitchFamily="18" charset="0"/>
                              <a:cs typeface="Arial Unicode MS"/>
                            </a:rPr>
                          </m:ctrlPr>
                        </m:sSupPr>
                        <m:e>
                          <m:r>
                            <a:rPr lang="en-US" altLang="zh-CN" sz="2000" i="1">
                              <a:ln>
                                <a:noFill/>
                              </a:ln>
                              <a:solidFill>
                                <a:srgbClr val="000000"/>
                              </a:solidFill>
                              <a:effectLst/>
                              <a:latin typeface="Cambria Math" panose="02040503050406030204" pitchFamily="18" charset="0"/>
                              <a:ea typeface="Arial Unicode MS"/>
                              <a:cs typeface="Arial Unicode MS"/>
                            </a:rPr>
                            <m:t>10</m:t>
                          </m:r>
                        </m:e>
                        <m:sup>
                          <m:r>
                            <a:rPr lang="en-US" altLang="zh-CN" sz="2000" i="1">
                              <a:ln>
                                <a:noFill/>
                              </a:ln>
                              <a:solidFill>
                                <a:srgbClr val="000000"/>
                              </a:solidFill>
                              <a:effectLst/>
                              <a:latin typeface="Cambria Math" panose="02040503050406030204" pitchFamily="18" charset="0"/>
                              <a:ea typeface="Arial Unicode MS"/>
                              <a:cs typeface="Arial Unicode MS"/>
                            </a:rPr>
                            <m:t>−6</m:t>
                          </m:r>
                        </m:sup>
                      </m:sSup>
                      <m:r>
                        <a:rPr lang="en-US" altLang="zh-CN" sz="2000" i="1">
                          <a:ln>
                            <a:noFill/>
                          </a:ln>
                          <a:solidFill>
                            <a:srgbClr val="000000"/>
                          </a:solidFill>
                          <a:effectLst/>
                          <a:latin typeface="Cambria Math" panose="02040503050406030204" pitchFamily="18" charset="0"/>
                          <a:ea typeface="Arial Unicode MS"/>
                          <a:cs typeface="Arial Unicode MS"/>
                        </a:rPr>
                        <m:t>𝑚</m:t>
                      </m:r>
                    </m:oMath>
                  </m:oMathPara>
                </a14:m>
                <a:endParaRPr lang="zh-CN" altLang="zh-CN" sz="1600" dirty="0">
                  <a:ln>
                    <a:noFill/>
                  </a:ln>
                  <a:solidFill>
                    <a:srgbClr val="000000"/>
                  </a:solidFill>
                  <a:effectLst/>
                  <a:latin typeface="Helvetica Neue"/>
                  <a:ea typeface="Arial Unicode MS"/>
                  <a:cs typeface="Arial Unicode MS"/>
                </a:endParaRPr>
              </a:p>
              <a:p>
                <a:pPr>
                  <a:lnSpc>
                    <a:spcPct val="200000"/>
                  </a:lnSpc>
                </a:pPr>
                <a14:m>
                  <m:oMathPara xmlns:m="http://schemas.openxmlformats.org/officeDocument/2006/math">
                    <m:oMathParaPr>
                      <m:jc m:val="left"/>
                    </m:oMathParaPr>
                    <m:oMath xmlns:m="http://schemas.openxmlformats.org/officeDocument/2006/math">
                      <m:r>
                        <a:rPr lang="en-US" altLang="zh-CN" sz="1800" i="1">
                          <a:ln>
                            <a:noFill/>
                          </a:ln>
                          <a:solidFill>
                            <a:srgbClr val="000000"/>
                          </a:solidFill>
                          <a:effectLst/>
                          <a:latin typeface="Cambria Math" panose="02040503050406030204" pitchFamily="18" charset="0"/>
                          <a:ea typeface="Arial Unicode MS"/>
                          <a:cs typeface="Arial Unicode MS"/>
                        </a:rPr>
                        <m:t>𝜂</m:t>
                      </m:r>
                      <m:r>
                        <a:rPr lang="en-US" altLang="zh-CN" sz="1800" i="1">
                          <a:ln>
                            <a:noFill/>
                          </a:ln>
                          <a:solidFill>
                            <a:srgbClr val="000000"/>
                          </a:solidFill>
                          <a:effectLst/>
                          <a:latin typeface="Cambria Math" panose="02040503050406030204" pitchFamily="18" charset="0"/>
                          <a:ea typeface="Arial Unicode MS"/>
                          <a:cs typeface="Arial Unicode MS"/>
                        </a:rPr>
                        <m:t>=2.98⋅</m:t>
                      </m:r>
                      <m:sSup>
                        <m:sSupPr>
                          <m:ctrlPr>
                            <a:rPr lang="zh-CN" altLang="zh-CN" sz="1600" i="1">
                              <a:ln>
                                <a:noFill/>
                              </a:ln>
                              <a:solidFill>
                                <a:srgbClr val="000000"/>
                              </a:solidFill>
                              <a:effectLst/>
                              <a:latin typeface="Cambria Math" panose="02040503050406030204" pitchFamily="18" charset="0"/>
                              <a:ea typeface="Cambria Math" panose="02040503050406030204" pitchFamily="18" charset="0"/>
                              <a:cs typeface="Arial Unicode MS"/>
                            </a:rPr>
                          </m:ctrlPr>
                        </m:sSupPr>
                        <m:e>
                          <m:r>
                            <a:rPr lang="en-US" altLang="zh-CN" sz="1800" i="1">
                              <a:ln>
                                <a:noFill/>
                              </a:ln>
                              <a:solidFill>
                                <a:srgbClr val="000000"/>
                              </a:solidFill>
                              <a:effectLst/>
                              <a:latin typeface="Cambria Math" panose="02040503050406030204" pitchFamily="18" charset="0"/>
                              <a:ea typeface="Arial Unicode MS"/>
                              <a:cs typeface="Arial Unicode MS"/>
                            </a:rPr>
                            <m:t>10</m:t>
                          </m:r>
                        </m:e>
                        <m:sup>
                          <m:r>
                            <a:rPr lang="en-US" altLang="zh-CN" sz="1800" i="1">
                              <a:ln>
                                <a:noFill/>
                              </a:ln>
                              <a:solidFill>
                                <a:srgbClr val="000000"/>
                              </a:solidFill>
                              <a:effectLst/>
                              <a:latin typeface="Cambria Math" panose="02040503050406030204" pitchFamily="18" charset="0"/>
                              <a:ea typeface="Arial Unicode MS"/>
                              <a:cs typeface="Arial Unicode MS"/>
                            </a:rPr>
                            <m:t>−3</m:t>
                          </m:r>
                        </m:sup>
                      </m:sSup>
                      <m:r>
                        <a:rPr lang="en-US" altLang="zh-CN" sz="1800" i="1">
                          <a:ln>
                            <a:noFill/>
                          </a:ln>
                          <a:solidFill>
                            <a:srgbClr val="000000"/>
                          </a:solidFill>
                          <a:effectLst/>
                          <a:latin typeface="Cambria Math" panose="02040503050406030204" pitchFamily="18" charset="0"/>
                          <a:ea typeface="Arial Unicode MS"/>
                          <a:cs typeface="Arial Unicode MS"/>
                        </a:rPr>
                        <m:t>𝑃𝑎</m:t>
                      </m:r>
                      <m:r>
                        <a:rPr lang="en-US" altLang="zh-CN" sz="1800" i="1">
                          <a:ln>
                            <a:noFill/>
                          </a:ln>
                          <a:solidFill>
                            <a:srgbClr val="000000"/>
                          </a:solidFill>
                          <a:effectLst/>
                          <a:latin typeface="Cambria Math" panose="02040503050406030204" pitchFamily="18" charset="0"/>
                          <a:ea typeface="Arial Unicode MS"/>
                          <a:cs typeface="Arial Unicode MS"/>
                        </a:rPr>
                        <m:t>⋅</m:t>
                      </m:r>
                      <m:r>
                        <a:rPr lang="en-US" altLang="zh-CN" sz="1800" i="1">
                          <a:ln>
                            <a:noFill/>
                          </a:ln>
                          <a:solidFill>
                            <a:srgbClr val="000000"/>
                          </a:solidFill>
                          <a:effectLst/>
                          <a:latin typeface="Cambria Math" panose="02040503050406030204" pitchFamily="18" charset="0"/>
                          <a:ea typeface="Arial Unicode MS"/>
                          <a:cs typeface="Arial Unicode MS"/>
                        </a:rPr>
                        <m:t>𝑆</m:t>
                      </m:r>
                    </m:oMath>
                  </m:oMathPara>
                </a14:m>
                <a:endParaRPr lang="zh-CN" altLang="zh-CN" sz="1600" dirty="0">
                  <a:ln>
                    <a:noFill/>
                  </a:ln>
                  <a:solidFill>
                    <a:srgbClr val="000000"/>
                  </a:solidFill>
                  <a:effectLst/>
                  <a:latin typeface="Helvetica Neue"/>
                  <a:ea typeface="Arial Unicode MS"/>
                  <a:cs typeface="Arial Unicode MS"/>
                </a:endParaRPr>
              </a:p>
            </p:txBody>
          </p:sp>
        </mc:Choice>
        <mc:Fallback>
          <p:sp>
            <p:nvSpPr>
              <p:cNvPr id="10" name="文本框 9">
                <a:extLst>
                  <a:ext uri="{FF2B5EF4-FFF2-40B4-BE49-F238E27FC236}">
                    <a16:creationId xmlns:a16="http://schemas.microsoft.com/office/drawing/2014/main" id="{DDC0220C-C33A-4B0B-85A5-3668CB2E4E3B}"/>
                  </a:ext>
                </a:extLst>
              </p:cNvPr>
              <p:cNvSpPr txBox="1">
                <a:spLocks noRot="1" noChangeAspect="1" noMove="1" noResize="1" noEditPoints="1" noAdjustHandles="1" noChangeArrowheads="1" noChangeShapeType="1" noTextEdit="1"/>
              </p:cNvSpPr>
              <p:nvPr/>
            </p:nvSpPr>
            <p:spPr>
              <a:xfrm>
                <a:off x="7952870" y="1993028"/>
                <a:ext cx="2979821" cy="3662541"/>
              </a:xfrm>
              <a:prstGeom prst="rect">
                <a:avLst/>
              </a:prstGeom>
              <a:blipFill>
                <a:blip r:embed="rId4"/>
                <a:stretch>
                  <a:fillRect/>
                </a:stretch>
              </a:blipFill>
            </p:spPr>
            <p:txBody>
              <a:bodyPr/>
              <a:lstStyle/>
              <a:p>
                <a:r>
                  <a:rPr lang="zh-CN" altLang="en-US">
                    <a:noFill/>
                  </a:rPr>
                  <a:t> </a:t>
                </a:r>
              </a:p>
            </p:txBody>
          </p:sp>
        </mc:Fallback>
      </mc:AlternateContent>
      <p:sp>
        <p:nvSpPr>
          <p:cNvPr id="12" name="文本框 11">
            <a:extLst>
              <a:ext uri="{FF2B5EF4-FFF2-40B4-BE49-F238E27FC236}">
                <a16:creationId xmlns:a16="http://schemas.microsoft.com/office/drawing/2014/main" id="{582CDFB5-A149-4C16-9EB3-516BF7E11B64}"/>
              </a:ext>
            </a:extLst>
          </p:cNvPr>
          <p:cNvSpPr txBox="1"/>
          <p:nvPr/>
        </p:nvSpPr>
        <p:spPr>
          <a:xfrm>
            <a:off x="7827542" y="1324866"/>
            <a:ext cx="3230479" cy="830997"/>
          </a:xfrm>
          <a:prstGeom prst="rect">
            <a:avLst/>
          </a:prstGeom>
          <a:noFill/>
        </p:spPr>
        <p:txBody>
          <a:bodyPr wrap="square">
            <a:spAutoFit/>
          </a:bodyPr>
          <a:lstStyle/>
          <a:p>
            <a:r>
              <a:rPr lang="en-US" altLang="zh-CN" sz="2400" b="1" dirty="0">
                <a:latin typeface="Times New Roman" panose="02020603050405020304" pitchFamily="18" charset="0"/>
                <a:cs typeface="Times New Roman" panose="02020603050405020304" pitchFamily="18" charset="0"/>
              </a:rPr>
              <a:t>R</a:t>
            </a:r>
            <a:r>
              <a:rPr lang="zh-CN" altLang="en-US" sz="2400" b="1" dirty="0">
                <a:latin typeface="Times New Roman" panose="02020603050405020304" pitchFamily="18" charset="0"/>
                <a:cs typeface="Times New Roman" panose="02020603050405020304" pitchFamily="18" charset="0"/>
              </a:rPr>
              <a:t>elationship between constants</a:t>
            </a:r>
            <a:r>
              <a:rPr lang="en-US" altLang="zh-CN" sz="2400" b="1" dirty="0">
                <a:latin typeface="Times New Roman" panose="02020603050405020304" pitchFamily="18" charset="0"/>
                <a:cs typeface="Times New Roman" panose="02020603050405020304" pitchFamily="18" charset="0"/>
              </a:rPr>
              <a:t>:</a:t>
            </a:r>
            <a:endParaRPr lang="zh-CN" altLang="en-US" sz="24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28715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C39BBCE-653B-4822-9239-EB18A9858675}"/>
              </a:ext>
            </a:extLst>
          </p:cNvPr>
          <p:cNvSpPr/>
          <p:nvPr/>
        </p:nvSpPr>
        <p:spPr>
          <a:xfrm>
            <a:off x="0" y="0"/>
            <a:ext cx="12192000" cy="1804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6C517268-E8CB-409A-8050-A6734AECE51A}"/>
              </a:ext>
            </a:extLst>
          </p:cNvPr>
          <p:cNvSpPr txBox="1"/>
          <p:nvPr/>
        </p:nvSpPr>
        <p:spPr>
          <a:xfrm>
            <a:off x="962568" y="574843"/>
            <a:ext cx="4451642" cy="461665"/>
          </a:xfrm>
          <a:prstGeom prst="rect">
            <a:avLst/>
          </a:prstGeom>
          <a:noFill/>
        </p:spPr>
        <p:txBody>
          <a:bodyPr wrap="square" rtlCol="0">
            <a:spAutoFit/>
          </a:bodyPr>
          <a:lstStyle/>
          <a:p>
            <a:r>
              <a:rPr lang="en-US" altLang="zh-CN" sz="2400" dirty="0">
                <a:latin typeface="Arial Black" panose="020B0A04020102020204" pitchFamily="34" charset="0"/>
                <a:cs typeface="Times New Roman" panose="02020603050405020304" pitchFamily="18" charset="0"/>
              </a:rPr>
              <a:t>Materials and Methods</a:t>
            </a:r>
            <a:endParaRPr lang="zh-CN" altLang="en-US" sz="2400" dirty="0">
              <a:latin typeface="Arial Black" panose="020B0A04020102020204" pitchFamily="34" charset="0"/>
              <a:cs typeface="Times New Roman" panose="02020603050405020304" pitchFamily="18" charset="0"/>
            </a:endParaRPr>
          </a:p>
        </p:txBody>
      </p:sp>
      <p:sp>
        <p:nvSpPr>
          <p:cNvPr id="7" name="archives_342283">
            <a:extLst>
              <a:ext uri="{FF2B5EF4-FFF2-40B4-BE49-F238E27FC236}">
                <a16:creationId xmlns:a16="http://schemas.microsoft.com/office/drawing/2014/main" id="{3B2BBE42-1513-4F21-ACBC-F4576939E681}"/>
              </a:ext>
            </a:extLst>
          </p:cNvPr>
          <p:cNvSpPr/>
          <p:nvPr/>
        </p:nvSpPr>
        <p:spPr>
          <a:xfrm>
            <a:off x="244599" y="501292"/>
            <a:ext cx="609685" cy="608768"/>
          </a:xfrm>
          <a:custGeom>
            <a:avLst/>
            <a:gdLst>
              <a:gd name="connsiteX0" fmla="*/ 602275 w 602487"/>
              <a:gd name="connsiteY0" fmla="*/ 602275 w 602487"/>
              <a:gd name="connsiteX1" fmla="*/ 602275 w 602487"/>
              <a:gd name="connsiteY1" fmla="*/ 602275 w 602487"/>
              <a:gd name="connsiteX2" fmla="*/ 602275 w 602487"/>
              <a:gd name="connsiteY2" fmla="*/ 602275 w 602487"/>
              <a:gd name="connsiteX3" fmla="*/ 602275 w 602487"/>
              <a:gd name="connsiteY3" fmla="*/ 602275 w 602487"/>
              <a:gd name="connsiteX4" fmla="*/ 602275 w 602487"/>
              <a:gd name="connsiteY4" fmla="*/ 602275 w 602487"/>
              <a:gd name="connsiteX5" fmla="*/ 602275 w 602487"/>
              <a:gd name="connsiteY5" fmla="*/ 602275 w 602487"/>
              <a:gd name="connsiteX6" fmla="*/ 602275 w 602487"/>
              <a:gd name="connsiteY6" fmla="*/ 602275 w 602487"/>
              <a:gd name="connsiteX7" fmla="*/ 602275 w 602487"/>
              <a:gd name="connsiteY7" fmla="*/ 602275 w 602487"/>
              <a:gd name="connsiteX8" fmla="*/ 602275 w 602487"/>
              <a:gd name="connsiteY8" fmla="*/ 602275 w 602487"/>
              <a:gd name="connsiteX9" fmla="*/ 602275 w 602487"/>
              <a:gd name="connsiteY9" fmla="*/ 602275 w 602487"/>
              <a:gd name="connsiteX10" fmla="*/ 602275 w 602487"/>
              <a:gd name="connsiteY10" fmla="*/ 602275 w 602487"/>
              <a:gd name="connsiteX11" fmla="*/ 602275 w 602487"/>
              <a:gd name="connsiteY11" fmla="*/ 602275 w 602487"/>
              <a:gd name="connsiteX12" fmla="*/ 602275 w 602487"/>
              <a:gd name="connsiteY12" fmla="*/ 602275 w 602487"/>
              <a:gd name="connsiteX13" fmla="*/ 602275 w 602487"/>
              <a:gd name="connsiteY13" fmla="*/ 602275 w 602487"/>
              <a:gd name="connsiteX14" fmla="*/ 602275 w 602487"/>
              <a:gd name="connsiteY14" fmla="*/ 602275 w 602487"/>
              <a:gd name="connsiteX15" fmla="*/ 602275 w 602487"/>
              <a:gd name="connsiteY15" fmla="*/ 602275 w 602487"/>
              <a:gd name="connsiteX16" fmla="*/ 602275 w 602487"/>
              <a:gd name="connsiteY16" fmla="*/ 602275 w 602487"/>
              <a:gd name="connsiteX17" fmla="*/ 602275 w 602487"/>
              <a:gd name="connsiteY17" fmla="*/ 602275 w 602487"/>
              <a:gd name="connsiteX18" fmla="*/ 602275 w 602487"/>
              <a:gd name="connsiteY18" fmla="*/ 602275 w 602487"/>
              <a:gd name="connsiteX19" fmla="*/ 602275 w 602487"/>
              <a:gd name="connsiteY19" fmla="*/ 602275 w 602487"/>
              <a:gd name="connsiteX20" fmla="*/ 602275 w 602487"/>
              <a:gd name="connsiteY20" fmla="*/ 602275 w 602487"/>
              <a:gd name="connsiteX21" fmla="*/ 602275 w 602487"/>
              <a:gd name="connsiteY21" fmla="*/ 602275 w 602487"/>
              <a:gd name="connsiteX22" fmla="*/ 602275 w 602487"/>
              <a:gd name="connsiteY22" fmla="*/ 602275 w 602487"/>
              <a:gd name="connsiteX23" fmla="*/ 602275 w 602487"/>
              <a:gd name="connsiteY23" fmla="*/ 602275 w 602487"/>
              <a:gd name="connsiteX24" fmla="*/ 602275 w 602487"/>
              <a:gd name="connsiteY24" fmla="*/ 602275 w 602487"/>
              <a:gd name="connsiteX25" fmla="*/ 602275 w 602487"/>
              <a:gd name="connsiteY25" fmla="*/ 602275 w 602487"/>
              <a:gd name="connsiteX26" fmla="*/ 602275 w 602487"/>
              <a:gd name="connsiteY26" fmla="*/ 602275 w 602487"/>
              <a:gd name="connsiteX27" fmla="*/ 602275 w 602487"/>
              <a:gd name="connsiteY27" fmla="*/ 602275 w 602487"/>
              <a:gd name="connsiteX28" fmla="*/ 602275 w 602487"/>
              <a:gd name="connsiteY28" fmla="*/ 602275 w 602487"/>
              <a:gd name="connsiteX29" fmla="*/ 602275 w 602487"/>
              <a:gd name="connsiteY29" fmla="*/ 602275 w 602487"/>
              <a:gd name="connsiteX30" fmla="*/ 602275 w 602487"/>
              <a:gd name="connsiteY30" fmla="*/ 602275 w 602487"/>
              <a:gd name="connsiteX31" fmla="*/ 602275 w 602487"/>
              <a:gd name="connsiteY31" fmla="*/ 602275 w 602487"/>
              <a:gd name="connsiteX32" fmla="*/ 602275 w 602487"/>
              <a:gd name="connsiteY32" fmla="*/ 602275 w 602487"/>
              <a:gd name="connsiteX33" fmla="*/ 602275 w 602487"/>
              <a:gd name="connsiteY33" fmla="*/ 602275 w 602487"/>
              <a:gd name="connsiteX34" fmla="*/ 602275 w 602487"/>
              <a:gd name="connsiteY34" fmla="*/ 602275 w 602487"/>
              <a:gd name="connsiteX35" fmla="*/ 602275 w 602487"/>
              <a:gd name="connsiteY35" fmla="*/ 602275 w 602487"/>
              <a:gd name="connsiteX36" fmla="*/ 602275 w 602487"/>
              <a:gd name="connsiteY36" fmla="*/ 602275 w 602487"/>
              <a:gd name="connsiteX37" fmla="*/ 602275 w 602487"/>
              <a:gd name="connsiteY37" fmla="*/ 602275 w 602487"/>
              <a:gd name="connsiteX38" fmla="*/ 602275 w 602487"/>
              <a:gd name="connsiteY38" fmla="*/ 602275 w 602487"/>
              <a:gd name="connsiteX39" fmla="*/ 602275 w 602487"/>
              <a:gd name="connsiteY39" fmla="*/ 602275 w 602487"/>
              <a:gd name="connsiteX40" fmla="*/ 602275 w 602487"/>
              <a:gd name="connsiteY40" fmla="*/ 602275 w 602487"/>
              <a:gd name="connsiteX41" fmla="*/ 602275 w 602487"/>
              <a:gd name="connsiteY41" fmla="*/ 602275 w 602487"/>
              <a:gd name="connsiteX42" fmla="*/ 602275 w 602487"/>
              <a:gd name="connsiteY42" fmla="*/ 602275 w 602487"/>
              <a:gd name="connsiteX43" fmla="*/ 602275 w 602487"/>
              <a:gd name="connsiteY43" fmla="*/ 602275 w 602487"/>
              <a:gd name="connsiteX44" fmla="*/ 602275 w 602487"/>
              <a:gd name="connsiteY44" fmla="*/ 602275 w 602487"/>
              <a:gd name="connsiteX45" fmla="*/ 602275 w 602487"/>
              <a:gd name="connsiteY45" fmla="*/ 602275 w 602487"/>
              <a:gd name="connsiteX46" fmla="*/ 602275 w 602487"/>
              <a:gd name="connsiteY46" fmla="*/ 602275 w 602487"/>
              <a:gd name="connsiteX47" fmla="*/ 602275 w 602487"/>
              <a:gd name="connsiteY47" fmla="*/ 602275 w 602487"/>
              <a:gd name="connsiteX48" fmla="*/ 602275 w 602487"/>
              <a:gd name="connsiteY48" fmla="*/ 602275 w 602487"/>
              <a:gd name="connsiteX49" fmla="*/ 602275 w 602487"/>
              <a:gd name="connsiteY49" fmla="*/ 602275 w 602487"/>
              <a:gd name="connsiteX50" fmla="*/ 602275 w 602487"/>
              <a:gd name="connsiteY50" fmla="*/ 602275 w 602487"/>
              <a:gd name="connsiteX51" fmla="*/ 602275 w 602487"/>
              <a:gd name="connsiteY51" fmla="*/ 602275 w 602487"/>
              <a:gd name="connsiteX52" fmla="*/ 602275 w 602487"/>
              <a:gd name="connsiteY52" fmla="*/ 602275 w 602487"/>
              <a:gd name="connsiteX53" fmla="*/ 602275 w 602487"/>
              <a:gd name="connsiteY53" fmla="*/ 602275 w 602487"/>
              <a:gd name="connsiteX54" fmla="*/ 602275 w 602487"/>
              <a:gd name="connsiteY54" fmla="*/ 602275 w 602487"/>
              <a:gd name="connsiteX55" fmla="*/ 602275 w 602487"/>
              <a:gd name="connsiteY55" fmla="*/ 602275 w 602487"/>
              <a:gd name="connsiteX56" fmla="*/ 602275 w 602487"/>
              <a:gd name="connsiteY56" fmla="*/ 602275 w 602487"/>
              <a:gd name="connsiteX57" fmla="*/ 602275 w 602487"/>
              <a:gd name="connsiteY57" fmla="*/ 602275 w 602487"/>
              <a:gd name="connsiteX58" fmla="*/ 602275 w 602487"/>
              <a:gd name="connsiteY58" fmla="*/ 602275 w 602487"/>
              <a:gd name="connsiteX59" fmla="*/ 602275 w 602487"/>
              <a:gd name="connsiteY59" fmla="*/ 602275 w 602487"/>
              <a:gd name="connsiteX60" fmla="*/ 602275 w 602487"/>
              <a:gd name="connsiteY60" fmla="*/ 602275 w 602487"/>
              <a:gd name="connsiteX61" fmla="*/ 602275 w 602487"/>
              <a:gd name="connsiteY61" fmla="*/ 602275 w 602487"/>
              <a:gd name="connsiteX62" fmla="*/ 602275 w 602487"/>
              <a:gd name="connsiteY62" fmla="*/ 602275 w 602487"/>
              <a:gd name="connsiteX63" fmla="*/ 602275 w 602487"/>
              <a:gd name="connsiteY63" fmla="*/ 602275 w 602487"/>
              <a:gd name="connsiteX64" fmla="*/ 602275 w 602487"/>
              <a:gd name="connsiteY64" fmla="*/ 602275 w 602487"/>
              <a:gd name="connsiteX65" fmla="*/ 602275 w 602487"/>
              <a:gd name="connsiteY65" fmla="*/ 602275 w 602487"/>
              <a:gd name="connsiteX66" fmla="*/ 602275 w 602487"/>
              <a:gd name="connsiteY66" fmla="*/ 602275 w 602487"/>
              <a:gd name="connsiteX67" fmla="*/ 602275 w 602487"/>
              <a:gd name="connsiteY67" fmla="*/ 602275 w 602487"/>
              <a:gd name="connsiteX68" fmla="*/ 602275 w 602487"/>
              <a:gd name="connsiteY68" fmla="*/ 602275 w 602487"/>
              <a:gd name="connsiteX69" fmla="*/ 602275 w 602487"/>
              <a:gd name="connsiteY69" fmla="*/ 602275 w 602487"/>
              <a:gd name="connsiteX70" fmla="*/ 602275 w 602487"/>
              <a:gd name="connsiteY70" fmla="*/ 602275 w 602487"/>
              <a:gd name="connsiteX71" fmla="*/ 602275 w 602487"/>
              <a:gd name="connsiteY71" fmla="*/ 602275 w 602487"/>
              <a:gd name="connsiteX72" fmla="*/ 602275 w 602487"/>
              <a:gd name="connsiteY72" fmla="*/ 602275 w 602487"/>
              <a:gd name="connsiteX73" fmla="*/ 602275 w 602487"/>
              <a:gd name="connsiteY73" fmla="*/ 602275 w 602487"/>
              <a:gd name="connsiteX74" fmla="*/ 602275 w 602487"/>
              <a:gd name="connsiteY74" fmla="*/ 602275 w 602487"/>
              <a:gd name="connsiteX75" fmla="*/ 602275 w 602487"/>
              <a:gd name="connsiteY75" fmla="*/ 602275 w 602487"/>
              <a:gd name="connsiteX76" fmla="*/ 602275 w 602487"/>
              <a:gd name="connsiteY76" fmla="*/ 602275 w 602487"/>
              <a:gd name="connsiteX77" fmla="*/ 602275 w 602487"/>
              <a:gd name="connsiteY77" fmla="*/ 602275 w 602487"/>
              <a:gd name="connsiteX78" fmla="*/ 602275 w 602487"/>
              <a:gd name="connsiteY78" fmla="*/ 602275 w 602487"/>
              <a:gd name="connsiteX79" fmla="*/ 602275 w 602487"/>
              <a:gd name="connsiteY79" fmla="*/ 602275 w 602487"/>
              <a:gd name="connsiteX80" fmla="*/ 602275 w 602487"/>
              <a:gd name="connsiteY80" fmla="*/ 602275 w 602487"/>
              <a:gd name="connsiteX81" fmla="*/ 602275 w 602487"/>
              <a:gd name="connsiteY81" fmla="*/ 602275 w 602487"/>
              <a:gd name="connsiteX82" fmla="*/ 602275 w 602487"/>
              <a:gd name="connsiteY82" fmla="*/ 602275 w 602487"/>
              <a:gd name="connsiteX83" fmla="*/ 602275 w 602487"/>
              <a:gd name="connsiteY83" fmla="*/ 602275 w 602487"/>
              <a:gd name="connsiteX84" fmla="*/ 602275 w 602487"/>
              <a:gd name="connsiteY84" fmla="*/ 602275 w 602487"/>
              <a:gd name="connsiteX85" fmla="*/ 602275 w 602487"/>
              <a:gd name="connsiteY85" fmla="*/ 602275 w 602487"/>
              <a:gd name="connsiteX86" fmla="*/ 602275 w 602487"/>
              <a:gd name="connsiteY86" fmla="*/ 602275 w 602487"/>
              <a:gd name="connsiteX87" fmla="*/ 602275 w 602487"/>
              <a:gd name="connsiteY87" fmla="*/ 602275 w 602487"/>
              <a:gd name="connsiteX88" fmla="*/ 602275 w 602487"/>
              <a:gd name="connsiteY88" fmla="*/ 602275 w 602487"/>
              <a:gd name="connsiteX89" fmla="*/ 602275 w 602487"/>
              <a:gd name="connsiteY89" fmla="*/ 602275 w 602487"/>
              <a:gd name="connsiteX90" fmla="*/ 602275 w 602487"/>
              <a:gd name="connsiteY90" fmla="*/ 602275 w 602487"/>
              <a:gd name="connsiteX91" fmla="*/ 602275 w 602487"/>
              <a:gd name="connsiteY91" fmla="*/ 602275 w 602487"/>
              <a:gd name="connsiteX92" fmla="*/ 602275 w 602487"/>
              <a:gd name="connsiteY92" fmla="*/ 602275 w 602487"/>
              <a:gd name="connsiteX93" fmla="*/ 602275 w 602487"/>
              <a:gd name="connsiteY93" fmla="*/ 602275 w 602487"/>
              <a:gd name="connsiteX94" fmla="*/ 602275 w 602487"/>
              <a:gd name="connsiteY94" fmla="*/ 602275 w 602487"/>
              <a:gd name="connsiteX95" fmla="*/ 602275 w 602487"/>
              <a:gd name="connsiteY95" fmla="*/ 602275 w 602487"/>
              <a:gd name="connsiteX96" fmla="*/ 602275 w 602487"/>
              <a:gd name="connsiteY96" fmla="*/ 602275 w 602487"/>
              <a:gd name="connsiteX97" fmla="*/ 602275 w 602487"/>
              <a:gd name="connsiteY97" fmla="*/ 602275 w 602487"/>
              <a:gd name="connsiteX98" fmla="*/ 602275 w 602487"/>
              <a:gd name="connsiteY98" fmla="*/ 602275 w 602487"/>
              <a:gd name="connsiteX99" fmla="*/ 602275 w 602487"/>
              <a:gd name="connsiteY99" fmla="*/ 602275 w 602487"/>
              <a:gd name="connsiteX100" fmla="*/ 602275 w 602487"/>
              <a:gd name="connsiteY100" fmla="*/ 602275 w 602487"/>
              <a:gd name="connsiteX101" fmla="*/ 602275 w 602487"/>
              <a:gd name="connsiteY101" fmla="*/ 602275 w 602487"/>
              <a:gd name="connsiteX102" fmla="*/ 602275 w 602487"/>
              <a:gd name="connsiteY102" fmla="*/ 602275 w 602487"/>
              <a:gd name="connsiteX103" fmla="*/ 602275 w 602487"/>
              <a:gd name="connsiteY103" fmla="*/ 602275 w 602487"/>
              <a:gd name="connsiteX104" fmla="*/ 602275 w 602487"/>
              <a:gd name="connsiteY104" fmla="*/ 602275 w 602487"/>
              <a:gd name="connsiteX105" fmla="*/ 602275 w 602487"/>
              <a:gd name="connsiteY105" fmla="*/ 602275 w 602487"/>
              <a:gd name="connsiteX106" fmla="*/ 602275 w 602487"/>
              <a:gd name="connsiteY106" fmla="*/ 602275 w 602487"/>
              <a:gd name="connsiteX107" fmla="*/ 602275 w 602487"/>
              <a:gd name="connsiteY107" fmla="*/ 602275 w 602487"/>
              <a:gd name="connsiteX108" fmla="*/ 602275 w 602487"/>
              <a:gd name="connsiteY108" fmla="*/ 602275 w 602487"/>
              <a:gd name="connsiteX109" fmla="*/ 602275 w 602487"/>
              <a:gd name="connsiteY109" fmla="*/ 602275 w 602487"/>
              <a:gd name="connsiteX110" fmla="*/ 602275 w 602487"/>
              <a:gd name="connsiteY110" fmla="*/ 602275 w 602487"/>
              <a:gd name="connsiteX111" fmla="*/ 602275 w 602487"/>
              <a:gd name="connsiteY111" fmla="*/ 602275 w 602487"/>
              <a:gd name="connsiteX112" fmla="*/ 602275 w 602487"/>
              <a:gd name="connsiteY112" fmla="*/ 602275 w 602487"/>
              <a:gd name="connsiteX113" fmla="*/ 602275 w 602487"/>
              <a:gd name="connsiteY113" fmla="*/ 602275 w 60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9685" h="608768">
                <a:moveTo>
                  <a:pt x="511176" y="452904"/>
                </a:moveTo>
                <a:cubicBezTo>
                  <a:pt x="484888" y="452904"/>
                  <a:pt x="463534" y="474318"/>
                  <a:pt x="463534" y="500469"/>
                </a:cubicBezTo>
                <a:cubicBezTo>
                  <a:pt x="463534" y="526715"/>
                  <a:pt x="484888" y="548128"/>
                  <a:pt x="511176" y="548128"/>
                </a:cubicBezTo>
                <a:cubicBezTo>
                  <a:pt x="537464" y="548128"/>
                  <a:pt x="558817" y="526715"/>
                  <a:pt x="558817" y="500469"/>
                </a:cubicBezTo>
                <a:cubicBezTo>
                  <a:pt x="558817" y="474318"/>
                  <a:pt x="537464" y="452904"/>
                  <a:pt x="511176" y="452904"/>
                </a:cubicBezTo>
                <a:close/>
                <a:moveTo>
                  <a:pt x="304807" y="452904"/>
                </a:moveTo>
                <a:cubicBezTo>
                  <a:pt x="278528" y="452904"/>
                  <a:pt x="257183" y="474318"/>
                  <a:pt x="257183" y="500469"/>
                </a:cubicBezTo>
                <a:cubicBezTo>
                  <a:pt x="257183" y="526715"/>
                  <a:pt x="278528" y="548128"/>
                  <a:pt x="304807" y="548128"/>
                </a:cubicBezTo>
                <a:cubicBezTo>
                  <a:pt x="331085" y="548128"/>
                  <a:pt x="352526" y="526715"/>
                  <a:pt x="352526" y="500469"/>
                </a:cubicBezTo>
                <a:cubicBezTo>
                  <a:pt x="352526" y="474318"/>
                  <a:pt x="331085" y="452904"/>
                  <a:pt x="304807" y="452904"/>
                </a:cubicBezTo>
                <a:close/>
                <a:moveTo>
                  <a:pt x="98486" y="452904"/>
                </a:moveTo>
                <a:cubicBezTo>
                  <a:pt x="72204" y="452904"/>
                  <a:pt x="50761" y="474318"/>
                  <a:pt x="50761" y="500469"/>
                </a:cubicBezTo>
                <a:cubicBezTo>
                  <a:pt x="50761" y="526715"/>
                  <a:pt x="72204" y="548128"/>
                  <a:pt x="98486" y="548128"/>
                </a:cubicBezTo>
                <a:cubicBezTo>
                  <a:pt x="124768" y="548128"/>
                  <a:pt x="146116" y="526715"/>
                  <a:pt x="146116" y="500469"/>
                </a:cubicBezTo>
                <a:cubicBezTo>
                  <a:pt x="146116" y="474318"/>
                  <a:pt x="124768" y="452904"/>
                  <a:pt x="98486" y="452904"/>
                </a:cubicBezTo>
                <a:close/>
                <a:moveTo>
                  <a:pt x="473070" y="207321"/>
                </a:moveTo>
                <a:lnTo>
                  <a:pt x="549351" y="207321"/>
                </a:lnTo>
                <a:lnTo>
                  <a:pt x="549351" y="226374"/>
                </a:lnTo>
                <a:lnTo>
                  <a:pt x="473070" y="226374"/>
                </a:lnTo>
                <a:close/>
                <a:moveTo>
                  <a:pt x="266667" y="207321"/>
                </a:moveTo>
                <a:lnTo>
                  <a:pt x="342948" y="207321"/>
                </a:lnTo>
                <a:lnTo>
                  <a:pt x="342948" y="226374"/>
                </a:lnTo>
                <a:lnTo>
                  <a:pt x="266667" y="226374"/>
                </a:lnTo>
                <a:close/>
                <a:moveTo>
                  <a:pt x="60333" y="207321"/>
                </a:moveTo>
                <a:lnTo>
                  <a:pt x="136614" y="207321"/>
                </a:lnTo>
                <a:lnTo>
                  <a:pt x="136614" y="226374"/>
                </a:lnTo>
                <a:lnTo>
                  <a:pt x="60333" y="226374"/>
                </a:lnTo>
                <a:close/>
                <a:moveTo>
                  <a:pt x="473070" y="162512"/>
                </a:moveTo>
                <a:lnTo>
                  <a:pt x="549351" y="162512"/>
                </a:lnTo>
                <a:lnTo>
                  <a:pt x="549351" y="181424"/>
                </a:lnTo>
                <a:lnTo>
                  <a:pt x="473070" y="181424"/>
                </a:lnTo>
                <a:close/>
                <a:moveTo>
                  <a:pt x="266667" y="162512"/>
                </a:moveTo>
                <a:lnTo>
                  <a:pt x="342948" y="162512"/>
                </a:lnTo>
                <a:lnTo>
                  <a:pt x="342948" y="181424"/>
                </a:lnTo>
                <a:lnTo>
                  <a:pt x="266667" y="181424"/>
                </a:lnTo>
                <a:close/>
                <a:moveTo>
                  <a:pt x="60333" y="162512"/>
                </a:moveTo>
                <a:lnTo>
                  <a:pt x="136614" y="162512"/>
                </a:lnTo>
                <a:lnTo>
                  <a:pt x="136614" y="181424"/>
                </a:lnTo>
                <a:lnTo>
                  <a:pt x="60333" y="181424"/>
                </a:lnTo>
                <a:close/>
                <a:moveTo>
                  <a:pt x="473070" y="117703"/>
                </a:moveTo>
                <a:lnTo>
                  <a:pt x="549351" y="117703"/>
                </a:lnTo>
                <a:lnTo>
                  <a:pt x="549351" y="136615"/>
                </a:lnTo>
                <a:lnTo>
                  <a:pt x="473070" y="136615"/>
                </a:lnTo>
                <a:close/>
                <a:moveTo>
                  <a:pt x="266667" y="117703"/>
                </a:moveTo>
                <a:lnTo>
                  <a:pt x="342948" y="117703"/>
                </a:lnTo>
                <a:lnTo>
                  <a:pt x="342948" y="136615"/>
                </a:lnTo>
                <a:lnTo>
                  <a:pt x="266667" y="136615"/>
                </a:lnTo>
                <a:close/>
                <a:moveTo>
                  <a:pt x="60333" y="117703"/>
                </a:moveTo>
                <a:lnTo>
                  <a:pt x="136614" y="117703"/>
                </a:lnTo>
                <a:lnTo>
                  <a:pt x="136614" y="136615"/>
                </a:lnTo>
                <a:lnTo>
                  <a:pt x="60333" y="136615"/>
                </a:lnTo>
                <a:close/>
                <a:moveTo>
                  <a:pt x="473070" y="72753"/>
                </a:moveTo>
                <a:lnTo>
                  <a:pt x="549351" y="72753"/>
                </a:lnTo>
                <a:lnTo>
                  <a:pt x="549351" y="91806"/>
                </a:lnTo>
                <a:lnTo>
                  <a:pt x="473070" y="91806"/>
                </a:lnTo>
                <a:close/>
                <a:moveTo>
                  <a:pt x="266667" y="72753"/>
                </a:moveTo>
                <a:lnTo>
                  <a:pt x="342948" y="72753"/>
                </a:lnTo>
                <a:lnTo>
                  <a:pt x="342948" y="91806"/>
                </a:lnTo>
                <a:lnTo>
                  <a:pt x="266667" y="91806"/>
                </a:lnTo>
                <a:close/>
                <a:moveTo>
                  <a:pt x="60333" y="72753"/>
                </a:moveTo>
                <a:lnTo>
                  <a:pt x="136614" y="72753"/>
                </a:lnTo>
                <a:lnTo>
                  <a:pt x="136614" y="91806"/>
                </a:lnTo>
                <a:lnTo>
                  <a:pt x="60333" y="91806"/>
                </a:lnTo>
                <a:close/>
                <a:moveTo>
                  <a:pt x="41747" y="32215"/>
                </a:moveTo>
                <a:cubicBezTo>
                  <a:pt x="36434" y="32215"/>
                  <a:pt x="32164" y="36479"/>
                  <a:pt x="32164" y="41690"/>
                </a:cubicBezTo>
                <a:lnTo>
                  <a:pt x="32164" y="257435"/>
                </a:lnTo>
                <a:cubicBezTo>
                  <a:pt x="32164" y="262741"/>
                  <a:pt x="36434" y="267005"/>
                  <a:pt x="41747" y="267005"/>
                </a:cubicBezTo>
                <a:lnTo>
                  <a:pt x="155129" y="267005"/>
                </a:lnTo>
                <a:cubicBezTo>
                  <a:pt x="160443" y="267005"/>
                  <a:pt x="164712" y="262741"/>
                  <a:pt x="164712" y="257435"/>
                </a:cubicBezTo>
                <a:lnTo>
                  <a:pt x="164712" y="41690"/>
                </a:lnTo>
                <a:cubicBezTo>
                  <a:pt x="164712" y="36479"/>
                  <a:pt x="160443" y="32215"/>
                  <a:pt x="155129" y="32215"/>
                </a:cubicBezTo>
                <a:close/>
                <a:moveTo>
                  <a:pt x="248075" y="32215"/>
                </a:moveTo>
                <a:cubicBezTo>
                  <a:pt x="242857" y="32215"/>
                  <a:pt x="238588" y="36479"/>
                  <a:pt x="238588" y="41690"/>
                </a:cubicBezTo>
                <a:lnTo>
                  <a:pt x="238588" y="257435"/>
                </a:lnTo>
                <a:cubicBezTo>
                  <a:pt x="238588" y="262741"/>
                  <a:pt x="242857" y="267005"/>
                  <a:pt x="248075" y="267005"/>
                </a:cubicBezTo>
                <a:lnTo>
                  <a:pt x="361538" y="267005"/>
                </a:lnTo>
                <a:cubicBezTo>
                  <a:pt x="366851" y="267005"/>
                  <a:pt x="371025" y="262741"/>
                  <a:pt x="371025" y="257435"/>
                </a:cubicBezTo>
                <a:lnTo>
                  <a:pt x="371025" y="41690"/>
                </a:lnTo>
                <a:cubicBezTo>
                  <a:pt x="371025" y="36479"/>
                  <a:pt x="366851" y="32215"/>
                  <a:pt x="361538" y="32215"/>
                </a:cubicBezTo>
                <a:close/>
                <a:moveTo>
                  <a:pt x="454423" y="32215"/>
                </a:moveTo>
                <a:cubicBezTo>
                  <a:pt x="449203" y="32215"/>
                  <a:pt x="444933" y="36479"/>
                  <a:pt x="444933" y="41690"/>
                </a:cubicBezTo>
                <a:lnTo>
                  <a:pt x="444933" y="257435"/>
                </a:lnTo>
                <a:cubicBezTo>
                  <a:pt x="444933" y="262741"/>
                  <a:pt x="449203" y="267005"/>
                  <a:pt x="454423" y="267005"/>
                </a:cubicBezTo>
                <a:lnTo>
                  <a:pt x="567928" y="267005"/>
                </a:lnTo>
                <a:cubicBezTo>
                  <a:pt x="573148" y="267005"/>
                  <a:pt x="577418" y="262741"/>
                  <a:pt x="577418" y="257435"/>
                </a:cubicBezTo>
                <a:lnTo>
                  <a:pt x="577418" y="41690"/>
                </a:lnTo>
                <a:cubicBezTo>
                  <a:pt x="577418" y="36479"/>
                  <a:pt x="573148" y="32215"/>
                  <a:pt x="567928" y="32215"/>
                </a:cubicBezTo>
                <a:close/>
                <a:moveTo>
                  <a:pt x="17268" y="0"/>
                </a:moveTo>
                <a:lnTo>
                  <a:pt x="179609" y="0"/>
                </a:lnTo>
                <a:cubicBezTo>
                  <a:pt x="189191" y="0"/>
                  <a:pt x="196877" y="7675"/>
                  <a:pt x="196877" y="17245"/>
                </a:cubicBezTo>
                <a:lnTo>
                  <a:pt x="196877" y="591618"/>
                </a:lnTo>
                <a:cubicBezTo>
                  <a:pt x="196877" y="601093"/>
                  <a:pt x="189191" y="608768"/>
                  <a:pt x="179609" y="608768"/>
                </a:cubicBezTo>
                <a:lnTo>
                  <a:pt x="17268" y="608768"/>
                </a:lnTo>
                <a:cubicBezTo>
                  <a:pt x="7685" y="608768"/>
                  <a:pt x="0" y="601093"/>
                  <a:pt x="0" y="591618"/>
                </a:cubicBezTo>
                <a:lnTo>
                  <a:pt x="0" y="17245"/>
                </a:lnTo>
                <a:cubicBezTo>
                  <a:pt x="0" y="7675"/>
                  <a:pt x="7685" y="0"/>
                  <a:pt x="17268" y="0"/>
                </a:cubicBezTo>
                <a:close/>
                <a:moveTo>
                  <a:pt x="223599" y="0"/>
                </a:moveTo>
                <a:lnTo>
                  <a:pt x="386015" y="0"/>
                </a:lnTo>
                <a:cubicBezTo>
                  <a:pt x="395502" y="0"/>
                  <a:pt x="403281" y="7675"/>
                  <a:pt x="403281" y="17244"/>
                </a:cubicBezTo>
                <a:lnTo>
                  <a:pt x="403281" y="591618"/>
                </a:lnTo>
                <a:cubicBezTo>
                  <a:pt x="403281" y="601093"/>
                  <a:pt x="395502" y="608768"/>
                  <a:pt x="386015" y="608768"/>
                </a:cubicBezTo>
                <a:lnTo>
                  <a:pt x="223599" y="608768"/>
                </a:lnTo>
                <a:cubicBezTo>
                  <a:pt x="214112" y="608768"/>
                  <a:pt x="206333" y="601093"/>
                  <a:pt x="206333" y="591618"/>
                </a:cubicBezTo>
                <a:lnTo>
                  <a:pt x="206333" y="17244"/>
                </a:lnTo>
                <a:cubicBezTo>
                  <a:pt x="206333" y="7675"/>
                  <a:pt x="214112" y="0"/>
                  <a:pt x="223599" y="0"/>
                </a:cubicBezTo>
                <a:close/>
                <a:moveTo>
                  <a:pt x="429938" y="0"/>
                </a:moveTo>
                <a:lnTo>
                  <a:pt x="592318" y="0"/>
                </a:lnTo>
                <a:cubicBezTo>
                  <a:pt x="601903" y="0"/>
                  <a:pt x="609685" y="7675"/>
                  <a:pt x="609685" y="17244"/>
                </a:cubicBezTo>
                <a:lnTo>
                  <a:pt x="609685" y="591618"/>
                </a:lnTo>
                <a:cubicBezTo>
                  <a:pt x="609685" y="601093"/>
                  <a:pt x="601903" y="608768"/>
                  <a:pt x="592318" y="608768"/>
                </a:cubicBezTo>
                <a:lnTo>
                  <a:pt x="429938" y="608768"/>
                </a:lnTo>
                <a:cubicBezTo>
                  <a:pt x="420353" y="608768"/>
                  <a:pt x="412666" y="601093"/>
                  <a:pt x="412666" y="591618"/>
                </a:cubicBezTo>
                <a:lnTo>
                  <a:pt x="412666" y="17244"/>
                </a:lnTo>
                <a:cubicBezTo>
                  <a:pt x="412666" y="7675"/>
                  <a:pt x="420353" y="0"/>
                  <a:pt x="429938"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文本框 8">
            <a:extLst>
              <a:ext uri="{FF2B5EF4-FFF2-40B4-BE49-F238E27FC236}">
                <a16:creationId xmlns:a16="http://schemas.microsoft.com/office/drawing/2014/main" id="{530DC921-2856-48F0-B544-266A70F2EF2D}"/>
              </a:ext>
            </a:extLst>
          </p:cNvPr>
          <p:cNvSpPr txBox="1"/>
          <p:nvPr/>
        </p:nvSpPr>
        <p:spPr>
          <a:xfrm>
            <a:off x="244599" y="1152259"/>
            <a:ext cx="11333748"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Method 1: Combination of Theoretical Simulation and Data from Previous Paper</a:t>
            </a:r>
            <a:endParaRPr lang="zh-CN" altLang="en-US" sz="2400" b="1"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82E94D61-FF08-4F3D-BB95-4C6D021852DB}"/>
                  </a:ext>
                </a:extLst>
              </p:cNvPr>
              <p:cNvSpPr txBox="1"/>
              <p:nvPr/>
            </p:nvSpPr>
            <p:spPr>
              <a:xfrm>
                <a:off x="2023309" y="2462480"/>
                <a:ext cx="215966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2400" i="1" smtClean="0">
                          <a:latin typeface="Cambria Math" panose="02040503050406030204" pitchFamily="18" charset="0"/>
                        </a:rPr>
                        <m:t>𝑚𝑔</m:t>
                      </m:r>
                      <m:r>
                        <a:rPr lang="zh-CN" altLang="en-US" sz="2400" i="0">
                          <a:latin typeface="Cambria Math" panose="02040503050406030204" pitchFamily="18" charset="0"/>
                        </a:rPr>
                        <m:t>−</m:t>
                      </m:r>
                      <m:r>
                        <a:rPr lang="zh-CN" altLang="en-US" sz="2400" i="1">
                          <a:latin typeface="Cambria Math" panose="02040503050406030204" pitchFamily="18" charset="0"/>
                        </a:rPr>
                        <m:t>𝜁</m:t>
                      </m:r>
                      <m:r>
                        <a:rPr lang="zh-CN" altLang="en-US" sz="2400" i="1">
                          <a:latin typeface="Cambria Math" panose="02040503050406030204" pitchFamily="18" charset="0"/>
                        </a:rPr>
                        <m:t>𝑣</m:t>
                      </m:r>
                      <m:r>
                        <a:rPr lang="zh-CN" altLang="en-US" sz="2400" i="0">
                          <a:latin typeface="Cambria Math" panose="02040503050406030204" pitchFamily="18" charset="0"/>
                        </a:rPr>
                        <m:t>=</m:t>
                      </m:r>
                      <m:r>
                        <a:rPr lang="zh-CN" altLang="en-US" sz="2400" i="1">
                          <a:latin typeface="Cambria Math" panose="02040503050406030204" pitchFamily="18" charset="0"/>
                        </a:rPr>
                        <m:t>𝑚𝑎</m:t>
                      </m:r>
                    </m:oMath>
                  </m:oMathPara>
                </a14:m>
                <a:endParaRPr lang="zh-CN" altLang="en-US" sz="2400" dirty="0"/>
              </a:p>
            </p:txBody>
          </p:sp>
        </mc:Choice>
        <mc:Fallback>
          <p:sp>
            <p:nvSpPr>
              <p:cNvPr id="12" name="文本框 11">
                <a:extLst>
                  <a:ext uri="{FF2B5EF4-FFF2-40B4-BE49-F238E27FC236}">
                    <a16:creationId xmlns:a16="http://schemas.microsoft.com/office/drawing/2014/main" id="{82E94D61-FF08-4F3D-BB95-4C6D021852DB}"/>
                  </a:ext>
                </a:extLst>
              </p:cNvPr>
              <p:cNvSpPr txBox="1">
                <a:spLocks noRot="1" noChangeAspect="1" noMove="1" noResize="1" noEditPoints="1" noAdjustHandles="1" noChangeArrowheads="1" noChangeShapeType="1" noTextEdit="1"/>
              </p:cNvSpPr>
              <p:nvPr/>
            </p:nvSpPr>
            <p:spPr>
              <a:xfrm>
                <a:off x="2023309" y="2462480"/>
                <a:ext cx="2159669" cy="461665"/>
              </a:xfrm>
              <a:prstGeom prst="rect">
                <a:avLst/>
              </a:prstGeom>
              <a:blipFill>
                <a:blip r:embed="rId3"/>
                <a:stretch>
                  <a:fillRect l="-282" b="-1578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5" name="文本框 14">
                <a:extLst>
                  <a:ext uri="{FF2B5EF4-FFF2-40B4-BE49-F238E27FC236}">
                    <a16:creationId xmlns:a16="http://schemas.microsoft.com/office/drawing/2014/main" id="{D591E621-F0F9-4E2C-B299-ADEADEEC013F}"/>
                  </a:ext>
                </a:extLst>
              </p:cNvPr>
              <p:cNvSpPr txBox="1"/>
              <p:nvPr/>
            </p:nvSpPr>
            <p:spPr>
              <a:xfrm>
                <a:off x="1355471" y="3461370"/>
                <a:ext cx="3665662" cy="9296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2400" i="1" smtClean="0">
                          <a:latin typeface="Cambria Math" panose="02040503050406030204" pitchFamily="18" charset="0"/>
                        </a:rPr>
                        <m:t>𝑚𝑔</m:t>
                      </m:r>
                      <m:r>
                        <a:rPr lang="zh-CN" altLang="en-US" sz="2400" i="0">
                          <a:latin typeface="Cambria Math" panose="02040503050406030204" pitchFamily="18" charset="0"/>
                        </a:rPr>
                        <m:t>−</m:t>
                      </m:r>
                      <m:r>
                        <a:rPr lang="zh-CN" altLang="en-US" sz="2400" i="1">
                          <a:latin typeface="Cambria Math" panose="02040503050406030204" pitchFamily="18" charset="0"/>
                        </a:rPr>
                        <m:t>𝜁</m:t>
                      </m:r>
                      <m:d>
                        <m:dPr>
                          <m:ctrlPr>
                            <a:rPr lang="zh-CN" altLang="en-US" sz="2400" i="1">
                              <a:latin typeface="Cambria Math" panose="02040503050406030204" pitchFamily="18" charset="0"/>
                            </a:rPr>
                          </m:ctrlPr>
                        </m:dPr>
                        <m:e>
                          <m:f>
                            <m:fPr>
                              <m:ctrlPr>
                                <a:rPr lang="zh-CN" altLang="en-US" sz="2400" i="1">
                                  <a:solidFill>
                                    <a:srgbClr val="836967"/>
                                  </a:solidFill>
                                  <a:latin typeface="Cambria Math" panose="02040503050406030204" pitchFamily="18" charset="0"/>
                                </a:rPr>
                              </m:ctrlPr>
                            </m:fPr>
                            <m:num>
                              <m:r>
                                <a:rPr lang="zh-CN" altLang="en-US" sz="2400" i="1">
                                  <a:latin typeface="Cambria Math" panose="02040503050406030204" pitchFamily="18" charset="0"/>
                                </a:rPr>
                                <m:t>𝑑𝑥</m:t>
                              </m:r>
                            </m:num>
                            <m:den>
                              <m:r>
                                <a:rPr lang="zh-CN" altLang="en-US" sz="2400" i="1">
                                  <a:latin typeface="Cambria Math" panose="02040503050406030204" pitchFamily="18" charset="0"/>
                                </a:rPr>
                                <m:t>𝑑𝑡</m:t>
                              </m:r>
                            </m:den>
                          </m:f>
                        </m:e>
                      </m:d>
                      <m:r>
                        <a:rPr lang="zh-CN" altLang="en-US" sz="2400" i="0">
                          <a:latin typeface="Cambria Math" panose="02040503050406030204" pitchFamily="18" charset="0"/>
                        </a:rPr>
                        <m:t>=</m:t>
                      </m:r>
                      <m:r>
                        <a:rPr lang="zh-CN" altLang="en-US" sz="2400" i="1">
                          <a:latin typeface="Cambria Math" panose="02040503050406030204" pitchFamily="18" charset="0"/>
                        </a:rPr>
                        <m:t>𝑚</m:t>
                      </m:r>
                      <m:d>
                        <m:dPr>
                          <m:ctrlPr>
                            <a:rPr lang="zh-CN" altLang="en-US" sz="2400" i="1">
                              <a:latin typeface="Cambria Math" panose="02040503050406030204" pitchFamily="18" charset="0"/>
                            </a:rPr>
                          </m:ctrlPr>
                        </m:dPr>
                        <m:e>
                          <m:f>
                            <m:fPr>
                              <m:ctrlPr>
                                <a:rPr lang="zh-CN" altLang="en-US" sz="2400" i="1">
                                  <a:solidFill>
                                    <a:srgbClr val="836967"/>
                                  </a:solidFill>
                                  <a:latin typeface="Cambria Math" panose="02040503050406030204" pitchFamily="18" charset="0"/>
                                </a:rPr>
                              </m:ctrlPr>
                            </m:fPr>
                            <m:num>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𝑑</m:t>
                                  </m:r>
                                </m:e>
                                <m:sup>
                                  <m:r>
                                    <a:rPr lang="zh-CN" altLang="en-US" sz="2400" i="0">
                                      <a:latin typeface="Cambria Math" panose="02040503050406030204" pitchFamily="18" charset="0"/>
                                    </a:rPr>
                                    <m:t>2</m:t>
                                  </m:r>
                                </m:sup>
                              </m:sSup>
                              <m:r>
                                <a:rPr lang="zh-CN" altLang="en-US" sz="2400" i="1">
                                  <a:latin typeface="Cambria Math" panose="02040503050406030204" pitchFamily="18" charset="0"/>
                                </a:rPr>
                                <m:t>𝑥</m:t>
                              </m:r>
                            </m:num>
                            <m:den>
                              <m:r>
                                <a:rPr lang="zh-CN" altLang="en-US" sz="2400" i="1">
                                  <a:latin typeface="Cambria Math" panose="02040503050406030204" pitchFamily="18" charset="0"/>
                                </a:rPr>
                                <m:t>𝑑</m:t>
                              </m:r>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𝑡</m:t>
                                  </m:r>
                                </m:e>
                                <m:sup>
                                  <m:r>
                                    <a:rPr lang="zh-CN" altLang="en-US" sz="2400" i="0">
                                      <a:latin typeface="Cambria Math" panose="02040503050406030204" pitchFamily="18" charset="0"/>
                                    </a:rPr>
                                    <m:t>2</m:t>
                                  </m:r>
                                </m:sup>
                              </m:sSup>
                            </m:den>
                          </m:f>
                        </m:e>
                      </m:d>
                    </m:oMath>
                  </m:oMathPara>
                </a14:m>
                <a:endParaRPr lang="zh-CN" altLang="en-US" sz="2400" dirty="0"/>
              </a:p>
            </p:txBody>
          </p:sp>
        </mc:Choice>
        <mc:Fallback>
          <p:sp>
            <p:nvSpPr>
              <p:cNvPr id="15" name="文本框 14">
                <a:extLst>
                  <a:ext uri="{FF2B5EF4-FFF2-40B4-BE49-F238E27FC236}">
                    <a16:creationId xmlns:a16="http://schemas.microsoft.com/office/drawing/2014/main" id="{D591E621-F0F9-4E2C-B299-ADEADEEC013F}"/>
                  </a:ext>
                </a:extLst>
              </p:cNvPr>
              <p:cNvSpPr txBox="1">
                <a:spLocks noRot="1" noChangeAspect="1" noMove="1" noResize="1" noEditPoints="1" noAdjustHandles="1" noChangeArrowheads="1" noChangeShapeType="1" noTextEdit="1"/>
              </p:cNvSpPr>
              <p:nvPr/>
            </p:nvSpPr>
            <p:spPr>
              <a:xfrm>
                <a:off x="1355471" y="3461370"/>
                <a:ext cx="3665662" cy="929678"/>
              </a:xfrm>
              <a:prstGeom prst="rect">
                <a:avLst/>
              </a:prstGeom>
              <a:blipFill>
                <a:blip r:embed="rId4"/>
                <a:stretch>
                  <a:fillRect/>
                </a:stretch>
              </a:blipFill>
            </p:spPr>
            <p:txBody>
              <a:bodyPr/>
              <a:lstStyle/>
              <a:p>
                <a:r>
                  <a:rPr lang="zh-CN" altLang="en-US">
                    <a:noFill/>
                  </a:rPr>
                  <a:t> </a:t>
                </a:r>
              </a:p>
            </p:txBody>
          </p:sp>
        </mc:Fallback>
      </mc:AlternateContent>
      <p:cxnSp>
        <p:nvCxnSpPr>
          <p:cNvPr id="16" name="直接箭头连接符 15">
            <a:extLst>
              <a:ext uri="{FF2B5EF4-FFF2-40B4-BE49-F238E27FC236}">
                <a16:creationId xmlns:a16="http://schemas.microsoft.com/office/drawing/2014/main" id="{94D54B14-B197-4519-9308-ADED992DFC0C}"/>
              </a:ext>
            </a:extLst>
          </p:cNvPr>
          <p:cNvCxnSpPr>
            <a:stCxn id="12" idx="2"/>
          </p:cNvCxnSpPr>
          <p:nvPr/>
        </p:nvCxnSpPr>
        <p:spPr>
          <a:xfrm flipH="1">
            <a:off x="3103143" y="2924145"/>
            <a:ext cx="1" cy="53573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21" name="文本框 20">
                <a:extLst>
                  <a:ext uri="{FF2B5EF4-FFF2-40B4-BE49-F238E27FC236}">
                    <a16:creationId xmlns:a16="http://schemas.microsoft.com/office/drawing/2014/main" id="{76BC4C7E-429C-47EE-89EF-984858863696}"/>
                  </a:ext>
                </a:extLst>
              </p:cNvPr>
              <p:cNvSpPr txBox="1"/>
              <p:nvPr/>
            </p:nvSpPr>
            <p:spPr>
              <a:xfrm>
                <a:off x="1993145" y="4862449"/>
                <a:ext cx="3050005" cy="461665"/>
              </a:xfrm>
              <a:prstGeom prst="rect">
                <a:avLst/>
              </a:prstGeom>
              <a:noFill/>
            </p:spPr>
            <p:txBody>
              <a:bodyPr wrap="square">
                <a:spAutoFit/>
              </a:bodyPr>
              <a:lstStyle/>
              <a:p>
                <a14:m>
                  <m:oMath xmlns:m="http://schemas.openxmlformats.org/officeDocument/2006/math">
                    <m:sSub>
                      <m:sSubPr>
                        <m:ctrlPr>
                          <a:rPr lang="zh-CN" altLang="zh-CN" sz="2400" i="1" smtClean="0">
                            <a:effectLst/>
                            <a:latin typeface="Cambria Math" panose="02040503050406030204" pitchFamily="18" charset="0"/>
                            <a:ea typeface="Cambria Math" panose="02040503050406030204" pitchFamily="18" charset="0"/>
                          </a:rPr>
                        </m:ctrlPr>
                      </m:sSubPr>
                      <m:e>
                        <m:r>
                          <a:rPr lang="en-US" altLang="zh-CN" sz="2400" i="1">
                            <a:ln>
                              <a:noFill/>
                            </a:ln>
                            <a:solidFill>
                              <a:srgbClr val="000000"/>
                            </a:solidFill>
                            <a:effectLst/>
                            <a:latin typeface="Cambria Math" panose="02040503050406030204" pitchFamily="18" charset="0"/>
                            <a:ea typeface="Arial Unicode MS"/>
                            <a:cs typeface="Arial Unicode MS"/>
                          </a:rPr>
                          <m:t>𝑥</m:t>
                        </m:r>
                      </m:e>
                      <m:sub>
                        <m:r>
                          <a:rPr lang="en-US" altLang="zh-CN" sz="2400" i="1">
                            <a:ln>
                              <a:noFill/>
                            </a:ln>
                            <a:solidFill>
                              <a:srgbClr val="000000"/>
                            </a:solidFill>
                            <a:effectLst/>
                            <a:latin typeface="Cambria Math" panose="02040503050406030204" pitchFamily="18" charset="0"/>
                            <a:ea typeface="Arial Unicode MS"/>
                            <a:cs typeface="Arial Unicode MS"/>
                          </a:rPr>
                          <m:t>0</m:t>
                        </m:r>
                      </m:sub>
                    </m:sSub>
                    <m:r>
                      <a:rPr lang="en-US" altLang="zh-CN" sz="2400" i="1">
                        <a:ln>
                          <a:noFill/>
                        </a:ln>
                        <a:solidFill>
                          <a:srgbClr val="000000"/>
                        </a:solidFill>
                        <a:effectLst/>
                        <a:latin typeface="Cambria Math" panose="02040503050406030204" pitchFamily="18" charset="0"/>
                        <a:ea typeface="Arial Unicode MS"/>
                        <a:cs typeface="Arial Unicode MS"/>
                      </a:rPr>
                      <m:t>=0</m:t>
                    </m:r>
                  </m:oMath>
                </a14:m>
                <a:r>
                  <a:rPr lang="en-US" altLang="zh-CN" sz="2400" dirty="0">
                    <a:ln>
                      <a:noFill/>
                    </a:ln>
                    <a:solidFill>
                      <a:srgbClr val="000000"/>
                    </a:solidFill>
                    <a:effectLst/>
                    <a:latin typeface="Times New Roman" panose="02020603050405020304" pitchFamily="18" charset="0"/>
                    <a:ea typeface="Arial Unicode MS"/>
                    <a:cs typeface="Arial Unicode MS"/>
                  </a:rPr>
                  <a:t> (</a:t>
                </a:r>
                <a14:m>
                  <m:oMath xmlns:m="http://schemas.openxmlformats.org/officeDocument/2006/math">
                    <m:r>
                      <a:rPr lang="en-US" altLang="zh-CN" sz="2400" i="1">
                        <a:ln>
                          <a:noFill/>
                        </a:ln>
                        <a:solidFill>
                          <a:srgbClr val="000000"/>
                        </a:solidFill>
                        <a:effectLst/>
                        <a:latin typeface="Cambria Math" panose="02040503050406030204" pitchFamily="18" charset="0"/>
                        <a:ea typeface="Arial Unicode MS"/>
                        <a:cs typeface="Arial Unicode MS"/>
                      </a:rPr>
                      <m:t>𝑥</m:t>
                    </m:r>
                    <m:r>
                      <a:rPr lang="en-US" altLang="zh-CN" sz="2400" i="1">
                        <a:ln>
                          <a:noFill/>
                        </a:ln>
                        <a:solidFill>
                          <a:srgbClr val="000000"/>
                        </a:solidFill>
                        <a:effectLst/>
                        <a:latin typeface="Cambria Math" panose="02040503050406030204" pitchFamily="18" charset="0"/>
                        <a:ea typeface="Arial Unicode MS"/>
                        <a:cs typeface="Arial Unicode MS"/>
                      </a:rPr>
                      <m:t>=0</m:t>
                    </m:r>
                    <m:r>
                      <m:rPr>
                        <m:nor/>
                      </m:rPr>
                      <a:rPr lang="en-US" altLang="zh-CN" sz="2400" i="1">
                        <a:ln>
                          <a:noFill/>
                        </a:ln>
                        <a:solidFill>
                          <a:srgbClr val="000000"/>
                        </a:solidFill>
                        <a:effectLst/>
                        <a:latin typeface="Cambria Math" panose="02040503050406030204" pitchFamily="18" charset="0"/>
                        <a:ea typeface="Arial Unicode MS"/>
                        <a:cs typeface="Arial Unicode MS"/>
                      </a:rPr>
                      <m:t>at</m:t>
                    </m:r>
                    <m:r>
                      <a:rPr lang="en-US" altLang="zh-CN" sz="2400" i="1">
                        <a:ln>
                          <a:noFill/>
                        </a:ln>
                        <a:solidFill>
                          <a:srgbClr val="000000"/>
                        </a:solidFill>
                        <a:effectLst/>
                        <a:latin typeface="Cambria Math" panose="02040503050406030204" pitchFamily="18" charset="0"/>
                        <a:ea typeface="Arial Unicode MS"/>
                        <a:cs typeface="Arial Unicode MS"/>
                      </a:rPr>
                      <m:t>𝑡</m:t>
                    </m:r>
                    <m:r>
                      <a:rPr lang="en-US" altLang="zh-CN" sz="2400" i="1">
                        <a:ln>
                          <a:noFill/>
                        </a:ln>
                        <a:solidFill>
                          <a:srgbClr val="000000"/>
                        </a:solidFill>
                        <a:effectLst/>
                        <a:latin typeface="Cambria Math" panose="02040503050406030204" pitchFamily="18" charset="0"/>
                        <a:ea typeface="Arial Unicode MS"/>
                        <a:cs typeface="Arial Unicode MS"/>
                      </a:rPr>
                      <m:t>=0</m:t>
                    </m:r>
                  </m:oMath>
                </a14:m>
                <a:r>
                  <a:rPr lang="en-US" altLang="zh-CN" sz="2400" dirty="0">
                    <a:ln>
                      <a:noFill/>
                    </a:ln>
                    <a:solidFill>
                      <a:srgbClr val="000000"/>
                    </a:solidFill>
                    <a:effectLst/>
                    <a:latin typeface="Times New Roman" panose="02020603050405020304" pitchFamily="18" charset="0"/>
                    <a:ea typeface="Arial Unicode MS"/>
                    <a:cs typeface="Arial Unicode MS"/>
                  </a:rPr>
                  <a:t>) </a:t>
                </a:r>
                <a:endParaRPr lang="zh-CN" altLang="en-US" sz="2400" dirty="0"/>
              </a:p>
            </p:txBody>
          </p:sp>
        </mc:Choice>
        <mc:Fallback>
          <p:sp>
            <p:nvSpPr>
              <p:cNvPr id="21" name="文本框 20">
                <a:extLst>
                  <a:ext uri="{FF2B5EF4-FFF2-40B4-BE49-F238E27FC236}">
                    <a16:creationId xmlns:a16="http://schemas.microsoft.com/office/drawing/2014/main" id="{76BC4C7E-429C-47EE-89EF-984858863696}"/>
                  </a:ext>
                </a:extLst>
              </p:cNvPr>
              <p:cNvSpPr txBox="1">
                <a:spLocks noRot="1" noChangeAspect="1" noMove="1" noResize="1" noEditPoints="1" noAdjustHandles="1" noChangeArrowheads="1" noChangeShapeType="1" noTextEdit="1"/>
              </p:cNvSpPr>
              <p:nvPr/>
            </p:nvSpPr>
            <p:spPr>
              <a:xfrm>
                <a:off x="1993145" y="4862449"/>
                <a:ext cx="3050005" cy="461665"/>
              </a:xfrm>
              <a:prstGeom prst="rect">
                <a:avLst/>
              </a:prstGeom>
              <a:blipFill>
                <a:blip r:embed="rId5"/>
                <a:stretch>
                  <a:fillRect t="-12000" r="-4200" b="-2933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3" name="文本框 22">
                <a:extLst>
                  <a:ext uri="{FF2B5EF4-FFF2-40B4-BE49-F238E27FC236}">
                    <a16:creationId xmlns:a16="http://schemas.microsoft.com/office/drawing/2014/main" id="{21FAC9F3-0AB0-4E26-BB0D-1AD3DED28DDA}"/>
                  </a:ext>
                </a:extLst>
              </p:cNvPr>
              <p:cNvSpPr txBox="1"/>
              <p:nvPr/>
            </p:nvSpPr>
            <p:spPr>
              <a:xfrm>
                <a:off x="1355471" y="5324114"/>
                <a:ext cx="4325353" cy="624273"/>
              </a:xfrm>
              <a:prstGeom prst="rect">
                <a:avLst/>
              </a:prstGeom>
              <a:noFill/>
            </p:spPr>
            <p:txBody>
              <a:bodyPr wrap="square">
                <a:spAutoFit/>
              </a:bodyPr>
              <a:lstStyle/>
              <a:p>
                <a14:m>
                  <m:oMath xmlns:m="http://schemas.openxmlformats.org/officeDocument/2006/math">
                    <m:sSubSup>
                      <m:sSubSupPr>
                        <m:ctrlPr>
                          <a:rPr lang="zh-CN" altLang="zh-CN" sz="2400" i="1" smtClean="0">
                            <a:effectLst/>
                            <a:latin typeface="Cambria Math" panose="02040503050406030204" pitchFamily="18" charset="0"/>
                            <a:ea typeface="Cambria Math" panose="02040503050406030204" pitchFamily="18" charset="0"/>
                          </a:rPr>
                        </m:ctrlPr>
                      </m:sSubSupPr>
                      <m:e>
                        <m:r>
                          <a:rPr lang="en-US" altLang="zh-CN" sz="2400" i="1">
                            <a:ln>
                              <a:noFill/>
                            </a:ln>
                            <a:solidFill>
                              <a:srgbClr val="000000"/>
                            </a:solidFill>
                            <a:effectLst/>
                            <a:latin typeface="Cambria Math" panose="02040503050406030204" pitchFamily="18" charset="0"/>
                            <a:ea typeface="Arial Unicode MS"/>
                            <a:cs typeface="Arial Unicode MS"/>
                          </a:rPr>
                          <m:t>𝑥</m:t>
                        </m:r>
                      </m:e>
                      <m:sub>
                        <m:r>
                          <a:rPr lang="en-US" altLang="zh-CN" sz="2400" i="1">
                            <a:ln>
                              <a:noFill/>
                            </a:ln>
                            <a:solidFill>
                              <a:srgbClr val="000000"/>
                            </a:solidFill>
                            <a:effectLst/>
                            <a:latin typeface="Cambria Math" panose="02040503050406030204" pitchFamily="18" charset="0"/>
                            <a:ea typeface="Arial Unicode MS"/>
                            <a:cs typeface="Arial Unicode MS"/>
                          </a:rPr>
                          <m:t>0</m:t>
                        </m:r>
                      </m:sub>
                      <m:sup>
                        <m:r>
                          <a:rPr lang="en-US" altLang="zh-CN" sz="2400" i="1">
                            <a:ln>
                              <a:noFill/>
                            </a:ln>
                            <a:solidFill>
                              <a:srgbClr val="000000"/>
                            </a:solidFill>
                            <a:effectLst/>
                            <a:latin typeface="Cambria Math" panose="02040503050406030204" pitchFamily="18" charset="0"/>
                            <a:ea typeface="Arial Unicode MS"/>
                            <a:cs typeface="Arial Unicode MS"/>
                          </a:rPr>
                          <m:t>′</m:t>
                        </m:r>
                      </m:sup>
                    </m:sSubSup>
                    <m:r>
                      <a:rPr lang="en-US" altLang="zh-CN" sz="2400" i="1">
                        <a:ln>
                          <a:noFill/>
                        </a:ln>
                        <a:solidFill>
                          <a:srgbClr val="000000"/>
                        </a:solidFill>
                        <a:effectLst/>
                        <a:latin typeface="Cambria Math" panose="02040503050406030204" pitchFamily="18" charset="0"/>
                        <a:ea typeface="Arial Unicode MS"/>
                        <a:cs typeface="Arial Unicode MS"/>
                      </a:rPr>
                      <m:t>=</m:t>
                    </m:r>
                    <m:f>
                      <m:fPr>
                        <m:ctrlPr>
                          <a:rPr lang="zh-CN" altLang="zh-CN" sz="2400" i="1">
                            <a:effectLst/>
                            <a:latin typeface="Cambria Math" panose="02040503050406030204" pitchFamily="18" charset="0"/>
                            <a:ea typeface="Cambria Math" panose="02040503050406030204" pitchFamily="18" charset="0"/>
                          </a:rPr>
                        </m:ctrlPr>
                      </m:fPr>
                      <m:num>
                        <m:r>
                          <a:rPr lang="en-US" altLang="zh-CN" sz="2400" i="1">
                            <a:ln>
                              <a:noFill/>
                            </a:ln>
                            <a:solidFill>
                              <a:srgbClr val="000000"/>
                            </a:solidFill>
                            <a:effectLst/>
                            <a:latin typeface="Cambria Math" panose="02040503050406030204" pitchFamily="18" charset="0"/>
                            <a:ea typeface="Arial Unicode MS"/>
                            <a:cs typeface="Arial Unicode MS"/>
                          </a:rPr>
                          <m:t>𝑑𝑥</m:t>
                        </m:r>
                      </m:num>
                      <m:den>
                        <m:r>
                          <a:rPr lang="en-US" altLang="zh-CN" sz="2400" i="1">
                            <a:ln>
                              <a:noFill/>
                            </a:ln>
                            <a:solidFill>
                              <a:srgbClr val="000000"/>
                            </a:solidFill>
                            <a:effectLst/>
                            <a:latin typeface="Cambria Math" panose="02040503050406030204" pitchFamily="18" charset="0"/>
                            <a:ea typeface="Arial Unicode MS"/>
                            <a:cs typeface="Arial Unicode MS"/>
                          </a:rPr>
                          <m:t>𝑑𝑡</m:t>
                        </m:r>
                      </m:den>
                    </m:f>
                    <m:r>
                      <a:rPr lang="en-US" altLang="zh-CN" sz="2400" i="1">
                        <a:ln>
                          <a:noFill/>
                        </a:ln>
                        <a:solidFill>
                          <a:srgbClr val="000000"/>
                        </a:solidFill>
                        <a:effectLst/>
                        <a:latin typeface="Cambria Math" panose="02040503050406030204" pitchFamily="18" charset="0"/>
                        <a:ea typeface="Arial Unicode MS"/>
                        <a:cs typeface="Arial Unicode MS"/>
                      </a:rPr>
                      <m:t>=</m:t>
                    </m:r>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a:ln>
                              <a:noFill/>
                            </a:ln>
                            <a:solidFill>
                              <a:srgbClr val="000000"/>
                            </a:solidFill>
                            <a:effectLst/>
                            <a:latin typeface="Cambria Math" panose="02040503050406030204" pitchFamily="18" charset="0"/>
                            <a:ea typeface="Arial Unicode MS"/>
                            <a:cs typeface="Arial Unicode MS"/>
                          </a:rPr>
                          <m:t>𝑣</m:t>
                        </m:r>
                      </m:e>
                      <m:sub>
                        <m:r>
                          <a:rPr lang="en-US" altLang="zh-CN" sz="2400" i="1">
                            <a:ln>
                              <a:noFill/>
                            </a:ln>
                            <a:solidFill>
                              <a:srgbClr val="000000"/>
                            </a:solidFill>
                            <a:effectLst/>
                            <a:latin typeface="Cambria Math" panose="02040503050406030204" pitchFamily="18" charset="0"/>
                            <a:ea typeface="Arial Unicode MS"/>
                            <a:cs typeface="Arial Unicode MS"/>
                          </a:rPr>
                          <m:t>0</m:t>
                        </m:r>
                      </m:sub>
                    </m:sSub>
                    <m:r>
                      <a:rPr lang="en-US" altLang="zh-CN" sz="2400" i="1">
                        <a:ln>
                          <a:noFill/>
                        </a:ln>
                        <a:solidFill>
                          <a:srgbClr val="000000"/>
                        </a:solidFill>
                        <a:effectLst/>
                        <a:latin typeface="Cambria Math" panose="02040503050406030204" pitchFamily="18" charset="0"/>
                        <a:ea typeface="Arial Unicode MS"/>
                        <a:cs typeface="Arial Unicode MS"/>
                      </a:rPr>
                      <m:t>=0</m:t>
                    </m:r>
                  </m:oMath>
                </a14:m>
                <a:r>
                  <a:rPr lang="en-US" altLang="zh-CN" sz="2400" dirty="0">
                    <a:ln>
                      <a:noFill/>
                    </a:ln>
                    <a:solidFill>
                      <a:srgbClr val="000000"/>
                    </a:solidFill>
                    <a:effectLst/>
                    <a:latin typeface="Times New Roman" panose="02020603050405020304" pitchFamily="18" charset="0"/>
                    <a:ea typeface="Arial Unicode MS"/>
                    <a:cs typeface="Arial Unicode MS"/>
                  </a:rPr>
                  <a:t> (</a:t>
                </a:r>
                <a14:m>
                  <m:oMath xmlns:m="http://schemas.openxmlformats.org/officeDocument/2006/math">
                    <m:r>
                      <a:rPr lang="en-US" altLang="zh-CN" sz="2400" i="1">
                        <a:ln>
                          <a:noFill/>
                        </a:ln>
                        <a:solidFill>
                          <a:srgbClr val="000000"/>
                        </a:solidFill>
                        <a:effectLst/>
                        <a:latin typeface="Cambria Math" panose="02040503050406030204" pitchFamily="18" charset="0"/>
                        <a:ea typeface="Arial Unicode MS"/>
                        <a:cs typeface="Arial Unicode MS"/>
                      </a:rPr>
                      <m:t>𝑥</m:t>
                    </m:r>
                    <m:r>
                      <a:rPr lang="en-US" altLang="zh-CN" sz="2400" i="1">
                        <a:ln>
                          <a:noFill/>
                        </a:ln>
                        <a:solidFill>
                          <a:srgbClr val="000000"/>
                        </a:solidFill>
                        <a:effectLst/>
                        <a:latin typeface="Cambria Math" panose="02040503050406030204" pitchFamily="18" charset="0"/>
                        <a:ea typeface="Arial Unicode MS"/>
                        <a:cs typeface="Arial Unicode MS"/>
                      </a:rPr>
                      <m:t>=0</m:t>
                    </m:r>
                    <m:r>
                      <m:rPr>
                        <m:nor/>
                      </m:rPr>
                      <a:rPr lang="en-US" altLang="zh-CN" sz="2400" i="1">
                        <a:ln>
                          <a:noFill/>
                        </a:ln>
                        <a:solidFill>
                          <a:srgbClr val="000000"/>
                        </a:solidFill>
                        <a:effectLst/>
                        <a:latin typeface="Cambria Math" panose="02040503050406030204" pitchFamily="18" charset="0"/>
                        <a:ea typeface="Arial Unicode MS"/>
                        <a:cs typeface="Arial Unicode MS"/>
                      </a:rPr>
                      <m:t>at</m:t>
                    </m:r>
                    <m:r>
                      <a:rPr lang="en-US" altLang="zh-CN" sz="2400" i="1">
                        <a:ln>
                          <a:noFill/>
                        </a:ln>
                        <a:solidFill>
                          <a:srgbClr val="000000"/>
                        </a:solidFill>
                        <a:effectLst/>
                        <a:latin typeface="Cambria Math" panose="02040503050406030204" pitchFamily="18" charset="0"/>
                        <a:ea typeface="Arial Unicode MS"/>
                        <a:cs typeface="Arial Unicode MS"/>
                      </a:rPr>
                      <m:t>𝑡</m:t>
                    </m:r>
                    <m:r>
                      <a:rPr lang="en-US" altLang="zh-CN" sz="2400" i="1">
                        <a:ln>
                          <a:noFill/>
                        </a:ln>
                        <a:solidFill>
                          <a:srgbClr val="000000"/>
                        </a:solidFill>
                        <a:effectLst/>
                        <a:latin typeface="Cambria Math" panose="02040503050406030204" pitchFamily="18" charset="0"/>
                        <a:ea typeface="Arial Unicode MS"/>
                        <a:cs typeface="Arial Unicode MS"/>
                      </a:rPr>
                      <m:t>=0</m:t>
                    </m:r>
                  </m:oMath>
                </a14:m>
                <a:r>
                  <a:rPr lang="en-US" altLang="zh-CN" sz="2400" dirty="0">
                    <a:ln>
                      <a:noFill/>
                    </a:ln>
                    <a:solidFill>
                      <a:srgbClr val="000000"/>
                    </a:solidFill>
                    <a:effectLst/>
                    <a:latin typeface="Times New Roman" panose="02020603050405020304" pitchFamily="18" charset="0"/>
                    <a:ea typeface="Arial Unicode MS"/>
                    <a:cs typeface="Arial Unicode MS"/>
                  </a:rPr>
                  <a:t>)</a:t>
                </a:r>
                <a:endParaRPr lang="zh-CN" altLang="en-US" sz="2400" dirty="0"/>
              </a:p>
            </p:txBody>
          </p:sp>
        </mc:Choice>
        <mc:Fallback>
          <p:sp>
            <p:nvSpPr>
              <p:cNvPr id="23" name="文本框 22">
                <a:extLst>
                  <a:ext uri="{FF2B5EF4-FFF2-40B4-BE49-F238E27FC236}">
                    <a16:creationId xmlns:a16="http://schemas.microsoft.com/office/drawing/2014/main" id="{21FAC9F3-0AB0-4E26-BB0D-1AD3DED28DDA}"/>
                  </a:ext>
                </a:extLst>
              </p:cNvPr>
              <p:cNvSpPr txBox="1">
                <a:spLocks noRot="1" noChangeAspect="1" noMove="1" noResize="1" noEditPoints="1" noAdjustHandles="1" noChangeArrowheads="1" noChangeShapeType="1" noTextEdit="1"/>
              </p:cNvSpPr>
              <p:nvPr/>
            </p:nvSpPr>
            <p:spPr>
              <a:xfrm>
                <a:off x="1355471" y="5324114"/>
                <a:ext cx="4325353" cy="624273"/>
              </a:xfrm>
              <a:prstGeom prst="rect">
                <a:avLst/>
              </a:prstGeom>
              <a:blipFill>
                <a:blip r:embed="rId6"/>
                <a:stretch>
                  <a:fillRect r="-4507" b="-7767"/>
                </a:stretch>
              </a:blipFill>
            </p:spPr>
            <p:txBody>
              <a:bodyPr/>
              <a:lstStyle/>
              <a:p>
                <a:r>
                  <a:rPr lang="zh-CN" altLang="en-US">
                    <a:noFill/>
                  </a:rPr>
                  <a:t> </a:t>
                </a:r>
              </a:p>
            </p:txBody>
          </p:sp>
        </mc:Fallback>
      </mc:AlternateContent>
      <p:cxnSp>
        <p:nvCxnSpPr>
          <p:cNvPr id="25" name="直接箭头连接符 24">
            <a:extLst>
              <a:ext uri="{FF2B5EF4-FFF2-40B4-BE49-F238E27FC236}">
                <a16:creationId xmlns:a16="http://schemas.microsoft.com/office/drawing/2014/main" id="{840E84B3-5BA9-457C-8627-4B3F44C2338D}"/>
              </a:ext>
            </a:extLst>
          </p:cNvPr>
          <p:cNvCxnSpPr>
            <a:cxnSpLocks/>
          </p:cNvCxnSpPr>
          <p:nvPr/>
        </p:nvCxnSpPr>
        <p:spPr>
          <a:xfrm>
            <a:off x="5191629" y="3950272"/>
            <a:ext cx="64369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28" name="文本框 27">
                <a:extLst>
                  <a:ext uri="{FF2B5EF4-FFF2-40B4-BE49-F238E27FC236}">
                    <a16:creationId xmlns:a16="http://schemas.microsoft.com/office/drawing/2014/main" id="{65E3360A-55ED-4C0A-BBCF-85C1AE65C94D}"/>
                  </a:ext>
                </a:extLst>
              </p:cNvPr>
              <p:cNvSpPr txBox="1"/>
              <p:nvPr/>
            </p:nvSpPr>
            <p:spPr>
              <a:xfrm>
                <a:off x="5178599" y="2473786"/>
                <a:ext cx="6100010" cy="13491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2400" i="1" smtClean="0">
                              <a:solidFill>
                                <a:srgbClr val="836967"/>
                              </a:solidFill>
                              <a:latin typeface="Cambria Math" panose="02040503050406030204" pitchFamily="18" charset="0"/>
                            </a:rPr>
                          </m:ctrlPr>
                        </m:sSubPr>
                        <m:e>
                          <m:r>
                            <a:rPr lang="zh-CN" altLang="en-US" sz="2400" i="1">
                              <a:latin typeface="Cambria Math" panose="02040503050406030204" pitchFamily="18" charset="0"/>
                            </a:rPr>
                            <m:t>𝑥</m:t>
                          </m:r>
                        </m:e>
                        <m:sub>
                          <m:r>
                            <a:rPr lang="zh-CN" altLang="en-US" sz="2400" i="1">
                              <a:latin typeface="Cambria Math" panose="02040503050406030204" pitchFamily="18" charset="0"/>
                            </a:rPr>
                            <m:t>𝑡</m:t>
                          </m:r>
                        </m:sub>
                      </m:sSub>
                      <m:r>
                        <a:rPr lang="zh-CN" altLang="en-US" sz="2400" i="0">
                          <a:latin typeface="Cambria Math" panose="02040503050406030204" pitchFamily="18" charset="0"/>
                        </a:rPr>
                        <m:t>=</m:t>
                      </m:r>
                      <m:f>
                        <m:fPr>
                          <m:ctrlPr>
                            <a:rPr lang="zh-CN" altLang="en-US" sz="2400" i="1">
                              <a:solidFill>
                                <a:srgbClr val="836967"/>
                              </a:solidFill>
                              <a:latin typeface="Cambria Math" panose="02040503050406030204" pitchFamily="18" charset="0"/>
                            </a:rPr>
                          </m:ctrlPr>
                        </m:fPr>
                        <m:num>
                          <m:r>
                            <a:rPr lang="zh-CN" altLang="en-US" sz="2400" i="1">
                              <a:latin typeface="Cambria Math" panose="02040503050406030204" pitchFamily="18" charset="0"/>
                            </a:rPr>
                            <m:t>𝑚𝑣</m:t>
                          </m:r>
                          <m:r>
                            <a:rPr lang="zh-CN" altLang="en-US" sz="2400" i="0">
                              <a:latin typeface="Cambria Math" panose="02040503050406030204" pitchFamily="18" charset="0"/>
                            </a:rPr>
                            <m:t>⋅</m:t>
                          </m:r>
                          <m:r>
                            <a:rPr lang="zh-CN" altLang="en-US" sz="2400" i="1">
                              <a:latin typeface="Cambria Math" panose="02040503050406030204" pitchFamily="18" charset="0"/>
                            </a:rPr>
                            <m:t>𝑙𝑛</m:t>
                          </m:r>
                          <m:d>
                            <m:dPr>
                              <m:begChr m:val="["/>
                              <m:endChr m:val=""/>
                              <m:ctrlPr>
                                <a:rPr lang="zh-CN" altLang="en-US" sz="2400" i="1">
                                  <a:latin typeface="Cambria Math" panose="02040503050406030204" pitchFamily="18" charset="0"/>
                                </a:rPr>
                              </m:ctrlPr>
                            </m:dPr>
                            <m:e>
                              <m:r>
                                <a:rPr lang="zh-CN" altLang="en-US" sz="2400" i="1">
                                  <a:latin typeface="Cambria Math" panose="02040503050406030204" pitchFamily="18" charset="0"/>
                                </a:rPr>
                                <m:t>𝑐𝑜𝑠h</m:t>
                              </m:r>
                              <m:d>
                                <m:dPr>
                                  <m:endChr m:val="]"/>
                                  <m:ctrlPr>
                                    <a:rPr lang="zh-CN" altLang="en-US" sz="2400" i="1">
                                      <a:latin typeface="Cambria Math" panose="02040503050406030204" pitchFamily="18" charset="0"/>
                                    </a:rPr>
                                  </m:ctrlPr>
                                </m:dPr>
                                <m:e>
                                  <m:rad>
                                    <m:radPr>
                                      <m:degHide m:val="on"/>
                                      <m:ctrlPr>
                                        <a:rPr lang="zh-CN" altLang="en-US" sz="2400" i="1">
                                          <a:solidFill>
                                            <a:srgbClr val="836967"/>
                                          </a:solidFill>
                                          <a:latin typeface="Cambria Math" panose="02040503050406030204" pitchFamily="18" charset="0"/>
                                        </a:rPr>
                                      </m:ctrlPr>
                                    </m:radPr>
                                    <m:deg/>
                                    <m:e>
                                      <m:f>
                                        <m:fPr>
                                          <m:ctrlPr>
                                            <a:rPr lang="zh-CN" altLang="en-US" sz="2400" i="1">
                                              <a:solidFill>
                                                <a:srgbClr val="836967"/>
                                              </a:solidFill>
                                              <a:latin typeface="Cambria Math" panose="02040503050406030204" pitchFamily="18" charset="0"/>
                                            </a:rPr>
                                          </m:ctrlPr>
                                        </m:fPr>
                                        <m:num>
                                          <m:r>
                                            <a:rPr lang="zh-CN" altLang="en-US" sz="2400" i="1">
                                              <a:latin typeface="Cambria Math" panose="02040503050406030204" pitchFamily="18" charset="0"/>
                                            </a:rPr>
                                            <m:t>𝑚𝑔</m:t>
                                          </m:r>
                                          <m:r>
                                            <a:rPr lang="zh-CN" altLang="en-US" sz="2400" i="1">
                                              <a:latin typeface="Cambria Math" panose="02040503050406030204" pitchFamily="18" charset="0"/>
                                            </a:rPr>
                                            <m:t>𝜁</m:t>
                                          </m:r>
                                        </m:num>
                                        <m:den>
                                          <m:r>
                                            <a:rPr lang="zh-CN" altLang="en-US" sz="2400" i="1">
                                              <a:latin typeface="Cambria Math" panose="02040503050406030204" pitchFamily="18" charset="0"/>
                                            </a:rPr>
                                            <m:t>𝑣</m:t>
                                          </m:r>
                                        </m:den>
                                      </m:f>
                                    </m:e>
                                  </m:rad>
                                  <m:r>
                                    <a:rPr lang="zh-CN" altLang="en-US" sz="2400" i="1">
                                      <a:latin typeface="Cambria Math" panose="02040503050406030204" pitchFamily="18" charset="0"/>
                                    </a:rPr>
                                    <m:t>𝑡</m:t>
                                  </m:r>
                                </m:e>
                              </m:d>
                            </m:e>
                          </m:d>
                        </m:num>
                        <m:den>
                          <m:r>
                            <a:rPr lang="zh-CN" altLang="en-US" sz="2400" i="1">
                              <a:latin typeface="Cambria Math" panose="02040503050406030204" pitchFamily="18" charset="0"/>
                            </a:rPr>
                            <m:t>𝜁</m:t>
                          </m:r>
                        </m:den>
                      </m:f>
                      <m:r>
                        <a:rPr lang="zh-CN" altLang="en-US" sz="2400" i="0">
                          <a:latin typeface="Cambria Math" panose="02040503050406030204" pitchFamily="18" charset="0"/>
                        </a:rPr>
                        <m:t>=</m:t>
                      </m:r>
                      <m:r>
                        <a:rPr lang="zh-CN" altLang="en-US" sz="2400" i="1">
                          <a:latin typeface="Cambria Math" panose="02040503050406030204" pitchFamily="18" charset="0"/>
                        </a:rPr>
                        <m:t>h</m:t>
                      </m:r>
                    </m:oMath>
                  </m:oMathPara>
                </a14:m>
                <a:endParaRPr lang="zh-CN" altLang="en-US" sz="2400" dirty="0"/>
              </a:p>
            </p:txBody>
          </p:sp>
        </mc:Choice>
        <mc:Fallback>
          <p:sp>
            <p:nvSpPr>
              <p:cNvPr id="28" name="文本框 27">
                <a:extLst>
                  <a:ext uri="{FF2B5EF4-FFF2-40B4-BE49-F238E27FC236}">
                    <a16:creationId xmlns:a16="http://schemas.microsoft.com/office/drawing/2014/main" id="{65E3360A-55ED-4C0A-BBCF-85C1AE65C94D}"/>
                  </a:ext>
                </a:extLst>
              </p:cNvPr>
              <p:cNvSpPr txBox="1">
                <a:spLocks noRot="1" noChangeAspect="1" noMove="1" noResize="1" noEditPoints="1" noAdjustHandles="1" noChangeArrowheads="1" noChangeShapeType="1" noTextEdit="1"/>
              </p:cNvSpPr>
              <p:nvPr/>
            </p:nvSpPr>
            <p:spPr>
              <a:xfrm>
                <a:off x="5178599" y="2473786"/>
                <a:ext cx="6100010" cy="1349152"/>
              </a:xfrm>
              <a:prstGeom prst="rect">
                <a:avLst/>
              </a:prstGeom>
              <a:blipFill>
                <a:blip r:embed="rId7"/>
                <a:stretch>
                  <a:fillRect/>
                </a:stretch>
              </a:blipFill>
            </p:spPr>
            <p:txBody>
              <a:bodyPr/>
              <a:lstStyle/>
              <a:p>
                <a:r>
                  <a:rPr lang="zh-CN" altLang="en-US">
                    <a:noFill/>
                  </a:rPr>
                  <a:t> </a:t>
                </a:r>
              </a:p>
            </p:txBody>
          </p:sp>
        </mc:Fallback>
      </mc:AlternateContent>
      <p:cxnSp>
        <p:nvCxnSpPr>
          <p:cNvPr id="30" name="直接箭头连接符 29">
            <a:extLst>
              <a:ext uri="{FF2B5EF4-FFF2-40B4-BE49-F238E27FC236}">
                <a16:creationId xmlns:a16="http://schemas.microsoft.com/office/drawing/2014/main" id="{2C843DA7-D734-4319-BDC4-8C03A550B8E2}"/>
              </a:ext>
            </a:extLst>
          </p:cNvPr>
          <p:cNvCxnSpPr/>
          <p:nvPr/>
        </p:nvCxnSpPr>
        <p:spPr>
          <a:xfrm flipV="1">
            <a:off x="3127207" y="4415112"/>
            <a:ext cx="0" cy="3992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3" name="文本框 32">
                <a:extLst>
                  <a:ext uri="{FF2B5EF4-FFF2-40B4-BE49-F238E27FC236}">
                    <a16:creationId xmlns:a16="http://schemas.microsoft.com/office/drawing/2014/main" id="{E13B2B83-9835-408E-A6C8-E2A1D7BD64E2}"/>
                  </a:ext>
                </a:extLst>
              </p:cNvPr>
              <p:cNvSpPr txBox="1"/>
              <p:nvPr/>
            </p:nvSpPr>
            <p:spPr>
              <a:xfrm>
                <a:off x="5213646" y="3800044"/>
                <a:ext cx="6100010" cy="129067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2400" i="1" smtClean="0">
                              <a:solidFill>
                                <a:srgbClr val="836967"/>
                              </a:solidFill>
                              <a:latin typeface="Cambria Math" panose="02040503050406030204" pitchFamily="18" charset="0"/>
                            </a:rPr>
                          </m:ctrlPr>
                        </m:sSubPr>
                        <m:e>
                          <m:r>
                            <a:rPr lang="zh-CN" altLang="en-US" sz="2400" i="1">
                              <a:latin typeface="Cambria Math" panose="02040503050406030204" pitchFamily="18" charset="0"/>
                            </a:rPr>
                            <m:t>𝑣</m:t>
                          </m:r>
                        </m:e>
                        <m:sub>
                          <m:r>
                            <a:rPr lang="zh-CN" altLang="en-US" sz="2400" i="1">
                              <a:latin typeface="Cambria Math" panose="02040503050406030204" pitchFamily="18" charset="0"/>
                            </a:rPr>
                            <m:t>𝑡</m:t>
                          </m:r>
                        </m:sub>
                      </m:sSub>
                      <m:r>
                        <a:rPr lang="zh-CN" altLang="en-US" sz="2400" i="0">
                          <a:latin typeface="Cambria Math" panose="02040503050406030204" pitchFamily="18" charset="0"/>
                        </a:rPr>
                        <m:t>=</m:t>
                      </m:r>
                      <m:f>
                        <m:fPr>
                          <m:ctrlPr>
                            <a:rPr lang="zh-CN" altLang="en-US" sz="2400" i="1">
                              <a:solidFill>
                                <a:srgbClr val="836967"/>
                              </a:solidFill>
                              <a:latin typeface="Cambria Math" panose="02040503050406030204" pitchFamily="18" charset="0"/>
                            </a:rPr>
                          </m:ctrlPr>
                        </m:fPr>
                        <m:num>
                          <m:r>
                            <a:rPr lang="zh-CN" altLang="en-US" sz="2400" i="1">
                              <a:latin typeface="Cambria Math" panose="02040503050406030204" pitchFamily="18" charset="0"/>
                            </a:rPr>
                            <m:t>𝑑𝑥</m:t>
                          </m:r>
                        </m:num>
                        <m:den>
                          <m:r>
                            <a:rPr lang="zh-CN" altLang="en-US" sz="2400" i="1">
                              <a:latin typeface="Cambria Math" panose="02040503050406030204" pitchFamily="18" charset="0"/>
                            </a:rPr>
                            <m:t>𝑑𝑡</m:t>
                          </m:r>
                        </m:den>
                      </m:f>
                      <m:r>
                        <a:rPr lang="zh-CN" altLang="en-US" sz="2400" i="0">
                          <a:latin typeface="Cambria Math" panose="02040503050406030204" pitchFamily="18" charset="0"/>
                        </a:rPr>
                        <m:t>=</m:t>
                      </m:r>
                      <m:rad>
                        <m:radPr>
                          <m:degHide m:val="on"/>
                          <m:ctrlPr>
                            <a:rPr lang="zh-CN" altLang="en-US" sz="2400" i="1">
                              <a:solidFill>
                                <a:srgbClr val="836967"/>
                              </a:solidFill>
                              <a:latin typeface="Cambria Math" panose="02040503050406030204" pitchFamily="18" charset="0"/>
                            </a:rPr>
                          </m:ctrlPr>
                        </m:radPr>
                        <m:deg/>
                        <m:e>
                          <m:f>
                            <m:fPr>
                              <m:ctrlPr>
                                <a:rPr lang="zh-CN" altLang="en-US" sz="2400" i="1">
                                  <a:solidFill>
                                    <a:srgbClr val="836967"/>
                                  </a:solidFill>
                                  <a:latin typeface="Cambria Math" panose="02040503050406030204" pitchFamily="18" charset="0"/>
                                </a:rPr>
                              </m:ctrlPr>
                            </m:fPr>
                            <m:num>
                              <m:r>
                                <a:rPr lang="zh-CN" altLang="en-US" sz="2400" i="1">
                                  <a:latin typeface="Cambria Math" panose="02040503050406030204" pitchFamily="18" charset="0"/>
                                </a:rPr>
                                <m:t>𝑚𝑔𝑣</m:t>
                              </m:r>
                            </m:num>
                            <m:den>
                              <m:r>
                                <a:rPr lang="zh-CN" altLang="en-US" sz="2400" i="1">
                                  <a:latin typeface="Cambria Math" panose="02040503050406030204" pitchFamily="18" charset="0"/>
                                </a:rPr>
                                <m:t>𝜁</m:t>
                              </m:r>
                            </m:den>
                          </m:f>
                        </m:e>
                      </m:rad>
                      <m:r>
                        <a:rPr lang="zh-CN" altLang="en-US" sz="2400" i="1">
                          <a:latin typeface="Cambria Math" panose="02040503050406030204" pitchFamily="18" charset="0"/>
                        </a:rPr>
                        <m:t>𝑡𝑎𝑛h</m:t>
                      </m:r>
                      <m:d>
                        <m:dPr>
                          <m:ctrlPr>
                            <a:rPr lang="zh-CN" altLang="en-US" sz="2400" i="1">
                              <a:latin typeface="Cambria Math" panose="02040503050406030204" pitchFamily="18" charset="0"/>
                            </a:rPr>
                          </m:ctrlPr>
                        </m:dPr>
                        <m:e>
                          <m:rad>
                            <m:radPr>
                              <m:degHide m:val="on"/>
                              <m:ctrlPr>
                                <a:rPr lang="zh-CN" altLang="en-US" sz="2400" i="1">
                                  <a:solidFill>
                                    <a:srgbClr val="836967"/>
                                  </a:solidFill>
                                  <a:latin typeface="Cambria Math" panose="02040503050406030204" pitchFamily="18" charset="0"/>
                                </a:rPr>
                              </m:ctrlPr>
                            </m:radPr>
                            <m:deg/>
                            <m:e>
                              <m:f>
                                <m:fPr>
                                  <m:ctrlPr>
                                    <a:rPr lang="zh-CN" altLang="en-US" sz="2400" i="1">
                                      <a:solidFill>
                                        <a:srgbClr val="836967"/>
                                      </a:solidFill>
                                      <a:latin typeface="Cambria Math" panose="02040503050406030204" pitchFamily="18" charset="0"/>
                                    </a:rPr>
                                  </m:ctrlPr>
                                </m:fPr>
                                <m:num>
                                  <m:r>
                                    <a:rPr lang="zh-CN" altLang="en-US" sz="2400" i="1">
                                      <a:latin typeface="Cambria Math" panose="02040503050406030204" pitchFamily="18" charset="0"/>
                                    </a:rPr>
                                    <m:t>𝑔</m:t>
                                  </m:r>
                                  <m:r>
                                    <a:rPr lang="zh-CN" altLang="en-US" sz="2400" i="1">
                                      <a:latin typeface="Cambria Math" panose="02040503050406030204" pitchFamily="18" charset="0"/>
                                    </a:rPr>
                                    <m:t>𝜁</m:t>
                                  </m:r>
                                </m:num>
                                <m:den>
                                  <m:r>
                                    <a:rPr lang="zh-CN" altLang="en-US" sz="2400" i="1">
                                      <a:latin typeface="Cambria Math" panose="02040503050406030204" pitchFamily="18" charset="0"/>
                                    </a:rPr>
                                    <m:t>𝑚𝑣</m:t>
                                  </m:r>
                                </m:den>
                              </m:f>
                            </m:e>
                          </m:rad>
                          <m:r>
                            <a:rPr lang="zh-CN" altLang="en-US" sz="2400" i="1">
                              <a:latin typeface="Cambria Math" panose="02040503050406030204" pitchFamily="18" charset="0"/>
                            </a:rPr>
                            <m:t>𝑡</m:t>
                          </m:r>
                        </m:e>
                      </m:d>
                    </m:oMath>
                  </m:oMathPara>
                </a14:m>
                <a:endParaRPr lang="zh-CN" altLang="en-US" sz="2400" dirty="0"/>
              </a:p>
            </p:txBody>
          </p:sp>
        </mc:Choice>
        <mc:Fallback>
          <p:sp>
            <p:nvSpPr>
              <p:cNvPr id="33" name="文本框 32">
                <a:extLst>
                  <a:ext uri="{FF2B5EF4-FFF2-40B4-BE49-F238E27FC236}">
                    <a16:creationId xmlns:a16="http://schemas.microsoft.com/office/drawing/2014/main" id="{E13B2B83-9835-408E-A6C8-E2A1D7BD64E2}"/>
                  </a:ext>
                </a:extLst>
              </p:cNvPr>
              <p:cNvSpPr txBox="1">
                <a:spLocks noRot="1" noChangeAspect="1" noMove="1" noResize="1" noEditPoints="1" noAdjustHandles="1" noChangeArrowheads="1" noChangeShapeType="1" noTextEdit="1"/>
              </p:cNvSpPr>
              <p:nvPr/>
            </p:nvSpPr>
            <p:spPr>
              <a:xfrm>
                <a:off x="5213646" y="3800044"/>
                <a:ext cx="6100010" cy="1290674"/>
              </a:xfrm>
              <a:prstGeom prst="rect">
                <a:avLst/>
              </a:prstGeom>
              <a:blipFill>
                <a:blip r:embed="rId8"/>
                <a:stretch>
                  <a:fillRect/>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3965382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C39BBCE-653B-4822-9239-EB18A9858675}"/>
              </a:ext>
            </a:extLst>
          </p:cNvPr>
          <p:cNvSpPr/>
          <p:nvPr/>
        </p:nvSpPr>
        <p:spPr>
          <a:xfrm>
            <a:off x="0" y="0"/>
            <a:ext cx="12192000" cy="1804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6C517268-E8CB-409A-8050-A6734AECE51A}"/>
              </a:ext>
            </a:extLst>
          </p:cNvPr>
          <p:cNvSpPr txBox="1"/>
          <p:nvPr/>
        </p:nvSpPr>
        <p:spPr>
          <a:xfrm>
            <a:off x="962568" y="574843"/>
            <a:ext cx="4451642" cy="461665"/>
          </a:xfrm>
          <a:prstGeom prst="rect">
            <a:avLst/>
          </a:prstGeom>
          <a:noFill/>
        </p:spPr>
        <p:txBody>
          <a:bodyPr wrap="square" rtlCol="0">
            <a:spAutoFit/>
          </a:bodyPr>
          <a:lstStyle/>
          <a:p>
            <a:r>
              <a:rPr lang="en-US" altLang="zh-CN" sz="2400" dirty="0">
                <a:latin typeface="Arial Black" panose="020B0A04020102020204" pitchFamily="34" charset="0"/>
                <a:cs typeface="Times New Roman" panose="02020603050405020304" pitchFamily="18" charset="0"/>
              </a:rPr>
              <a:t>Materials and Methods</a:t>
            </a:r>
            <a:endParaRPr lang="zh-CN" altLang="en-US" sz="2400" dirty="0">
              <a:latin typeface="Arial Black" panose="020B0A04020102020204" pitchFamily="34" charset="0"/>
              <a:cs typeface="Times New Roman" panose="02020603050405020304" pitchFamily="18" charset="0"/>
            </a:endParaRPr>
          </a:p>
        </p:txBody>
      </p:sp>
      <p:sp>
        <p:nvSpPr>
          <p:cNvPr id="7" name="archives_342283">
            <a:extLst>
              <a:ext uri="{FF2B5EF4-FFF2-40B4-BE49-F238E27FC236}">
                <a16:creationId xmlns:a16="http://schemas.microsoft.com/office/drawing/2014/main" id="{3B2BBE42-1513-4F21-ACBC-F4576939E681}"/>
              </a:ext>
            </a:extLst>
          </p:cNvPr>
          <p:cNvSpPr/>
          <p:nvPr/>
        </p:nvSpPr>
        <p:spPr>
          <a:xfrm>
            <a:off x="244599" y="501292"/>
            <a:ext cx="609685" cy="608768"/>
          </a:xfrm>
          <a:custGeom>
            <a:avLst/>
            <a:gdLst>
              <a:gd name="connsiteX0" fmla="*/ 602275 w 602487"/>
              <a:gd name="connsiteY0" fmla="*/ 602275 w 602487"/>
              <a:gd name="connsiteX1" fmla="*/ 602275 w 602487"/>
              <a:gd name="connsiteY1" fmla="*/ 602275 w 602487"/>
              <a:gd name="connsiteX2" fmla="*/ 602275 w 602487"/>
              <a:gd name="connsiteY2" fmla="*/ 602275 w 602487"/>
              <a:gd name="connsiteX3" fmla="*/ 602275 w 602487"/>
              <a:gd name="connsiteY3" fmla="*/ 602275 w 602487"/>
              <a:gd name="connsiteX4" fmla="*/ 602275 w 602487"/>
              <a:gd name="connsiteY4" fmla="*/ 602275 w 602487"/>
              <a:gd name="connsiteX5" fmla="*/ 602275 w 602487"/>
              <a:gd name="connsiteY5" fmla="*/ 602275 w 602487"/>
              <a:gd name="connsiteX6" fmla="*/ 602275 w 602487"/>
              <a:gd name="connsiteY6" fmla="*/ 602275 w 602487"/>
              <a:gd name="connsiteX7" fmla="*/ 602275 w 602487"/>
              <a:gd name="connsiteY7" fmla="*/ 602275 w 602487"/>
              <a:gd name="connsiteX8" fmla="*/ 602275 w 602487"/>
              <a:gd name="connsiteY8" fmla="*/ 602275 w 602487"/>
              <a:gd name="connsiteX9" fmla="*/ 602275 w 602487"/>
              <a:gd name="connsiteY9" fmla="*/ 602275 w 602487"/>
              <a:gd name="connsiteX10" fmla="*/ 602275 w 602487"/>
              <a:gd name="connsiteY10" fmla="*/ 602275 w 602487"/>
              <a:gd name="connsiteX11" fmla="*/ 602275 w 602487"/>
              <a:gd name="connsiteY11" fmla="*/ 602275 w 602487"/>
              <a:gd name="connsiteX12" fmla="*/ 602275 w 602487"/>
              <a:gd name="connsiteY12" fmla="*/ 602275 w 602487"/>
              <a:gd name="connsiteX13" fmla="*/ 602275 w 602487"/>
              <a:gd name="connsiteY13" fmla="*/ 602275 w 602487"/>
              <a:gd name="connsiteX14" fmla="*/ 602275 w 602487"/>
              <a:gd name="connsiteY14" fmla="*/ 602275 w 602487"/>
              <a:gd name="connsiteX15" fmla="*/ 602275 w 602487"/>
              <a:gd name="connsiteY15" fmla="*/ 602275 w 602487"/>
              <a:gd name="connsiteX16" fmla="*/ 602275 w 602487"/>
              <a:gd name="connsiteY16" fmla="*/ 602275 w 602487"/>
              <a:gd name="connsiteX17" fmla="*/ 602275 w 602487"/>
              <a:gd name="connsiteY17" fmla="*/ 602275 w 602487"/>
              <a:gd name="connsiteX18" fmla="*/ 602275 w 602487"/>
              <a:gd name="connsiteY18" fmla="*/ 602275 w 602487"/>
              <a:gd name="connsiteX19" fmla="*/ 602275 w 602487"/>
              <a:gd name="connsiteY19" fmla="*/ 602275 w 602487"/>
              <a:gd name="connsiteX20" fmla="*/ 602275 w 602487"/>
              <a:gd name="connsiteY20" fmla="*/ 602275 w 602487"/>
              <a:gd name="connsiteX21" fmla="*/ 602275 w 602487"/>
              <a:gd name="connsiteY21" fmla="*/ 602275 w 602487"/>
              <a:gd name="connsiteX22" fmla="*/ 602275 w 602487"/>
              <a:gd name="connsiteY22" fmla="*/ 602275 w 602487"/>
              <a:gd name="connsiteX23" fmla="*/ 602275 w 602487"/>
              <a:gd name="connsiteY23" fmla="*/ 602275 w 602487"/>
              <a:gd name="connsiteX24" fmla="*/ 602275 w 602487"/>
              <a:gd name="connsiteY24" fmla="*/ 602275 w 602487"/>
              <a:gd name="connsiteX25" fmla="*/ 602275 w 602487"/>
              <a:gd name="connsiteY25" fmla="*/ 602275 w 602487"/>
              <a:gd name="connsiteX26" fmla="*/ 602275 w 602487"/>
              <a:gd name="connsiteY26" fmla="*/ 602275 w 602487"/>
              <a:gd name="connsiteX27" fmla="*/ 602275 w 602487"/>
              <a:gd name="connsiteY27" fmla="*/ 602275 w 602487"/>
              <a:gd name="connsiteX28" fmla="*/ 602275 w 602487"/>
              <a:gd name="connsiteY28" fmla="*/ 602275 w 602487"/>
              <a:gd name="connsiteX29" fmla="*/ 602275 w 602487"/>
              <a:gd name="connsiteY29" fmla="*/ 602275 w 602487"/>
              <a:gd name="connsiteX30" fmla="*/ 602275 w 602487"/>
              <a:gd name="connsiteY30" fmla="*/ 602275 w 602487"/>
              <a:gd name="connsiteX31" fmla="*/ 602275 w 602487"/>
              <a:gd name="connsiteY31" fmla="*/ 602275 w 602487"/>
              <a:gd name="connsiteX32" fmla="*/ 602275 w 602487"/>
              <a:gd name="connsiteY32" fmla="*/ 602275 w 602487"/>
              <a:gd name="connsiteX33" fmla="*/ 602275 w 602487"/>
              <a:gd name="connsiteY33" fmla="*/ 602275 w 602487"/>
              <a:gd name="connsiteX34" fmla="*/ 602275 w 602487"/>
              <a:gd name="connsiteY34" fmla="*/ 602275 w 602487"/>
              <a:gd name="connsiteX35" fmla="*/ 602275 w 602487"/>
              <a:gd name="connsiteY35" fmla="*/ 602275 w 602487"/>
              <a:gd name="connsiteX36" fmla="*/ 602275 w 602487"/>
              <a:gd name="connsiteY36" fmla="*/ 602275 w 602487"/>
              <a:gd name="connsiteX37" fmla="*/ 602275 w 602487"/>
              <a:gd name="connsiteY37" fmla="*/ 602275 w 602487"/>
              <a:gd name="connsiteX38" fmla="*/ 602275 w 602487"/>
              <a:gd name="connsiteY38" fmla="*/ 602275 w 602487"/>
              <a:gd name="connsiteX39" fmla="*/ 602275 w 602487"/>
              <a:gd name="connsiteY39" fmla="*/ 602275 w 602487"/>
              <a:gd name="connsiteX40" fmla="*/ 602275 w 602487"/>
              <a:gd name="connsiteY40" fmla="*/ 602275 w 602487"/>
              <a:gd name="connsiteX41" fmla="*/ 602275 w 602487"/>
              <a:gd name="connsiteY41" fmla="*/ 602275 w 602487"/>
              <a:gd name="connsiteX42" fmla="*/ 602275 w 602487"/>
              <a:gd name="connsiteY42" fmla="*/ 602275 w 602487"/>
              <a:gd name="connsiteX43" fmla="*/ 602275 w 602487"/>
              <a:gd name="connsiteY43" fmla="*/ 602275 w 602487"/>
              <a:gd name="connsiteX44" fmla="*/ 602275 w 602487"/>
              <a:gd name="connsiteY44" fmla="*/ 602275 w 602487"/>
              <a:gd name="connsiteX45" fmla="*/ 602275 w 602487"/>
              <a:gd name="connsiteY45" fmla="*/ 602275 w 602487"/>
              <a:gd name="connsiteX46" fmla="*/ 602275 w 602487"/>
              <a:gd name="connsiteY46" fmla="*/ 602275 w 602487"/>
              <a:gd name="connsiteX47" fmla="*/ 602275 w 602487"/>
              <a:gd name="connsiteY47" fmla="*/ 602275 w 602487"/>
              <a:gd name="connsiteX48" fmla="*/ 602275 w 602487"/>
              <a:gd name="connsiteY48" fmla="*/ 602275 w 602487"/>
              <a:gd name="connsiteX49" fmla="*/ 602275 w 602487"/>
              <a:gd name="connsiteY49" fmla="*/ 602275 w 602487"/>
              <a:gd name="connsiteX50" fmla="*/ 602275 w 602487"/>
              <a:gd name="connsiteY50" fmla="*/ 602275 w 602487"/>
              <a:gd name="connsiteX51" fmla="*/ 602275 w 602487"/>
              <a:gd name="connsiteY51" fmla="*/ 602275 w 602487"/>
              <a:gd name="connsiteX52" fmla="*/ 602275 w 602487"/>
              <a:gd name="connsiteY52" fmla="*/ 602275 w 602487"/>
              <a:gd name="connsiteX53" fmla="*/ 602275 w 602487"/>
              <a:gd name="connsiteY53" fmla="*/ 602275 w 602487"/>
              <a:gd name="connsiteX54" fmla="*/ 602275 w 602487"/>
              <a:gd name="connsiteY54" fmla="*/ 602275 w 602487"/>
              <a:gd name="connsiteX55" fmla="*/ 602275 w 602487"/>
              <a:gd name="connsiteY55" fmla="*/ 602275 w 602487"/>
              <a:gd name="connsiteX56" fmla="*/ 602275 w 602487"/>
              <a:gd name="connsiteY56" fmla="*/ 602275 w 602487"/>
              <a:gd name="connsiteX57" fmla="*/ 602275 w 602487"/>
              <a:gd name="connsiteY57" fmla="*/ 602275 w 602487"/>
              <a:gd name="connsiteX58" fmla="*/ 602275 w 602487"/>
              <a:gd name="connsiteY58" fmla="*/ 602275 w 602487"/>
              <a:gd name="connsiteX59" fmla="*/ 602275 w 602487"/>
              <a:gd name="connsiteY59" fmla="*/ 602275 w 602487"/>
              <a:gd name="connsiteX60" fmla="*/ 602275 w 602487"/>
              <a:gd name="connsiteY60" fmla="*/ 602275 w 602487"/>
              <a:gd name="connsiteX61" fmla="*/ 602275 w 602487"/>
              <a:gd name="connsiteY61" fmla="*/ 602275 w 602487"/>
              <a:gd name="connsiteX62" fmla="*/ 602275 w 602487"/>
              <a:gd name="connsiteY62" fmla="*/ 602275 w 602487"/>
              <a:gd name="connsiteX63" fmla="*/ 602275 w 602487"/>
              <a:gd name="connsiteY63" fmla="*/ 602275 w 602487"/>
              <a:gd name="connsiteX64" fmla="*/ 602275 w 602487"/>
              <a:gd name="connsiteY64" fmla="*/ 602275 w 602487"/>
              <a:gd name="connsiteX65" fmla="*/ 602275 w 602487"/>
              <a:gd name="connsiteY65" fmla="*/ 602275 w 602487"/>
              <a:gd name="connsiteX66" fmla="*/ 602275 w 602487"/>
              <a:gd name="connsiteY66" fmla="*/ 602275 w 602487"/>
              <a:gd name="connsiteX67" fmla="*/ 602275 w 602487"/>
              <a:gd name="connsiteY67" fmla="*/ 602275 w 602487"/>
              <a:gd name="connsiteX68" fmla="*/ 602275 w 602487"/>
              <a:gd name="connsiteY68" fmla="*/ 602275 w 602487"/>
              <a:gd name="connsiteX69" fmla="*/ 602275 w 602487"/>
              <a:gd name="connsiteY69" fmla="*/ 602275 w 602487"/>
              <a:gd name="connsiteX70" fmla="*/ 602275 w 602487"/>
              <a:gd name="connsiteY70" fmla="*/ 602275 w 602487"/>
              <a:gd name="connsiteX71" fmla="*/ 602275 w 602487"/>
              <a:gd name="connsiteY71" fmla="*/ 602275 w 602487"/>
              <a:gd name="connsiteX72" fmla="*/ 602275 w 602487"/>
              <a:gd name="connsiteY72" fmla="*/ 602275 w 602487"/>
              <a:gd name="connsiteX73" fmla="*/ 602275 w 602487"/>
              <a:gd name="connsiteY73" fmla="*/ 602275 w 602487"/>
              <a:gd name="connsiteX74" fmla="*/ 602275 w 602487"/>
              <a:gd name="connsiteY74" fmla="*/ 602275 w 602487"/>
              <a:gd name="connsiteX75" fmla="*/ 602275 w 602487"/>
              <a:gd name="connsiteY75" fmla="*/ 602275 w 602487"/>
              <a:gd name="connsiteX76" fmla="*/ 602275 w 602487"/>
              <a:gd name="connsiteY76" fmla="*/ 602275 w 602487"/>
              <a:gd name="connsiteX77" fmla="*/ 602275 w 602487"/>
              <a:gd name="connsiteY77" fmla="*/ 602275 w 602487"/>
              <a:gd name="connsiteX78" fmla="*/ 602275 w 602487"/>
              <a:gd name="connsiteY78" fmla="*/ 602275 w 602487"/>
              <a:gd name="connsiteX79" fmla="*/ 602275 w 602487"/>
              <a:gd name="connsiteY79" fmla="*/ 602275 w 602487"/>
              <a:gd name="connsiteX80" fmla="*/ 602275 w 602487"/>
              <a:gd name="connsiteY80" fmla="*/ 602275 w 602487"/>
              <a:gd name="connsiteX81" fmla="*/ 602275 w 602487"/>
              <a:gd name="connsiteY81" fmla="*/ 602275 w 602487"/>
              <a:gd name="connsiteX82" fmla="*/ 602275 w 602487"/>
              <a:gd name="connsiteY82" fmla="*/ 602275 w 602487"/>
              <a:gd name="connsiteX83" fmla="*/ 602275 w 602487"/>
              <a:gd name="connsiteY83" fmla="*/ 602275 w 602487"/>
              <a:gd name="connsiteX84" fmla="*/ 602275 w 602487"/>
              <a:gd name="connsiteY84" fmla="*/ 602275 w 602487"/>
              <a:gd name="connsiteX85" fmla="*/ 602275 w 602487"/>
              <a:gd name="connsiteY85" fmla="*/ 602275 w 602487"/>
              <a:gd name="connsiteX86" fmla="*/ 602275 w 602487"/>
              <a:gd name="connsiteY86" fmla="*/ 602275 w 602487"/>
              <a:gd name="connsiteX87" fmla="*/ 602275 w 602487"/>
              <a:gd name="connsiteY87" fmla="*/ 602275 w 602487"/>
              <a:gd name="connsiteX88" fmla="*/ 602275 w 602487"/>
              <a:gd name="connsiteY88" fmla="*/ 602275 w 602487"/>
              <a:gd name="connsiteX89" fmla="*/ 602275 w 602487"/>
              <a:gd name="connsiteY89" fmla="*/ 602275 w 602487"/>
              <a:gd name="connsiteX90" fmla="*/ 602275 w 602487"/>
              <a:gd name="connsiteY90" fmla="*/ 602275 w 602487"/>
              <a:gd name="connsiteX91" fmla="*/ 602275 w 602487"/>
              <a:gd name="connsiteY91" fmla="*/ 602275 w 602487"/>
              <a:gd name="connsiteX92" fmla="*/ 602275 w 602487"/>
              <a:gd name="connsiteY92" fmla="*/ 602275 w 602487"/>
              <a:gd name="connsiteX93" fmla="*/ 602275 w 602487"/>
              <a:gd name="connsiteY93" fmla="*/ 602275 w 602487"/>
              <a:gd name="connsiteX94" fmla="*/ 602275 w 602487"/>
              <a:gd name="connsiteY94" fmla="*/ 602275 w 602487"/>
              <a:gd name="connsiteX95" fmla="*/ 602275 w 602487"/>
              <a:gd name="connsiteY95" fmla="*/ 602275 w 602487"/>
              <a:gd name="connsiteX96" fmla="*/ 602275 w 602487"/>
              <a:gd name="connsiteY96" fmla="*/ 602275 w 602487"/>
              <a:gd name="connsiteX97" fmla="*/ 602275 w 602487"/>
              <a:gd name="connsiteY97" fmla="*/ 602275 w 602487"/>
              <a:gd name="connsiteX98" fmla="*/ 602275 w 602487"/>
              <a:gd name="connsiteY98" fmla="*/ 602275 w 602487"/>
              <a:gd name="connsiteX99" fmla="*/ 602275 w 602487"/>
              <a:gd name="connsiteY99" fmla="*/ 602275 w 602487"/>
              <a:gd name="connsiteX100" fmla="*/ 602275 w 602487"/>
              <a:gd name="connsiteY100" fmla="*/ 602275 w 602487"/>
              <a:gd name="connsiteX101" fmla="*/ 602275 w 602487"/>
              <a:gd name="connsiteY101" fmla="*/ 602275 w 602487"/>
              <a:gd name="connsiteX102" fmla="*/ 602275 w 602487"/>
              <a:gd name="connsiteY102" fmla="*/ 602275 w 602487"/>
              <a:gd name="connsiteX103" fmla="*/ 602275 w 602487"/>
              <a:gd name="connsiteY103" fmla="*/ 602275 w 602487"/>
              <a:gd name="connsiteX104" fmla="*/ 602275 w 602487"/>
              <a:gd name="connsiteY104" fmla="*/ 602275 w 602487"/>
              <a:gd name="connsiteX105" fmla="*/ 602275 w 602487"/>
              <a:gd name="connsiteY105" fmla="*/ 602275 w 602487"/>
              <a:gd name="connsiteX106" fmla="*/ 602275 w 602487"/>
              <a:gd name="connsiteY106" fmla="*/ 602275 w 602487"/>
              <a:gd name="connsiteX107" fmla="*/ 602275 w 602487"/>
              <a:gd name="connsiteY107" fmla="*/ 602275 w 602487"/>
              <a:gd name="connsiteX108" fmla="*/ 602275 w 602487"/>
              <a:gd name="connsiteY108" fmla="*/ 602275 w 602487"/>
              <a:gd name="connsiteX109" fmla="*/ 602275 w 602487"/>
              <a:gd name="connsiteY109" fmla="*/ 602275 w 602487"/>
              <a:gd name="connsiteX110" fmla="*/ 602275 w 602487"/>
              <a:gd name="connsiteY110" fmla="*/ 602275 w 602487"/>
              <a:gd name="connsiteX111" fmla="*/ 602275 w 602487"/>
              <a:gd name="connsiteY111" fmla="*/ 602275 w 602487"/>
              <a:gd name="connsiteX112" fmla="*/ 602275 w 602487"/>
              <a:gd name="connsiteY112" fmla="*/ 602275 w 602487"/>
              <a:gd name="connsiteX113" fmla="*/ 602275 w 602487"/>
              <a:gd name="connsiteY113" fmla="*/ 602275 w 60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9685" h="608768">
                <a:moveTo>
                  <a:pt x="511176" y="452904"/>
                </a:moveTo>
                <a:cubicBezTo>
                  <a:pt x="484888" y="452904"/>
                  <a:pt x="463534" y="474318"/>
                  <a:pt x="463534" y="500469"/>
                </a:cubicBezTo>
                <a:cubicBezTo>
                  <a:pt x="463534" y="526715"/>
                  <a:pt x="484888" y="548128"/>
                  <a:pt x="511176" y="548128"/>
                </a:cubicBezTo>
                <a:cubicBezTo>
                  <a:pt x="537464" y="548128"/>
                  <a:pt x="558817" y="526715"/>
                  <a:pt x="558817" y="500469"/>
                </a:cubicBezTo>
                <a:cubicBezTo>
                  <a:pt x="558817" y="474318"/>
                  <a:pt x="537464" y="452904"/>
                  <a:pt x="511176" y="452904"/>
                </a:cubicBezTo>
                <a:close/>
                <a:moveTo>
                  <a:pt x="304807" y="452904"/>
                </a:moveTo>
                <a:cubicBezTo>
                  <a:pt x="278528" y="452904"/>
                  <a:pt x="257183" y="474318"/>
                  <a:pt x="257183" y="500469"/>
                </a:cubicBezTo>
                <a:cubicBezTo>
                  <a:pt x="257183" y="526715"/>
                  <a:pt x="278528" y="548128"/>
                  <a:pt x="304807" y="548128"/>
                </a:cubicBezTo>
                <a:cubicBezTo>
                  <a:pt x="331085" y="548128"/>
                  <a:pt x="352526" y="526715"/>
                  <a:pt x="352526" y="500469"/>
                </a:cubicBezTo>
                <a:cubicBezTo>
                  <a:pt x="352526" y="474318"/>
                  <a:pt x="331085" y="452904"/>
                  <a:pt x="304807" y="452904"/>
                </a:cubicBezTo>
                <a:close/>
                <a:moveTo>
                  <a:pt x="98486" y="452904"/>
                </a:moveTo>
                <a:cubicBezTo>
                  <a:pt x="72204" y="452904"/>
                  <a:pt x="50761" y="474318"/>
                  <a:pt x="50761" y="500469"/>
                </a:cubicBezTo>
                <a:cubicBezTo>
                  <a:pt x="50761" y="526715"/>
                  <a:pt x="72204" y="548128"/>
                  <a:pt x="98486" y="548128"/>
                </a:cubicBezTo>
                <a:cubicBezTo>
                  <a:pt x="124768" y="548128"/>
                  <a:pt x="146116" y="526715"/>
                  <a:pt x="146116" y="500469"/>
                </a:cubicBezTo>
                <a:cubicBezTo>
                  <a:pt x="146116" y="474318"/>
                  <a:pt x="124768" y="452904"/>
                  <a:pt x="98486" y="452904"/>
                </a:cubicBezTo>
                <a:close/>
                <a:moveTo>
                  <a:pt x="473070" y="207321"/>
                </a:moveTo>
                <a:lnTo>
                  <a:pt x="549351" y="207321"/>
                </a:lnTo>
                <a:lnTo>
                  <a:pt x="549351" y="226374"/>
                </a:lnTo>
                <a:lnTo>
                  <a:pt x="473070" y="226374"/>
                </a:lnTo>
                <a:close/>
                <a:moveTo>
                  <a:pt x="266667" y="207321"/>
                </a:moveTo>
                <a:lnTo>
                  <a:pt x="342948" y="207321"/>
                </a:lnTo>
                <a:lnTo>
                  <a:pt x="342948" y="226374"/>
                </a:lnTo>
                <a:lnTo>
                  <a:pt x="266667" y="226374"/>
                </a:lnTo>
                <a:close/>
                <a:moveTo>
                  <a:pt x="60333" y="207321"/>
                </a:moveTo>
                <a:lnTo>
                  <a:pt x="136614" y="207321"/>
                </a:lnTo>
                <a:lnTo>
                  <a:pt x="136614" y="226374"/>
                </a:lnTo>
                <a:lnTo>
                  <a:pt x="60333" y="226374"/>
                </a:lnTo>
                <a:close/>
                <a:moveTo>
                  <a:pt x="473070" y="162512"/>
                </a:moveTo>
                <a:lnTo>
                  <a:pt x="549351" y="162512"/>
                </a:lnTo>
                <a:lnTo>
                  <a:pt x="549351" y="181424"/>
                </a:lnTo>
                <a:lnTo>
                  <a:pt x="473070" y="181424"/>
                </a:lnTo>
                <a:close/>
                <a:moveTo>
                  <a:pt x="266667" y="162512"/>
                </a:moveTo>
                <a:lnTo>
                  <a:pt x="342948" y="162512"/>
                </a:lnTo>
                <a:lnTo>
                  <a:pt x="342948" y="181424"/>
                </a:lnTo>
                <a:lnTo>
                  <a:pt x="266667" y="181424"/>
                </a:lnTo>
                <a:close/>
                <a:moveTo>
                  <a:pt x="60333" y="162512"/>
                </a:moveTo>
                <a:lnTo>
                  <a:pt x="136614" y="162512"/>
                </a:lnTo>
                <a:lnTo>
                  <a:pt x="136614" y="181424"/>
                </a:lnTo>
                <a:lnTo>
                  <a:pt x="60333" y="181424"/>
                </a:lnTo>
                <a:close/>
                <a:moveTo>
                  <a:pt x="473070" y="117703"/>
                </a:moveTo>
                <a:lnTo>
                  <a:pt x="549351" y="117703"/>
                </a:lnTo>
                <a:lnTo>
                  <a:pt x="549351" y="136615"/>
                </a:lnTo>
                <a:lnTo>
                  <a:pt x="473070" y="136615"/>
                </a:lnTo>
                <a:close/>
                <a:moveTo>
                  <a:pt x="266667" y="117703"/>
                </a:moveTo>
                <a:lnTo>
                  <a:pt x="342948" y="117703"/>
                </a:lnTo>
                <a:lnTo>
                  <a:pt x="342948" y="136615"/>
                </a:lnTo>
                <a:lnTo>
                  <a:pt x="266667" y="136615"/>
                </a:lnTo>
                <a:close/>
                <a:moveTo>
                  <a:pt x="60333" y="117703"/>
                </a:moveTo>
                <a:lnTo>
                  <a:pt x="136614" y="117703"/>
                </a:lnTo>
                <a:lnTo>
                  <a:pt x="136614" y="136615"/>
                </a:lnTo>
                <a:lnTo>
                  <a:pt x="60333" y="136615"/>
                </a:lnTo>
                <a:close/>
                <a:moveTo>
                  <a:pt x="473070" y="72753"/>
                </a:moveTo>
                <a:lnTo>
                  <a:pt x="549351" y="72753"/>
                </a:lnTo>
                <a:lnTo>
                  <a:pt x="549351" y="91806"/>
                </a:lnTo>
                <a:lnTo>
                  <a:pt x="473070" y="91806"/>
                </a:lnTo>
                <a:close/>
                <a:moveTo>
                  <a:pt x="266667" y="72753"/>
                </a:moveTo>
                <a:lnTo>
                  <a:pt x="342948" y="72753"/>
                </a:lnTo>
                <a:lnTo>
                  <a:pt x="342948" y="91806"/>
                </a:lnTo>
                <a:lnTo>
                  <a:pt x="266667" y="91806"/>
                </a:lnTo>
                <a:close/>
                <a:moveTo>
                  <a:pt x="60333" y="72753"/>
                </a:moveTo>
                <a:lnTo>
                  <a:pt x="136614" y="72753"/>
                </a:lnTo>
                <a:lnTo>
                  <a:pt x="136614" y="91806"/>
                </a:lnTo>
                <a:lnTo>
                  <a:pt x="60333" y="91806"/>
                </a:lnTo>
                <a:close/>
                <a:moveTo>
                  <a:pt x="41747" y="32215"/>
                </a:moveTo>
                <a:cubicBezTo>
                  <a:pt x="36434" y="32215"/>
                  <a:pt x="32164" y="36479"/>
                  <a:pt x="32164" y="41690"/>
                </a:cubicBezTo>
                <a:lnTo>
                  <a:pt x="32164" y="257435"/>
                </a:lnTo>
                <a:cubicBezTo>
                  <a:pt x="32164" y="262741"/>
                  <a:pt x="36434" y="267005"/>
                  <a:pt x="41747" y="267005"/>
                </a:cubicBezTo>
                <a:lnTo>
                  <a:pt x="155129" y="267005"/>
                </a:lnTo>
                <a:cubicBezTo>
                  <a:pt x="160443" y="267005"/>
                  <a:pt x="164712" y="262741"/>
                  <a:pt x="164712" y="257435"/>
                </a:cubicBezTo>
                <a:lnTo>
                  <a:pt x="164712" y="41690"/>
                </a:lnTo>
                <a:cubicBezTo>
                  <a:pt x="164712" y="36479"/>
                  <a:pt x="160443" y="32215"/>
                  <a:pt x="155129" y="32215"/>
                </a:cubicBezTo>
                <a:close/>
                <a:moveTo>
                  <a:pt x="248075" y="32215"/>
                </a:moveTo>
                <a:cubicBezTo>
                  <a:pt x="242857" y="32215"/>
                  <a:pt x="238588" y="36479"/>
                  <a:pt x="238588" y="41690"/>
                </a:cubicBezTo>
                <a:lnTo>
                  <a:pt x="238588" y="257435"/>
                </a:lnTo>
                <a:cubicBezTo>
                  <a:pt x="238588" y="262741"/>
                  <a:pt x="242857" y="267005"/>
                  <a:pt x="248075" y="267005"/>
                </a:cubicBezTo>
                <a:lnTo>
                  <a:pt x="361538" y="267005"/>
                </a:lnTo>
                <a:cubicBezTo>
                  <a:pt x="366851" y="267005"/>
                  <a:pt x="371025" y="262741"/>
                  <a:pt x="371025" y="257435"/>
                </a:cubicBezTo>
                <a:lnTo>
                  <a:pt x="371025" y="41690"/>
                </a:lnTo>
                <a:cubicBezTo>
                  <a:pt x="371025" y="36479"/>
                  <a:pt x="366851" y="32215"/>
                  <a:pt x="361538" y="32215"/>
                </a:cubicBezTo>
                <a:close/>
                <a:moveTo>
                  <a:pt x="454423" y="32215"/>
                </a:moveTo>
                <a:cubicBezTo>
                  <a:pt x="449203" y="32215"/>
                  <a:pt x="444933" y="36479"/>
                  <a:pt x="444933" y="41690"/>
                </a:cubicBezTo>
                <a:lnTo>
                  <a:pt x="444933" y="257435"/>
                </a:lnTo>
                <a:cubicBezTo>
                  <a:pt x="444933" y="262741"/>
                  <a:pt x="449203" y="267005"/>
                  <a:pt x="454423" y="267005"/>
                </a:cubicBezTo>
                <a:lnTo>
                  <a:pt x="567928" y="267005"/>
                </a:lnTo>
                <a:cubicBezTo>
                  <a:pt x="573148" y="267005"/>
                  <a:pt x="577418" y="262741"/>
                  <a:pt x="577418" y="257435"/>
                </a:cubicBezTo>
                <a:lnTo>
                  <a:pt x="577418" y="41690"/>
                </a:lnTo>
                <a:cubicBezTo>
                  <a:pt x="577418" y="36479"/>
                  <a:pt x="573148" y="32215"/>
                  <a:pt x="567928" y="32215"/>
                </a:cubicBezTo>
                <a:close/>
                <a:moveTo>
                  <a:pt x="17268" y="0"/>
                </a:moveTo>
                <a:lnTo>
                  <a:pt x="179609" y="0"/>
                </a:lnTo>
                <a:cubicBezTo>
                  <a:pt x="189191" y="0"/>
                  <a:pt x="196877" y="7675"/>
                  <a:pt x="196877" y="17245"/>
                </a:cubicBezTo>
                <a:lnTo>
                  <a:pt x="196877" y="591618"/>
                </a:lnTo>
                <a:cubicBezTo>
                  <a:pt x="196877" y="601093"/>
                  <a:pt x="189191" y="608768"/>
                  <a:pt x="179609" y="608768"/>
                </a:cubicBezTo>
                <a:lnTo>
                  <a:pt x="17268" y="608768"/>
                </a:lnTo>
                <a:cubicBezTo>
                  <a:pt x="7685" y="608768"/>
                  <a:pt x="0" y="601093"/>
                  <a:pt x="0" y="591618"/>
                </a:cubicBezTo>
                <a:lnTo>
                  <a:pt x="0" y="17245"/>
                </a:lnTo>
                <a:cubicBezTo>
                  <a:pt x="0" y="7675"/>
                  <a:pt x="7685" y="0"/>
                  <a:pt x="17268" y="0"/>
                </a:cubicBezTo>
                <a:close/>
                <a:moveTo>
                  <a:pt x="223599" y="0"/>
                </a:moveTo>
                <a:lnTo>
                  <a:pt x="386015" y="0"/>
                </a:lnTo>
                <a:cubicBezTo>
                  <a:pt x="395502" y="0"/>
                  <a:pt x="403281" y="7675"/>
                  <a:pt x="403281" y="17244"/>
                </a:cubicBezTo>
                <a:lnTo>
                  <a:pt x="403281" y="591618"/>
                </a:lnTo>
                <a:cubicBezTo>
                  <a:pt x="403281" y="601093"/>
                  <a:pt x="395502" y="608768"/>
                  <a:pt x="386015" y="608768"/>
                </a:cubicBezTo>
                <a:lnTo>
                  <a:pt x="223599" y="608768"/>
                </a:lnTo>
                <a:cubicBezTo>
                  <a:pt x="214112" y="608768"/>
                  <a:pt x="206333" y="601093"/>
                  <a:pt x="206333" y="591618"/>
                </a:cubicBezTo>
                <a:lnTo>
                  <a:pt x="206333" y="17244"/>
                </a:lnTo>
                <a:cubicBezTo>
                  <a:pt x="206333" y="7675"/>
                  <a:pt x="214112" y="0"/>
                  <a:pt x="223599" y="0"/>
                </a:cubicBezTo>
                <a:close/>
                <a:moveTo>
                  <a:pt x="429938" y="0"/>
                </a:moveTo>
                <a:lnTo>
                  <a:pt x="592318" y="0"/>
                </a:lnTo>
                <a:cubicBezTo>
                  <a:pt x="601903" y="0"/>
                  <a:pt x="609685" y="7675"/>
                  <a:pt x="609685" y="17244"/>
                </a:cubicBezTo>
                <a:lnTo>
                  <a:pt x="609685" y="591618"/>
                </a:lnTo>
                <a:cubicBezTo>
                  <a:pt x="609685" y="601093"/>
                  <a:pt x="601903" y="608768"/>
                  <a:pt x="592318" y="608768"/>
                </a:cubicBezTo>
                <a:lnTo>
                  <a:pt x="429938" y="608768"/>
                </a:lnTo>
                <a:cubicBezTo>
                  <a:pt x="420353" y="608768"/>
                  <a:pt x="412666" y="601093"/>
                  <a:pt x="412666" y="591618"/>
                </a:cubicBezTo>
                <a:lnTo>
                  <a:pt x="412666" y="17244"/>
                </a:lnTo>
                <a:cubicBezTo>
                  <a:pt x="412666" y="7675"/>
                  <a:pt x="420353" y="0"/>
                  <a:pt x="429938"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文本框 8">
            <a:extLst>
              <a:ext uri="{FF2B5EF4-FFF2-40B4-BE49-F238E27FC236}">
                <a16:creationId xmlns:a16="http://schemas.microsoft.com/office/drawing/2014/main" id="{530DC921-2856-48F0-B544-266A70F2EF2D}"/>
              </a:ext>
            </a:extLst>
          </p:cNvPr>
          <p:cNvSpPr txBox="1"/>
          <p:nvPr/>
        </p:nvSpPr>
        <p:spPr>
          <a:xfrm>
            <a:off x="244599" y="1152259"/>
            <a:ext cx="11333748"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Method 1: Combination of Theoretical Simulation and Data from Previous Paper</a:t>
            </a:r>
            <a:endParaRPr lang="zh-CN" altLang="en-US" sz="2400" b="1"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8" name="文本框 27">
                <a:extLst>
                  <a:ext uri="{FF2B5EF4-FFF2-40B4-BE49-F238E27FC236}">
                    <a16:creationId xmlns:a16="http://schemas.microsoft.com/office/drawing/2014/main" id="{65E3360A-55ED-4C0A-BBCF-85C1AE65C94D}"/>
                  </a:ext>
                </a:extLst>
              </p:cNvPr>
              <p:cNvSpPr txBox="1"/>
              <p:nvPr/>
            </p:nvSpPr>
            <p:spPr>
              <a:xfrm>
                <a:off x="124287" y="2585709"/>
                <a:ext cx="4880852" cy="13491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2400" i="1" smtClean="0">
                              <a:solidFill>
                                <a:srgbClr val="836967"/>
                              </a:solidFill>
                              <a:latin typeface="Cambria Math" panose="02040503050406030204" pitchFamily="18" charset="0"/>
                            </a:rPr>
                          </m:ctrlPr>
                        </m:sSubPr>
                        <m:e>
                          <m:r>
                            <a:rPr lang="zh-CN" altLang="en-US" sz="2400" i="1">
                              <a:latin typeface="Cambria Math" panose="02040503050406030204" pitchFamily="18" charset="0"/>
                            </a:rPr>
                            <m:t>𝑥</m:t>
                          </m:r>
                        </m:e>
                        <m:sub>
                          <m:r>
                            <a:rPr lang="zh-CN" altLang="en-US" sz="2400" i="1">
                              <a:latin typeface="Cambria Math" panose="02040503050406030204" pitchFamily="18" charset="0"/>
                            </a:rPr>
                            <m:t>𝑡</m:t>
                          </m:r>
                        </m:sub>
                      </m:sSub>
                      <m:r>
                        <a:rPr lang="zh-CN" altLang="en-US" sz="2400" i="0">
                          <a:latin typeface="Cambria Math" panose="02040503050406030204" pitchFamily="18" charset="0"/>
                        </a:rPr>
                        <m:t>=</m:t>
                      </m:r>
                      <m:f>
                        <m:fPr>
                          <m:ctrlPr>
                            <a:rPr lang="zh-CN" altLang="en-US" sz="2400" i="1">
                              <a:solidFill>
                                <a:srgbClr val="836967"/>
                              </a:solidFill>
                              <a:latin typeface="Cambria Math" panose="02040503050406030204" pitchFamily="18" charset="0"/>
                            </a:rPr>
                          </m:ctrlPr>
                        </m:fPr>
                        <m:num>
                          <m:r>
                            <a:rPr lang="zh-CN" altLang="en-US" sz="2400" i="1">
                              <a:latin typeface="Cambria Math" panose="02040503050406030204" pitchFamily="18" charset="0"/>
                            </a:rPr>
                            <m:t>𝑚𝑣</m:t>
                          </m:r>
                          <m:r>
                            <a:rPr lang="zh-CN" altLang="en-US" sz="2400" i="0">
                              <a:latin typeface="Cambria Math" panose="02040503050406030204" pitchFamily="18" charset="0"/>
                            </a:rPr>
                            <m:t>⋅</m:t>
                          </m:r>
                          <m:r>
                            <a:rPr lang="zh-CN" altLang="en-US" sz="2400" i="1">
                              <a:latin typeface="Cambria Math" panose="02040503050406030204" pitchFamily="18" charset="0"/>
                            </a:rPr>
                            <m:t>𝑙𝑛</m:t>
                          </m:r>
                          <m:d>
                            <m:dPr>
                              <m:begChr m:val="["/>
                              <m:endChr m:val=""/>
                              <m:ctrlPr>
                                <a:rPr lang="zh-CN" altLang="en-US" sz="2400" i="1">
                                  <a:latin typeface="Cambria Math" panose="02040503050406030204" pitchFamily="18" charset="0"/>
                                </a:rPr>
                              </m:ctrlPr>
                            </m:dPr>
                            <m:e>
                              <m:r>
                                <a:rPr lang="zh-CN" altLang="en-US" sz="2400" i="1">
                                  <a:latin typeface="Cambria Math" panose="02040503050406030204" pitchFamily="18" charset="0"/>
                                </a:rPr>
                                <m:t>𝑐𝑜𝑠h</m:t>
                              </m:r>
                              <m:d>
                                <m:dPr>
                                  <m:endChr m:val="]"/>
                                  <m:ctrlPr>
                                    <a:rPr lang="zh-CN" altLang="en-US" sz="2400" i="1">
                                      <a:latin typeface="Cambria Math" panose="02040503050406030204" pitchFamily="18" charset="0"/>
                                    </a:rPr>
                                  </m:ctrlPr>
                                </m:dPr>
                                <m:e>
                                  <m:rad>
                                    <m:radPr>
                                      <m:degHide m:val="on"/>
                                      <m:ctrlPr>
                                        <a:rPr lang="zh-CN" altLang="en-US" sz="2400" i="1">
                                          <a:solidFill>
                                            <a:srgbClr val="836967"/>
                                          </a:solidFill>
                                          <a:latin typeface="Cambria Math" panose="02040503050406030204" pitchFamily="18" charset="0"/>
                                        </a:rPr>
                                      </m:ctrlPr>
                                    </m:radPr>
                                    <m:deg/>
                                    <m:e>
                                      <m:f>
                                        <m:fPr>
                                          <m:ctrlPr>
                                            <a:rPr lang="zh-CN" altLang="en-US" sz="2400" i="1">
                                              <a:solidFill>
                                                <a:srgbClr val="836967"/>
                                              </a:solidFill>
                                              <a:latin typeface="Cambria Math" panose="02040503050406030204" pitchFamily="18" charset="0"/>
                                            </a:rPr>
                                          </m:ctrlPr>
                                        </m:fPr>
                                        <m:num>
                                          <m:r>
                                            <a:rPr lang="zh-CN" altLang="en-US" sz="2400" i="1">
                                              <a:latin typeface="Cambria Math" panose="02040503050406030204" pitchFamily="18" charset="0"/>
                                            </a:rPr>
                                            <m:t>𝑚𝑔</m:t>
                                          </m:r>
                                          <m:r>
                                            <a:rPr lang="zh-CN" altLang="en-US" sz="2400" i="1">
                                              <a:latin typeface="Cambria Math" panose="02040503050406030204" pitchFamily="18" charset="0"/>
                                            </a:rPr>
                                            <m:t>𝜁</m:t>
                                          </m:r>
                                        </m:num>
                                        <m:den>
                                          <m:r>
                                            <a:rPr lang="zh-CN" altLang="en-US" sz="2400" i="1">
                                              <a:latin typeface="Cambria Math" panose="02040503050406030204" pitchFamily="18" charset="0"/>
                                            </a:rPr>
                                            <m:t>𝑣</m:t>
                                          </m:r>
                                        </m:den>
                                      </m:f>
                                    </m:e>
                                  </m:rad>
                                  <m:r>
                                    <a:rPr lang="zh-CN" altLang="en-US" sz="2400" i="1">
                                      <a:latin typeface="Cambria Math" panose="02040503050406030204" pitchFamily="18" charset="0"/>
                                    </a:rPr>
                                    <m:t>𝑡</m:t>
                                  </m:r>
                                </m:e>
                              </m:d>
                            </m:e>
                          </m:d>
                        </m:num>
                        <m:den>
                          <m:r>
                            <a:rPr lang="zh-CN" altLang="en-US" sz="2400" i="1">
                              <a:latin typeface="Cambria Math" panose="02040503050406030204" pitchFamily="18" charset="0"/>
                            </a:rPr>
                            <m:t>𝜁</m:t>
                          </m:r>
                        </m:den>
                      </m:f>
                      <m:r>
                        <a:rPr lang="zh-CN" altLang="en-US" sz="2400" i="0">
                          <a:latin typeface="Cambria Math" panose="02040503050406030204" pitchFamily="18" charset="0"/>
                        </a:rPr>
                        <m:t>=</m:t>
                      </m:r>
                      <m:r>
                        <a:rPr lang="zh-CN" altLang="en-US" sz="2400" i="1">
                          <a:latin typeface="Cambria Math" panose="02040503050406030204" pitchFamily="18" charset="0"/>
                        </a:rPr>
                        <m:t>h</m:t>
                      </m:r>
                    </m:oMath>
                  </m:oMathPara>
                </a14:m>
                <a:endParaRPr lang="zh-CN" altLang="en-US" sz="2400" dirty="0"/>
              </a:p>
            </p:txBody>
          </p:sp>
        </mc:Choice>
        <mc:Fallback>
          <p:sp>
            <p:nvSpPr>
              <p:cNvPr id="28" name="文本框 27">
                <a:extLst>
                  <a:ext uri="{FF2B5EF4-FFF2-40B4-BE49-F238E27FC236}">
                    <a16:creationId xmlns:a16="http://schemas.microsoft.com/office/drawing/2014/main" id="{65E3360A-55ED-4C0A-BBCF-85C1AE65C94D}"/>
                  </a:ext>
                </a:extLst>
              </p:cNvPr>
              <p:cNvSpPr txBox="1">
                <a:spLocks noRot="1" noChangeAspect="1" noMove="1" noResize="1" noEditPoints="1" noAdjustHandles="1" noChangeArrowheads="1" noChangeShapeType="1" noTextEdit="1"/>
              </p:cNvSpPr>
              <p:nvPr/>
            </p:nvSpPr>
            <p:spPr>
              <a:xfrm>
                <a:off x="124287" y="2585709"/>
                <a:ext cx="4880852" cy="1349152"/>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3" name="文本框 32">
                <a:extLst>
                  <a:ext uri="{FF2B5EF4-FFF2-40B4-BE49-F238E27FC236}">
                    <a16:creationId xmlns:a16="http://schemas.microsoft.com/office/drawing/2014/main" id="{E13B2B83-9835-408E-A6C8-E2A1D7BD64E2}"/>
                  </a:ext>
                </a:extLst>
              </p:cNvPr>
              <p:cNvSpPr txBox="1"/>
              <p:nvPr/>
            </p:nvSpPr>
            <p:spPr>
              <a:xfrm>
                <a:off x="159334" y="3911967"/>
                <a:ext cx="4880852" cy="129067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2400" i="1" smtClean="0">
                              <a:solidFill>
                                <a:srgbClr val="836967"/>
                              </a:solidFill>
                              <a:latin typeface="Cambria Math" panose="02040503050406030204" pitchFamily="18" charset="0"/>
                            </a:rPr>
                          </m:ctrlPr>
                        </m:sSubPr>
                        <m:e>
                          <m:r>
                            <a:rPr lang="zh-CN" altLang="en-US" sz="2400" i="1">
                              <a:latin typeface="Cambria Math" panose="02040503050406030204" pitchFamily="18" charset="0"/>
                            </a:rPr>
                            <m:t>𝑣</m:t>
                          </m:r>
                        </m:e>
                        <m:sub>
                          <m:r>
                            <a:rPr lang="zh-CN" altLang="en-US" sz="2400" i="1">
                              <a:latin typeface="Cambria Math" panose="02040503050406030204" pitchFamily="18" charset="0"/>
                            </a:rPr>
                            <m:t>𝑡</m:t>
                          </m:r>
                        </m:sub>
                      </m:sSub>
                      <m:r>
                        <a:rPr lang="zh-CN" altLang="en-US" sz="2400" i="0">
                          <a:latin typeface="Cambria Math" panose="02040503050406030204" pitchFamily="18" charset="0"/>
                        </a:rPr>
                        <m:t>=</m:t>
                      </m:r>
                      <m:f>
                        <m:fPr>
                          <m:ctrlPr>
                            <a:rPr lang="zh-CN" altLang="en-US" sz="2400" i="1">
                              <a:solidFill>
                                <a:srgbClr val="836967"/>
                              </a:solidFill>
                              <a:latin typeface="Cambria Math" panose="02040503050406030204" pitchFamily="18" charset="0"/>
                            </a:rPr>
                          </m:ctrlPr>
                        </m:fPr>
                        <m:num>
                          <m:r>
                            <a:rPr lang="zh-CN" altLang="en-US" sz="2400" i="1">
                              <a:latin typeface="Cambria Math" panose="02040503050406030204" pitchFamily="18" charset="0"/>
                            </a:rPr>
                            <m:t>𝑑𝑥</m:t>
                          </m:r>
                        </m:num>
                        <m:den>
                          <m:r>
                            <a:rPr lang="zh-CN" altLang="en-US" sz="2400" i="1">
                              <a:latin typeface="Cambria Math" panose="02040503050406030204" pitchFamily="18" charset="0"/>
                            </a:rPr>
                            <m:t>𝑑𝑡</m:t>
                          </m:r>
                        </m:den>
                      </m:f>
                      <m:r>
                        <a:rPr lang="zh-CN" altLang="en-US" sz="2400" i="0">
                          <a:latin typeface="Cambria Math" panose="02040503050406030204" pitchFamily="18" charset="0"/>
                        </a:rPr>
                        <m:t>=</m:t>
                      </m:r>
                      <m:rad>
                        <m:radPr>
                          <m:degHide m:val="on"/>
                          <m:ctrlPr>
                            <a:rPr lang="zh-CN" altLang="en-US" sz="2400" i="1">
                              <a:solidFill>
                                <a:srgbClr val="836967"/>
                              </a:solidFill>
                              <a:latin typeface="Cambria Math" panose="02040503050406030204" pitchFamily="18" charset="0"/>
                            </a:rPr>
                          </m:ctrlPr>
                        </m:radPr>
                        <m:deg/>
                        <m:e>
                          <m:f>
                            <m:fPr>
                              <m:ctrlPr>
                                <a:rPr lang="zh-CN" altLang="en-US" sz="2400" i="1">
                                  <a:solidFill>
                                    <a:srgbClr val="836967"/>
                                  </a:solidFill>
                                  <a:latin typeface="Cambria Math" panose="02040503050406030204" pitchFamily="18" charset="0"/>
                                </a:rPr>
                              </m:ctrlPr>
                            </m:fPr>
                            <m:num>
                              <m:r>
                                <a:rPr lang="zh-CN" altLang="en-US" sz="2400" i="1">
                                  <a:latin typeface="Cambria Math" panose="02040503050406030204" pitchFamily="18" charset="0"/>
                                </a:rPr>
                                <m:t>𝑚𝑔𝑣</m:t>
                              </m:r>
                            </m:num>
                            <m:den>
                              <m:r>
                                <a:rPr lang="zh-CN" altLang="en-US" sz="2400" i="1">
                                  <a:latin typeface="Cambria Math" panose="02040503050406030204" pitchFamily="18" charset="0"/>
                                </a:rPr>
                                <m:t>𝜁</m:t>
                              </m:r>
                            </m:den>
                          </m:f>
                        </m:e>
                      </m:rad>
                      <m:r>
                        <a:rPr lang="zh-CN" altLang="en-US" sz="2400" i="1">
                          <a:latin typeface="Cambria Math" panose="02040503050406030204" pitchFamily="18" charset="0"/>
                        </a:rPr>
                        <m:t>𝑡𝑎𝑛h</m:t>
                      </m:r>
                      <m:d>
                        <m:dPr>
                          <m:ctrlPr>
                            <a:rPr lang="zh-CN" altLang="en-US" sz="2400" i="1">
                              <a:latin typeface="Cambria Math" panose="02040503050406030204" pitchFamily="18" charset="0"/>
                            </a:rPr>
                          </m:ctrlPr>
                        </m:dPr>
                        <m:e>
                          <m:rad>
                            <m:radPr>
                              <m:degHide m:val="on"/>
                              <m:ctrlPr>
                                <a:rPr lang="zh-CN" altLang="en-US" sz="2400" i="1">
                                  <a:solidFill>
                                    <a:srgbClr val="836967"/>
                                  </a:solidFill>
                                  <a:latin typeface="Cambria Math" panose="02040503050406030204" pitchFamily="18" charset="0"/>
                                </a:rPr>
                              </m:ctrlPr>
                            </m:radPr>
                            <m:deg/>
                            <m:e>
                              <m:f>
                                <m:fPr>
                                  <m:ctrlPr>
                                    <a:rPr lang="zh-CN" altLang="en-US" sz="2400" i="1">
                                      <a:solidFill>
                                        <a:srgbClr val="836967"/>
                                      </a:solidFill>
                                      <a:latin typeface="Cambria Math" panose="02040503050406030204" pitchFamily="18" charset="0"/>
                                    </a:rPr>
                                  </m:ctrlPr>
                                </m:fPr>
                                <m:num>
                                  <m:r>
                                    <a:rPr lang="zh-CN" altLang="en-US" sz="2400" i="1">
                                      <a:latin typeface="Cambria Math" panose="02040503050406030204" pitchFamily="18" charset="0"/>
                                    </a:rPr>
                                    <m:t>𝑔</m:t>
                                  </m:r>
                                  <m:r>
                                    <a:rPr lang="zh-CN" altLang="en-US" sz="2400" i="1">
                                      <a:latin typeface="Cambria Math" panose="02040503050406030204" pitchFamily="18" charset="0"/>
                                    </a:rPr>
                                    <m:t>𝜁</m:t>
                                  </m:r>
                                </m:num>
                                <m:den>
                                  <m:r>
                                    <a:rPr lang="zh-CN" altLang="en-US" sz="2400" i="1">
                                      <a:latin typeface="Cambria Math" panose="02040503050406030204" pitchFamily="18" charset="0"/>
                                    </a:rPr>
                                    <m:t>𝑚𝑣</m:t>
                                  </m:r>
                                </m:den>
                              </m:f>
                            </m:e>
                          </m:rad>
                          <m:r>
                            <a:rPr lang="zh-CN" altLang="en-US" sz="2400" i="1">
                              <a:latin typeface="Cambria Math" panose="02040503050406030204" pitchFamily="18" charset="0"/>
                            </a:rPr>
                            <m:t>𝑡</m:t>
                          </m:r>
                        </m:e>
                      </m:d>
                    </m:oMath>
                  </m:oMathPara>
                </a14:m>
                <a:endParaRPr lang="zh-CN" altLang="en-US" sz="2400" dirty="0"/>
              </a:p>
            </p:txBody>
          </p:sp>
        </mc:Choice>
        <mc:Fallback>
          <p:sp>
            <p:nvSpPr>
              <p:cNvPr id="33" name="文本框 32">
                <a:extLst>
                  <a:ext uri="{FF2B5EF4-FFF2-40B4-BE49-F238E27FC236}">
                    <a16:creationId xmlns:a16="http://schemas.microsoft.com/office/drawing/2014/main" id="{E13B2B83-9835-408E-A6C8-E2A1D7BD64E2}"/>
                  </a:ext>
                </a:extLst>
              </p:cNvPr>
              <p:cNvSpPr txBox="1">
                <a:spLocks noRot="1" noChangeAspect="1" noMove="1" noResize="1" noEditPoints="1" noAdjustHandles="1" noChangeArrowheads="1" noChangeShapeType="1" noTextEdit="1"/>
              </p:cNvSpPr>
              <p:nvPr/>
            </p:nvSpPr>
            <p:spPr>
              <a:xfrm>
                <a:off x="159334" y="3911967"/>
                <a:ext cx="4880852" cy="1290674"/>
              </a:xfrm>
              <a:prstGeom prst="rect">
                <a:avLst/>
              </a:prstGeom>
              <a:blipFill>
                <a:blip r:embed="rId4"/>
                <a:stretch>
                  <a:fillRect/>
                </a:stretch>
              </a:blipFill>
            </p:spPr>
            <p:txBody>
              <a:bodyPr/>
              <a:lstStyle/>
              <a:p>
                <a:r>
                  <a:rPr lang="zh-CN" altLang="en-US">
                    <a:noFill/>
                  </a:rPr>
                  <a:t> </a:t>
                </a:r>
              </a:p>
            </p:txBody>
          </p:sp>
        </mc:Fallback>
      </mc:AlternateContent>
      <p:cxnSp>
        <p:nvCxnSpPr>
          <p:cNvPr id="4" name="直接箭头连接符 3">
            <a:extLst>
              <a:ext uri="{FF2B5EF4-FFF2-40B4-BE49-F238E27FC236}">
                <a16:creationId xmlns:a16="http://schemas.microsoft.com/office/drawing/2014/main" id="{C898541B-F7D8-4AA2-AB48-E07BA296C2FF}"/>
              </a:ext>
            </a:extLst>
          </p:cNvPr>
          <p:cNvCxnSpPr>
            <a:cxnSpLocks/>
          </p:cNvCxnSpPr>
          <p:nvPr/>
        </p:nvCxnSpPr>
        <p:spPr>
          <a:xfrm>
            <a:off x="5269829" y="4138863"/>
            <a:ext cx="278130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8" name="文本框 17">
                <a:extLst>
                  <a:ext uri="{FF2B5EF4-FFF2-40B4-BE49-F238E27FC236}">
                    <a16:creationId xmlns:a16="http://schemas.microsoft.com/office/drawing/2014/main" id="{DC049888-87E8-4A7F-8D71-D4E182C73934}"/>
                  </a:ext>
                </a:extLst>
              </p:cNvPr>
              <p:cNvSpPr txBox="1"/>
              <p:nvPr/>
            </p:nvSpPr>
            <p:spPr>
              <a:xfrm>
                <a:off x="4969043" y="2459296"/>
                <a:ext cx="3045995" cy="80098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2400" i="1" smtClean="0">
                          <a:latin typeface="Cambria Math" panose="02040503050406030204" pitchFamily="18" charset="0"/>
                        </a:rPr>
                        <m:t>𝑐𝑜𝑠h𝑥</m:t>
                      </m:r>
                      <m:r>
                        <a:rPr lang="zh-CN" altLang="en-US" sz="2400" i="0">
                          <a:latin typeface="Cambria Math" panose="02040503050406030204" pitchFamily="18" charset="0"/>
                        </a:rPr>
                        <m:t>=</m:t>
                      </m:r>
                      <m:f>
                        <m:fPr>
                          <m:ctrlPr>
                            <a:rPr lang="zh-CN" altLang="en-US" sz="2400" i="1">
                              <a:solidFill>
                                <a:srgbClr val="836967"/>
                              </a:solidFill>
                              <a:latin typeface="Cambria Math" panose="02040503050406030204" pitchFamily="18" charset="0"/>
                            </a:rPr>
                          </m:ctrlPr>
                        </m:fPr>
                        <m:num>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𝑒</m:t>
                              </m:r>
                            </m:e>
                            <m:sup>
                              <m:r>
                                <a:rPr lang="zh-CN" altLang="en-US" sz="2400" i="1">
                                  <a:latin typeface="Cambria Math" panose="02040503050406030204" pitchFamily="18" charset="0"/>
                                </a:rPr>
                                <m:t>𝑥</m:t>
                              </m:r>
                            </m:sup>
                          </m:sSup>
                          <m:r>
                            <a:rPr lang="zh-CN" altLang="en-US" sz="2400" i="0">
                              <a:latin typeface="Cambria Math" panose="02040503050406030204" pitchFamily="18" charset="0"/>
                            </a:rPr>
                            <m:t>+</m:t>
                          </m:r>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𝑒</m:t>
                              </m:r>
                            </m:e>
                            <m:sup>
                              <m:r>
                                <a:rPr lang="zh-CN" altLang="en-US" sz="2400" i="0">
                                  <a:latin typeface="Cambria Math" panose="02040503050406030204" pitchFamily="18" charset="0"/>
                                </a:rPr>
                                <m:t>−</m:t>
                              </m:r>
                              <m:r>
                                <a:rPr lang="zh-CN" altLang="en-US" sz="2400" i="1">
                                  <a:latin typeface="Cambria Math" panose="02040503050406030204" pitchFamily="18" charset="0"/>
                                </a:rPr>
                                <m:t>𝑥</m:t>
                              </m:r>
                            </m:sup>
                          </m:sSup>
                        </m:num>
                        <m:den>
                          <m:r>
                            <a:rPr lang="zh-CN" altLang="en-US" sz="2400" i="0">
                              <a:latin typeface="Cambria Math" panose="02040503050406030204" pitchFamily="18" charset="0"/>
                            </a:rPr>
                            <m:t>2</m:t>
                          </m:r>
                        </m:den>
                      </m:f>
                    </m:oMath>
                  </m:oMathPara>
                </a14:m>
                <a:endParaRPr lang="zh-CN" altLang="en-US" sz="2400" dirty="0"/>
              </a:p>
            </p:txBody>
          </p:sp>
        </mc:Choice>
        <mc:Fallback>
          <p:sp>
            <p:nvSpPr>
              <p:cNvPr id="18" name="文本框 17">
                <a:extLst>
                  <a:ext uri="{FF2B5EF4-FFF2-40B4-BE49-F238E27FC236}">
                    <a16:creationId xmlns:a16="http://schemas.microsoft.com/office/drawing/2014/main" id="{DC049888-87E8-4A7F-8D71-D4E182C73934}"/>
                  </a:ext>
                </a:extLst>
              </p:cNvPr>
              <p:cNvSpPr txBox="1">
                <a:spLocks noRot="1" noChangeAspect="1" noMove="1" noResize="1" noEditPoints="1" noAdjustHandles="1" noChangeArrowheads="1" noChangeShapeType="1" noTextEdit="1"/>
              </p:cNvSpPr>
              <p:nvPr/>
            </p:nvSpPr>
            <p:spPr>
              <a:xfrm>
                <a:off x="4969043" y="2459296"/>
                <a:ext cx="3045995" cy="800989"/>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0" name="文本框 19">
                <a:extLst>
                  <a:ext uri="{FF2B5EF4-FFF2-40B4-BE49-F238E27FC236}">
                    <a16:creationId xmlns:a16="http://schemas.microsoft.com/office/drawing/2014/main" id="{3755B899-1C1C-4AF3-A8F9-7AC854627F01}"/>
                  </a:ext>
                </a:extLst>
              </p:cNvPr>
              <p:cNvSpPr txBox="1"/>
              <p:nvPr/>
            </p:nvSpPr>
            <p:spPr>
              <a:xfrm>
                <a:off x="5201653" y="3181336"/>
                <a:ext cx="2580774" cy="80958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2400" i="1" smtClean="0">
                          <a:latin typeface="Cambria Math" panose="02040503050406030204" pitchFamily="18" charset="0"/>
                        </a:rPr>
                        <m:t>𝑡𝑎𝑛h𝑥</m:t>
                      </m:r>
                      <m:r>
                        <a:rPr lang="zh-CN" altLang="en-US" sz="2400" i="0">
                          <a:latin typeface="Cambria Math" panose="02040503050406030204" pitchFamily="18" charset="0"/>
                        </a:rPr>
                        <m:t>=</m:t>
                      </m:r>
                      <m:f>
                        <m:fPr>
                          <m:ctrlPr>
                            <a:rPr lang="zh-CN" altLang="en-US" sz="2400" i="1">
                              <a:solidFill>
                                <a:srgbClr val="836967"/>
                              </a:solidFill>
                              <a:latin typeface="Cambria Math" panose="02040503050406030204" pitchFamily="18" charset="0"/>
                            </a:rPr>
                          </m:ctrlPr>
                        </m:fPr>
                        <m:num>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𝑒</m:t>
                              </m:r>
                            </m:e>
                            <m:sup>
                              <m:r>
                                <a:rPr lang="zh-CN" altLang="en-US" sz="2400" i="1">
                                  <a:latin typeface="Cambria Math" panose="02040503050406030204" pitchFamily="18" charset="0"/>
                                </a:rPr>
                                <m:t>𝑥</m:t>
                              </m:r>
                            </m:sup>
                          </m:sSup>
                          <m:r>
                            <a:rPr lang="zh-CN" altLang="en-US" sz="2400" i="0">
                              <a:latin typeface="Cambria Math" panose="02040503050406030204" pitchFamily="18" charset="0"/>
                            </a:rPr>
                            <m:t>−</m:t>
                          </m:r>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𝑒</m:t>
                              </m:r>
                            </m:e>
                            <m:sup>
                              <m:r>
                                <a:rPr lang="zh-CN" altLang="en-US" sz="2400" i="0">
                                  <a:latin typeface="Cambria Math" panose="02040503050406030204" pitchFamily="18" charset="0"/>
                                </a:rPr>
                                <m:t>−</m:t>
                              </m:r>
                              <m:r>
                                <a:rPr lang="zh-CN" altLang="en-US" sz="2400" i="1">
                                  <a:latin typeface="Cambria Math" panose="02040503050406030204" pitchFamily="18" charset="0"/>
                                </a:rPr>
                                <m:t>𝑥</m:t>
                              </m:r>
                            </m:sup>
                          </m:sSup>
                        </m:num>
                        <m:den>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𝑒</m:t>
                              </m:r>
                            </m:e>
                            <m:sup>
                              <m:r>
                                <a:rPr lang="zh-CN" altLang="en-US" sz="2400" i="1">
                                  <a:latin typeface="Cambria Math" panose="02040503050406030204" pitchFamily="18" charset="0"/>
                                </a:rPr>
                                <m:t>𝑥</m:t>
                              </m:r>
                            </m:sup>
                          </m:sSup>
                          <m:r>
                            <a:rPr lang="zh-CN" altLang="en-US" sz="2400" i="0">
                              <a:latin typeface="Cambria Math" panose="02040503050406030204" pitchFamily="18" charset="0"/>
                            </a:rPr>
                            <m:t>+</m:t>
                          </m:r>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𝑒</m:t>
                              </m:r>
                            </m:e>
                            <m:sup>
                              <m:r>
                                <a:rPr lang="zh-CN" altLang="en-US" sz="2400" i="0">
                                  <a:latin typeface="Cambria Math" panose="02040503050406030204" pitchFamily="18" charset="0"/>
                                </a:rPr>
                                <m:t>−</m:t>
                              </m:r>
                              <m:r>
                                <a:rPr lang="zh-CN" altLang="en-US" sz="2400" i="1">
                                  <a:latin typeface="Cambria Math" panose="02040503050406030204" pitchFamily="18" charset="0"/>
                                </a:rPr>
                                <m:t>𝑥</m:t>
                              </m:r>
                            </m:sup>
                          </m:sSup>
                        </m:den>
                      </m:f>
                    </m:oMath>
                  </m:oMathPara>
                </a14:m>
                <a:endParaRPr lang="zh-CN" altLang="en-US" sz="2400" dirty="0"/>
              </a:p>
            </p:txBody>
          </p:sp>
        </mc:Choice>
        <mc:Fallback>
          <p:sp>
            <p:nvSpPr>
              <p:cNvPr id="20" name="文本框 19">
                <a:extLst>
                  <a:ext uri="{FF2B5EF4-FFF2-40B4-BE49-F238E27FC236}">
                    <a16:creationId xmlns:a16="http://schemas.microsoft.com/office/drawing/2014/main" id="{3755B899-1C1C-4AF3-A8F9-7AC854627F01}"/>
                  </a:ext>
                </a:extLst>
              </p:cNvPr>
              <p:cNvSpPr txBox="1">
                <a:spLocks noRot="1" noChangeAspect="1" noMove="1" noResize="1" noEditPoints="1" noAdjustHandles="1" noChangeArrowheads="1" noChangeShapeType="1" noTextEdit="1"/>
              </p:cNvSpPr>
              <p:nvPr/>
            </p:nvSpPr>
            <p:spPr>
              <a:xfrm>
                <a:off x="5201653" y="3181336"/>
                <a:ext cx="2580774" cy="809581"/>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4" name="文本框 23">
                <a:extLst>
                  <a:ext uri="{FF2B5EF4-FFF2-40B4-BE49-F238E27FC236}">
                    <a16:creationId xmlns:a16="http://schemas.microsoft.com/office/drawing/2014/main" id="{FE72AF25-892B-4370-B0E3-0C29D84073BB}"/>
                  </a:ext>
                </a:extLst>
              </p:cNvPr>
              <p:cNvSpPr txBox="1"/>
              <p:nvPr/>
            </p:nvSpPr>
            <p:spPr>
              <a:xfrm>
                <a:off x="6756734" y="3965539"/>
                <a:ext cx="6100010" cy="11835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2400" i="1" smtClean="0">
                              <a:solidFill>
                                <a:srgbClr val="836967"/>
                              </a:solidFill>
                              <a:latin typeface="Cambria Math" panose="02040503050406030204" pitchFamily="18" charset="0"/>
                            </a:rPr>
                          </m:ctrlPr>
                        </m:sSubPr>
                        <m:e>
                          <m:r>
                            <a:rPr lang="zh-CN" altLang="en-US" sz="2400" i="1">
                              <a:latin typeface="Cambria Math" panose="02040503050406030204" pitchFamily="18" charset="0"/>
                            </a:rPr>
                            <m:t>𝑣</m:t>
                          </m:r>
                        </m:e>
                        <m:sub>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𝑡</m:t>
                              </m:r>
                            </m:e>
                            <m:sub>
                              <m:r>
                                <a:rPr lang="zh-CN" altLang="en-US" sz="2400" i="1">
                                  <a:latin typeface="Cambria Math" panose="02040503050406030204" pitchFamily="18" charset="0"/>
                                </a:rPr>
                                <m:t>𝑚𝑎𝑥</m:t>
                              </m:r>
                            </m:sub>
                          </m:sSub>
                        </m:sub>
                      </m:sSub>
                      <m:r>
                        <a:rPr lang="zh-CN" altLang="en-US" sz="2400" i="0">
                          <a:latin typeface="Cambria Math" panose="02040503050406030204" pitchFamily="18" charset="0"/>
                        </a:rPr>
                        <m:t>=</m:t>
                      </m:r>
                      <m:rad>
                        <m:radPr>
                          <m:degHide m:val="on"/>
                          <m:ctrlPr>
                            <a:rPr lang="zh-CN" altLang="en-US" sz="2400" i="1">
                              <a:solidFill>
                                <a:srgbClr val="836967"/>
                              </a:solidFill>
                              <a:latin typeface="Cambria Math" panose="02040503050406030204" pitchFamily="18" charset="0"/>
                            </a:rPr>
                          </m:ctrlPr>
                        </m:radPr>
                        <m:deg/>
                        <m:e>
                          <m:f>
                            <m:fPr>
                              <m:ctrlPr>
                                <a:rPr lang="zh-CN" altLang="en-US" sz="2400" i="1">
                                  <a:solidFill>
                                    <a:srgbClr val="836967"/>
                                  </a:solidFill>
                                  <a:latin typeface="Cambria Math" panose="02040503050406030204" pitchFamily="18" charset="0"/>
                                </a:rPr>
                              </m:ctrlPr>
                            </m:fPr>
                            <m:num>
                              <m:r>
                                <a:rPr lang="zh-CN" altLang="en-US" sz="2400" i="1">
                                  <a:latin typeface="Cambria Math" panose="02040503050406030204" pitchFamily="18" charset="0"/>
                                </a:rPr>
                                <m:t>𝑚𝑔𝑣</m:t>
                              </m:r>
                            </m:num>
                            <m:den>
                              <m:r>
                                <a:rPr lang="zh-CN" altLang="en-US" sz="2400" i="1">
                                  <a:latin typeface="Cambria Math" panose="02040503050406030204" pitchFamily="18" charset="0"/>
                                </a:rPr>
                                <m:t>𝜁</m:t>
                              </m:r>
                            </m:den>
                          </m:f>
                        </m:e>
                      </m:rad>
                      <m:r>
                        <a:rPr lang="zh-CN" altLang="en-US" sz="2400" i="0">
                          <a:latin typeface="Cambria Math" panose="02040503050406030204" pitchFamily="18" charset="0"/>
                        </a:rPr>
                        <m:t>=</m:t>
                      </m:r>
                      <m:f>
                        <m:fPr>
                          <m:ctrlPr>
                            <a:rPr lang="zh-CN" altLang="en-US" sz="2400" i="1">
                              <a:solidFill>
                                <a:srgbClr val="836967"/>
                              </a:solidFill>
                              <a:latin typeface="Cambria Math" panose="02040503050406030204" pitchFamily="18" charset="0"/>
                            </a:rPr>
                          </m:ctrlPr>
                        </m:fPr>
                        <m:num>
                          <m:r>
                            <a:rPr lang="zh-CN" altLang="en-US" sz="2400" i="0">
                              <a:latin typeface="Cambria Math" panose="02040503050406030204" pitchFamily="18" charset="0"/>
                            </a:rPr>
                            <m:t>2</m:t>
                          </m:r>
                          <m:r>
                            <a:rPr lang="zh-CN" altLang="en-US" sz="2400" i="1">
                              <a:latin typeface="Cambria Math" panose="02040503050406030204" pitchFamily="18" charset="0"/>
                            </a:rPr>
                            <m:t>𝜌</m:t>
                          </m:r>
                          <m:r>
                            <a:rPr lang="zh-CN" altLang="en-US" sz="2400" i="1">
                              <a:latin typeface="Cambria Math" panose="02040503050406030204" pitchFamily="18" charset="0"/>
                            </a:rPr>
                            <m:t>𝑔𝑅</m:t>
                          </m:r>
                        </m:num>
                        <m:den>
                          <m:r>
                            <a:rPr lang="zh-CN" altLang="en-US" sz="2400" i="0">
                              <a:latin typeface="Cambria Math" panose="02040503050406030204" pitchFamily="18" charset="0"/>
                            </a:rPr>
                            <m:t>9</m:t>
                          </m:r>
                          <m:r>
                            <a:rPr lang="zh-CN" altLang="en-US" sz="2400" i="1">
                              <a:latin typeface="Cambria Math" panose="02040503050406030204" pitchFamily="18" charset="0"/>
                            </a:rPr>
                            <m:t>𝜂</m:t>
                          </m:r>
                        </m:den>
                      </m:f>
                    </m:oMath>
                  </m:oMathPara>
                </a14:m>
                <a:endParaRPr lang="zh-CN" altLang="en-US" dirty="0"/>
              </a:p>
            </p:txBody>
          </p:sp>
        </mc:Choice>
        <mc:Fallback>
          <p:sp>
            <p:nvSpPr>
              <p:cNvPr id="24" name="文本框 23">
                <a:extLst>
                  <a:ext uri="{FF2B5EF4-FFF2-40B4-BE49-F238E27FC236}">
                    <a16:creationId xmlns:a16="http://schemas.microsoft.com/office/drawing/2014/main" id="{FE72AF25-892B-4370-B0E3-0C29D84073BB}"/>
                  </a:ext>
                </a:extLst>
              </p:cNvPr>
              <p:cNvSpPr txBox="1">
                <a:spLocks noRot="1" noChangeAspect="1" noMove="1" noResize="1" noEditPoints="1" noAdjustHandles="1" noChangeArrowheads="1" noChangeShapeType="1" noTextEdit="1"/>
              </p:cNvSpPr>
              <p:nvPr/>
            </p:nvSpPr>
            <p:spPr>
              <a:xfrm>
                <a:off x="6756734" y="3965539"/>
                <a:ext cx="6100010" cy="1183529"/>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6" name="文本框 25">
                <a:extLst>
                  <a:ext uri="{FF2B5EF4-FFF2-40B4-BE49-F238E27FC236}">
                    <a16:creationId xmlns:a16="http://schemas.microsoft.com/office/drawing/2014/main" id="{6FDC73BF-989F-45D0-94CD-5B3F092A3402}"/>
                  </a:ext>
                </a:extLst>
              </p:cNvPr>
              <p:cNvSpPr txBox="1"/>
              <p:nvPr/>
            </p:nvSpPr>
            <p:spPr>
              <a:xfrm>
                <a:off x="8051134" y="2350422"/>
                <a:ext cx="4086724" cy="13491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zh-CN" altLang="en-US" sz="2400" i="1" smtClean="0">
                              <a:solidFill>
                                <a:srgbClr val="836967"/>
                              </a:solidFill>
                              <a:latin typeface="Cambria Math" panose="02040503050406030204" pitchFamily="18" charset="0"/>
                            </a:rPr>
                          </m:ctrlPr>
                        </m:fPr>
                        <m:num>
                          <m:r>
                            <a:rPr lang="zh-CN" altLang="en-US" sz="2400" i="1">
                              <a:latin typeface="Cambria Math" panose="02040503050406030204" pitchFamily="18" charset="0"/>
                            </a:rPr>
                            <m:t>𝑚𝑣</m:t>
                          </m:r>
                          <m:r>
                            <a:rPr lang="zh-CN" altLang="en-US" sz="2400" i="0">
                              <a:latin typeface="Cambria Math" panose="02040503050406030204" pitchFamily="18" charset="0"/>
                            </a:rPr>
                            <m:t>⋅</m:t>
                          </m:r>
                          <m:r>
                            <a:rPr lang="zh-CN" altLang="en-US" sz="2400" i="1">
                              <a:latin typeface="Cambria Math" panose="02040503050406030204" pitchFamily="18" charset="0"/>
                            </a:rPr>
                            <m:t>𝑙𝑛</m:t>
                          </m:r>
                          <m:d>
                            <m:dPr>
                              <m:begChr m:val="["/>
                              <m:endChr m:val="]"/>
                              <m:ctrlPr>
                                <a:rPr lang="zh-CN" altLang="en-US" sz="2400" i="1">
                                  <a:latin typeface="Cambria Math" panose="02040503050406030204" pitchFamily="18" charset="0"/>
                                </a:rPr>
                              </m:ctrlPr>
                            </m:dPr>
                            <m:e>
                              <m:r>
                                <a:rPr lang="zh-CN" altLang="en-US" sz="2400" i="1">
                                  <a:latin typeface="Cambria Math" panose="02040503050406030204" pitchFamily="18" charset="0"/>
                                </a:rPr>
                                <m:t>𝑐𝑜𝑠h</m:t>
                              </m:r>
                              <m:d>
                                <m:dPr>
                                  <m:ctrlPr>
                                    <a:rPr lang="zh-CN" altLang="en-US" sz="2400" i="1">
                                      <a:latin typeface="Cambria Math" panose="02040503050406030204" pitchFamily="18" charset="0"/>
                                    </a:rPr>
                                  </m:ctrlPr>
                                </m:dPr>
                                <m:e>
                                  <m:rad>
                                    <m:radPr>
                                      <m:degHide m:val="on"/>
                                      <m:ctrlPr>
                                        <a:rPr lang="zh-CN" altLang="en-US" sz="2400" i="1">
                                          <a:solidFill>
                                            <a:srgbClr val="836967"/>
                                          </a:solidFill>
                                          <a:latin typeface="Cambria Math" panose="02040503050406030204" pitchFamily="18" charset="0"/>
                                        </a:rPr>
                                      </m:ctrlPr>
                                    </m:radPr>
                                    <m:deg/>
                                    <m:e>
                                      <m:f>
                                        <m:fPr>
                                          <m:ctrlPr>
                                            <a:rPr lang="zh-CN" altLang="en-US" sz="2400" i="1">
                                              <a:solidFill>
                                                <a:srgbClr val="836967"/>
                                              </a:solidFill>
                                              <a:latin typeface="Cambria Math" panose="02040503050406030204" pitchFamily="18" charset="0"/>
                                            </a:rPr>
                                          </m:ctrlPr>
                                        </m:fPr>
                                        <m:num>
                                          <m:r>
                                            <a:rPr lang="zh-CN" altLang="en-US" sz="2400" i="1">
                                              <a:latin typeface="Cambria Math" panose="02040503050406030204" pitchFamily="18" charset="0"/>
                                            </a:rPr>
                                            <m:t>𝑚𝑔</m:t>
                                          </m:r>
                                          <m:r>
                                            <a:rPr lang="zh-CN" altLang="en-US" sz="2400" i="1">
                                              <a:latin typeface="Cambria Math" panose="02040503050406030204" pitchFamily="18" charset="0"/>
                                            </a:rPr>
                                            <m:t>𝜁</m:t>
                                          </m:r>
                                        </m:num>
                                        <m:den>
                                          <m:r>
                                            <a:rPr lang="zh-CN" altLang="en-US" sz="2400" i="1">
                                              <a:latin typeface="Cambria Math" panose="02040503050406030204" pitchFamily="18" charset="0"/>
                                            </a:rPr>
                                            <m:t>𝑣</m:t>
                                          </m:r>
                                        </m:den>
                                      </m:f>
                                    </m:e>
                                  </m:rad>
                                </m:e>
                              </m:d>
                              <m:r>
                                <a:rPr lang="zh-CN" altLang="en-US" sz="2400" i="1">
                                  <a:latin typeface="Cambria Math" panose="02040503050406030204" pitchFamily="18" charset="0"/>
                                </a:rPr>
                                <m:t>𝑡</m:t>
                              </m:r>
                            </m:e>
                          </m:d>
                        </m:num>
                        <m:den>
                          <m:r>
                            <a:rPr lang="zh-CN" altLang="en-US" sz="2400" i="1">
                              <a:latin typeface="Cambria Math" panose="02040503050406030204" pitchFamily="18" charset="0"/>
                            </a:rPr>
                            <m:t>𝜁</m:t>
                          </m:r>
                        </m:den>
                      </m:f>
                      <m:r>
                        <a:rPr lang="zh-CN" altLang="en-US" sz="2400" i="0">
                          <a:latin typeface="Cambria Math" panose="02040503050406030204" pitchFamily="18" charset="0"/>
                        </a:rPr>
                        <m:t>=</m:t>
                      </m:r>
                      <m:r>
                        <a:rPr lang="zh-CN" altLang="en-US" sz="2400" i="1">
                          <a:latin typeface="Cambria Math" panose="02040503050406030204" pitchFamily="18" charset="0"/>
                        </a:rPr>
                        <m:t>h</m:t>
                      </m:r>
                    </m:oMath>
                  </m:oMathPara>
                </a14:m>
                <a:endParaRPr lang="zh-CN" altLang="en-US" sz="2400" dirty="0"/>
              </a:p>
            </p:txBody>
          </p:sp>
        </mc:Choice>
        <mc:Fallback>
          <p:sp>
            <p:nvSpPr>
              <p:cNvPr id="26" name="文本框 25">
                <a:extLst>
                  <a:ext uri="{FF2B5EF4-FFF2-40B4-BE49-F238E27FC236}">
                    <a16:creationId xmlns:a16="http://schemas.microsoft.com/office/drawing/2014/main" id="{6FDC73BF-989F-45D0-94CD-5B3F092A3402}"/>
                  </a:ext>
                </a:extLst>
              </p:cNvPr>
              <p:cNvSpPr txBox="1">
                <a:spLocks noRot="1" noChangeAspect="1" noMove="1" noResize="1" noEditPoints="1" noAdjustHandles="1" noChangeArrowheads="1" noChangeShapeType="1" noTextEdit="1"/>
              </p:cNvSpPr>
              <p:nvPr/>
            </p:nvSpPr>
            <p:spPr>
              <a:xfrm>
                <a:off x="8051134" y="2350422"/>
                <a:ext cx="4086724" cy="1349152"/>
              </a:xfrm>
              <a:prstGeom prst="rect">
                <a:avLst/>
              </a:prstGeom>
              <a:blipFill>
                <a:blip r:embed="rId8"/>
                <a:stretch>
                  <a:fillRect/>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2528009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C39BBCE-653B-4822-9239-EB18A9858675}"/>
              </a:ext>
            </a:extLst>
          </p:cNvPr>
          <p:cNvSpPr/>
          <p:nvPr/>
        </p:nvSpPr>
        <p:spPr>
          <a:xfrm>
            <a:off x="0" y="0"/>
            <a:ext cx="12192000" cy="1804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6C517268-E8CB-409A-8050-A6734AECE51A}"/>
              </a:ext>
            </a:extLst>
          </p:cNvPr>
          <p:cNvSpPr txBox="1"/>
          <p:nvPr/>
        </p:nvSpPr>
        <p:spPr>
          <a:xfrm>
            <a:off x="962568" y="574843"/>
            <a:ext cx="4451642" cy="461665"/>
          </a:xfrm>
          <a:prstGeom prst="rect">
            <a:avLst/>
          </a:prstGeom>
          <a:noFill/>
        </p:spPr>
        <p:txBody>
          <a:bodyPr wrap="square" rtlCol="0">
            <a:spAutoFit/>
          </a:bodyPr>
          <a:lstStyle/>
          <a:p>
            <a:r>
              <a:rPr lang="en-US" altLang="zh-CN" sz="2400" dirty="0">
                <a:latin typeface="Arial Black" panose="020B0A04020102020204" pitchFamily="34" charset="0"/>
                <a:cs typeface="Times New Roman" panose="02020603050405020304" pitchFamily="18" charset="0"/>
              </a:rPr>
              <a:t>Materials and Methods</a:t>
            </a:r>
            <a:endParaRPr lang="zh-CN" altLang="en-US" sz="2400" dirty="0">
              <a:latin typeface="Arial Black" panose="020B0A04020102020204" pitchFamily="34" charset="0"/>
              <a:cs typeface="Times New Roman" panose="02020603050405020304" pitchFamily="18" charset="0"/>
            </a:endParaRPr>
          </a:p>
        </p:txBody>
      </p:sp>
      <p:sp>
        <p:nvSpPr>
          <p:cNvPr id="7" name="archives_342283">
            <a:extLst>
              <a:ext uri="{FF2B5EF4-FFF2-40B4-BE49-F238E27FC236}">
                <a16:creationId xmlns:a16="http://schemas.microsoft.com/office/drawing/2014/main" id="{3B2BBE42-1513-4F21-ACBC-F4576939E681}"/>
              </a:ext>
            </a:extLst>
          </p:cNvPr>
          <p:cNvSpPr/>
          <p:nvPr/>
        </p:nvSpPr>
        <p:spPr>
          <a:xfrm>
            <a:off x="244599" y="501292"/>
            <a:ext cx="609685" cy="608768"/>
          </a:xfrm>
          <a:custGeom>
            <a:avLst/>
            <a:gdLst>
              <a:gd name="connsiteX0" fmla="*/ 602275 w 602487"/>
              <a:gd name="connsiteY0" fmla="*/ 602275 w 602487"/>
              <a:gd name="connsiteX1" fmla="*/ 602275 w 602487"/>
              <a:gd name="connsiteY1" fmla="*/ 602275 w 602487"/>
              <a:gd name="connsiteX2" fmla="*/ 602275 w 602487"/>
              <a:gd name="connsiteY2" fmla="*/ 602275 w 602487"/>
              <a:gd name="connsiteX3" fmla="*/ 602275 w 602487"/>
              <a:gd name="connsiteY3" fmla="*/ 602275 w 602487"/>
              <a:gd name="connsiteX4" fmla="*/ 602275 w 602487"/>
              <a:gd name="connsiteY4" fmla="*/ 602275 w 602487"/>
              <a:gd name="connsiteX5" fmla="*/ 602275 w 602487"/>
              <a:gd name="connsiteY5" fmla="*/ 602275 w 602487"/>
              <a:gd name="connsiteX6" fmla="*/ 602275 w 602487"/>
              <a:gd name="connsiteY6" fmla="*/ 602275 w 602487"/>
              <a:gd name="connsiteX7" fmla="*/ 602275 w 602487"/>
              <a:gd name="connsiteY7" fmla="*/ 602275 w 602487"/>
              <a:gd name="connsiteX8" fmla="*/ 602275 w 602487"/>
              <a:gd name="connsiteY8" fmla="*/ 602275 w 602487"/>
              <a:gd name="connsiteX9" fmla="*/ 602275 w 602487"/>
              <a:gd name="connsiteY9" fmla="*/ 602275 w 602487"/>
              <a:gd name="connsiteX10" fmla="*/ 602275 w 602487"/>
              <a:gd name="connsiteY10" fmla="*/ 602275 w 602487"/>
              <a:gd name="connsiteX11" fmla="*/ 602275 w 602487"/>
              <a:gd name="connsiteY11" fmla="*/ 602275 w 602487"/>
              <a:gd name="connsiteX12" fmla="*/ 602275 w 602487"/>
              <a:gd name="connsiteY12" fmla="*/ 602275 w 602487"/>
              <a:gd name="connsiteX13" fmla="*/ 602275 w 602487"/>
              <a:gd name="connsiteY13" fmla="*/ 602275 w 602487"/>
              <a:gd name="connsiteX14" fmla="*/ 602275 w 602487"/>
              <a:gd name="connsiteY14" fmla="*/ 602275 w 602487"/>
              <a:gd name="connsiteX15" fmla="*/ 602275 w 602487"/>
              <a:gd name="connsiteY15" fmla="*/ 602275 w 602487"/>
              <a:gd name="connsiteX16" fmla="*/ 602275 w 602487"/>
              <a:gd name="connsiteY16" fmla="*/ 602275 w 602487"/>
              <a:gd name="connsiteX17" fmla="*/ 602275 w 602487"/>
              <a:gd name="connsiteY17" fmla="*/ 602275 w 602487"/>
              <a:gd name="connsiteX18" fmla="*/ 602275 w 602487"/>
              <a:gd name="connsiteY18" fmla="*/ 602275 w 602487"/>
              <a:gd name="connsiteX19" fmla="*/ 602275 w 602487"/>
              <a:gd name="connsiteY19" fmla="*/ 602275 w 602487"/>
              <a:gd name="connsiteX20" fmla="*/ 602275 w 602487"/>
              <a:gd name="connsiteY20" fmla="*/ 602275 w 602487"/>
              <a:gd name="connsiteX21" fmla="*/ 602275 w 602487"/>
              <a:gd name="connsiteY21" fmla="*/ 602275 w 602487"/>
              <a:gd name="connsiteX22" fmla="*/ 602275 w 602487"/>
              <a:gd name="connsiteY22" fmla="*/ 602275 w 602487"/>
              <a:gd name="connsiteX23" fmla="*/ 602275 w 602487"/>
              <a:gd name="connsiteY23" fmla="*/ 602275 w 602487"/>
              <a:gd name="connsiteX24" fmla="*/ 602275 w 602487"/>
              <a:gd name="connsiteY24" fmla="*/ 602275 w 602487"/>
              <a:gd name="connsiteX25" fmla="*/ 602275 w 602487"/>
              <a:gd name="connsiteY25" fmla="*/ 602275 w 602487"/>
              <a:gd name="connsiteX26" fmla="*/ 602275 w 602487"/>
              <a:gd name="connsiteY26" fmla="*/ 602275 w 602487"/>
              <a:gd name="connsiteX27" fmla="*/ 602275 w 602487"/>
              <a:gd name="connsiteY27" fmla="*/ 602275 w 602487"/>
              <a:gd name="connsiteX28" fmla="*/ 602275 w 602487"/>
              <a:gd name="connsiteY28" fmla="*/ 602275 w 602487"/>
              <a:gd name="connsiteX29" fmla="*/ 602275 w 602487"/>
              <a:gd name="connsiteY29" fmla="*/ 602275 w 602487"/>
              <a:gd name="connsiteX30" fmla="*/ 602275 w 602487"/>
              <a:gd name="connsiteY30" fmla="*/ 602275 w 602487"/>
              <a:gd name="connsiteX31" fmla="*/ 602275 w 602487"/>
              <a:gd name="connsiteY31" fmla="*/ 602275 w 602487"/>
              <a:gd name="connsiteX32" fmla="*/ 602275 w 602487"/>
              <a:gd name="connsiteY32" fmla="*/ 602275 w 602487"/>
              <a:gd name="connsiteX33" fmla="*/ 602275 w 602487"/>
              <a:gd name="connsiteY33" fmla="*/ 602275 w 602487"/>
              <a:gd name="connsiteX34" fmla="*/ 602275 w 602487"/>
              <a:gd name="connsiteY34" fmla="*/ 602275 w 602487"/>
              <a:gd name="connsiteX35" fmla="*/ 602275 w 602487"/>
              <a:gd name="connsiteY35" fmla="*/ 602275 w 602487"/>
              <a:gd name="connsiteX36" fmla="*/ 602275 w 602487"/>
              <a:gd name="connsiteY36" fmla="*/ 602275 w 602487"/>
              <a:gd name="connsiteX37" fmla="*/ 602275 w 602487"/>
              <a:gd name="connsiteY37" fmla="*/ 602275 w 602487"/>
              <a:gd name="connsiteX38" fmla="*/ 602275 w 602487"/>
              <a:gd name="connsiteY38" fmla="*/ 602275 w 602487"/>
              <a:gd name="connsiteX39" fmla="*/ 602275 w 602487"/>
              <a:gd name="connsiteY39" fmla="*/ 602275 w 602487"/>
              <a:gd name="connsiteX40" fmla="*/ 602275 w 602487"/>
              <a:gd name="connsiteY40" fmla="*/ 602275 w 602487"/>
              <a:gd name="connsiteX41" fmla="*/ 602275 w 602487"/>
              <a:gd name="connsiteY41" fmla="*/ 602275 w 602487"/>
              <a:gd name="connsiteX42" fmla="*/ 602275 w 602487"/>
              <a:gd name="connsiteY42" fmla="*/ 602275 w 602487"/>
              <a:gd name="connsiteX43" fmla="*/ 602275 w 602487"/>
              <a:gd name="connsiteY43" fmla="*/ 602275 w 602487"/>
              <a:gd name="connsiteX44" fmla="*/ 602275 w 602487"/>
              <a:gd name="connsiteY44" fmla="*/ 602275 w 602487"/>
              <a:gd name="connsiteX45" fmla="*/ 602275 w 602487"/>
              <a:gd name="connsiteY45" fmla="*/ 602275 w 602487"/>
              <a:gd name="connsiteX46" fmla="*/ 602275 w 602487"/>
              <a:gd name="connsiteY46" fmla="*/ 602275 w 602487"/>
              <a:gd name="connsiteX47" fmla="*/ 602275 w 602487"/>
              <a:gd name="connsiteY47" fmla="*/ 602275 w 602487"/>
              <a:gd name="connsiteX48" fmla="*/ 602275 w 602487"/>
              <a:gd name="connsiteY48" fmla="*/ 602275 w 602487"/>
              <a:gd name="connsiteX49" fmla="*/ 602275 w 602487"/>
              <a:gd name="connsiteY49" fmla="*/ 602275 w 602487"/>
              <a:gd name="connsiteX50" fmla="*/ 602275 w 602487"/>
              <a:gd name="connsiteY50" fmla="*/ 602275 w 602487"/>
              <a:gd name="connsiteX51" fmla="*/ 602275 w 602487"/>
              <a:gd name="connsiteY51" fmla="*/ 602275 w 602487"/>
              <a:gd name="connsiteX52" fmla="*/ 602275 w 602487"/>
              <a:gd name="connsiteY52" fmla="*/ 602275 w 602487"/>
              <a:gd name="connsiteX53" fmla="*/ 602275 w 602487"/>
              <a:gd name="connsiteY53" fmla="*/ 602275 w 602487"/>
              <a:gd name="connsiteX54" fmla="*/ 602275 w 602487"/>
              <a:gd name="connsiteY54" fmla="*/ 602275 w 602487"/>
              <a:gd name="connsiteX55" fmla="*/ 602275 w 602487"/>
              <a:gd name="connsiteY55" fmla="*/ 602275 w 602487"/>
              <a:gd name="connsiteX56" fmla="*/ 602275 w 602487"/>
              <a:gd name="connsiteY56" fmla="*/ 602275 w 602487"/>
              <a:gd name="connsiteX57" fmla="*/ 602275 w 602487"/>
              <a:gd name="connsiteY57" fmla="*/ 602275 w 602487"/>
              <a:gd name="connsiteX58" fmla="*/ 602275 w 602487"/>
              <a:gd name="connsiteY58" fmla="*/ 602275 w 602487"/>
              <a:gd name="connsiteX59" fmla="*/ 602275 w 602487"/>
              <a:gd name="connsiteY59" fmla="*/ 602275 w 602487"/>
              <a:gd name="connsiteX60" fmla="*/ 602275 w 602487"/>
              <a:gd name="connsiteY60" fmla="*/ 602275 w 602487"/>
              <a:gd name="connsiteX61" fmla="*/ 602275 w 602487"/>
              <a:gd name="connsiteY61" fmla="*/ 602275 w 602487"/>
              <a:gd name="connsiteX62" fmla="*/ 602275 w 602487"/>
              <a:gd name="connsiteY62" fmla="*/ 602275 w 602487"/>
              <a:gd name="connsiteX63" fmla="*/ 602275 w 602487"/>
              <a:gd name="connsiteY63" fmla="*/ 602275 w 602487"/>
              <a:gd name="connsiteX64" fmla="*/ 602275 w 602487"/>
              <a:gd name="connsiteY64" fmla="*/ 602275 w 602487"/>
              <a:gd name="connsiteX65" fmla="*/ 602275 w 602487"/>
              <a:gd name="connsiteY65" fmla="*/ 602275 w 602487"/>
              <a:gd name="connsiteX66" fmla="*/ 602275 w 602487"/>
              <a:gd name="connsiteY66" fmla="*/ 602275 w 602487"/>
              <a:gd name="connsiteX67" fmla="*/ 602275 w 602487"/>
              <a:gd name="connsiteY67" fmla="*/ 602275 w 602487"/>
              <a:gd name="connsiteX68" fmla="*/ 602275 w 602487"/>
              <a:gd name="connsiteY68" fmla="*/ 602275 w 602487"/>
              <a:gd name="connsiteX69" fmla="*/ 602275 w 602487"/>
              <a:gd name="connsiteY69" fmla="*/ 602275 w 602487"/>
              <a:gd name="connsiteX70" fmla="*/ 602275 w 602487"/>
              <a:gd name="connsiteY70" fmla="*/ 602275 w 602487"/>
              <a:gd name="connsiteX71" fmla="*/ 602275 w 602487"/>
              <a:gd name="connsiteY71" fmla="*/ 602275 w 602487"/>
              <a:gd name="connsiteX72" fmla="*/ 602275 w 602487"/>
              <a:gd name="connsiteY72" fmla="*/ 602275 w 602487"/>
              <a:gd name="connsiteX73" fmla="*/ 602275 w 602487"/>
              <a:gd name="connsiteY73" fmla="*/ 602275 w 602487"/>
              <a:gd name="connsiteX74" fmla="*/ 602275 w 602487"/>
              <a:gd name="connsiteY74" fmla="*/ 602275 w 602487"/>
              <a:gd name="connsiteX75" fmla="*/ 602275 w 602487"/>
              <a:gd name="connsiteY75" fmla="*/ 602275 w 602487"/>
              <a:gd name="connsiteX76" fmla="*/ 602275 w 602487"/>
              <a:gd name="connsiteY76" fmla="*/ 602275 w 602487"/>
              <a:gd name="connsiteX77" fmla="*/ 602275 w 602487"/>
              <a:gd name="connsiteY77" fmla="*/ 602275 w 602487"/>
              <a:gd name="connsiteX78" fmla="*/ 602275 w 602487"/>
              <a:gd name="connsiteY78" fmla="*/ 602275 w 602487"/>
              <a:gd name="connsiteX79" fmla="*/ 602275 w 602487"/>
              <a:gd name="connsiteY79" fmla="*/ 602275 w 602487"/>
              <a:gd name="connsiteX80" fmla="*/ 602275 w 602487"/>
              <a:gd name="connsiteY80" fmla="*/ 602275 w 602487"/>
              <a:gd name="connsiteX81" fmla="*/ 602275 w 602487"/>
              <a:gd name="connsiteY81" fmla="*/ 602275 w 602487"/>
              <a:gd name="connsiteX82" fmla="*/ 602275 w 602487"/>
              <a:gd name="connsiteY82" fmla="*/ 602275 w 602487"/>
              <a:gd name="connsiteX83" fmla="*/ 602275 w 602487"/>
              <a:gd name="connsiteY83" fmla="*/ 602275 w 602487"/>
              <a:gd name="connsiteX84" fmla="*/ 602275 w 602487"/>
              <a:gd name="connsiteY84" fmla="*/ 602275 w 602487"/>
              <a:gd name="connsiteX85" fmla="*/ 602275 w 602487"/>
              <a:gd name="connsiteY85" fmla="*/ 602275 w 602487"/>
              <a:gd name="connsiteX86" fmla="*/ 602275 w 602487"/>
              <a:gd name="connsiteY86" fmla="*/ 602275 w 602487"/>
              <a:gd name="connsiteX87" fmla="*/ 602275 w 602487"/>
              <a:gd name="connsiteY87" fmla="*/ 602275 w 602487"/>
              <a:gd name="connsiteX88" fmla="*/ 602275 w 602487"/>
              <a:gd name="connsiteY88" fmla="*/ 602275 w 602487"/>
              <a:gd name="connsiteX89" fmla="*/ 602275 w 602487"/>
              <a:gd name="connsiteY89" fmla="*/ 602275 w 602487"/>
              <a:gd name="connsiteX90" fmla="*/ 602275 w 602487"/>
              <a:gd name="connsiteY90" fmla="*/ 602275 w 602487"/>
              <a:gd name="connsiteX91" fmla="*/ 602275 w 602487"/>
              <a:gd name="connsiteY91" fmla="*/ 602275 w 602487"/>
              <a:gd name="connsiteX92" fmla="*/ 602275 w 602487"/>
              <a:gd name="connsiteY92" fmla="*/ 602275 w 602487"/>
              <a:gd name="connsiteX93" fmla="*/ 602275 w 602487"/>
              <a:gd name="connsiteY93" fmla="*/ 602275 w 602487"/>
              <a:gd name="connsiteX94" fmla="*/ 602275 w 602487"/>
              <a:gd name="connsiteY94" fmla="*/ 602275 w 602487"/>
              <a:gd name="connsiteX95" fmla="*/ 602275 w 602487"/>
              <a:gd name="connsiteY95" fmla="*/ 602275 w 602487"/>
              <a:gd name="connsiteX96" fmla="*/ 602275 w 602487"/>
              <a:gd name="connsiteY96" fmla="*/ 602275 w 602487"/>
              <a:gd name="connsiteX97" fmla="*/ 602275 w 602487"/>
              <a:gd name="connsiteY97" fmla="*/ 602275 w 602487"/>
              <a:gd name="connsiteX98" fmla="*/ 602275 w 602487"/>
              <a:gd name="connsiteY98" fmla="*/ 602275 w 602487"/>
              <a:gd name="connsiteX99" fmla="*/ 602275 w 602487"/>
              <a:gd name="connsiteY99" fmla="*/ 602275 w 602487"/>
              <a:gd name="connsiteX100" fmla="*/ 602275 w 602487"/>
              <a:gd name="connsiteY100" fmla="*/ 602275 w 602487"/>
              <a:gd name="connsiteX101" fmla="*/ 602275 w 602487"/>
              <a:gd name="connsiteY101" fmla="*/ 602275 w 602487"/>
              <a:gd name="connsiteX102" fmla="*/ 602275 w 602487"/>
              <a:gd name="connsiteY102" fmla="*/ 602275 w 602487"/>
              <a:gd name="connsiteX103" fmla="*/ 602275 w 602487"/>
              <a:gd name="connsiteY103" fmla="*/ 602275 w 602487"/>
              <a:gd name="connsiteX104" fmla="*/ 602275 w 602487"/>
              <a:gd name="connsiteY104" fmla="*/ 602275 w 602487"/>
              <a:gd name="connsiteX105" fmla="*/ 602275 w 602487"/>
              <a:gd name="connsiteY105" fmla="*/ 602275 w 602487"/>
              <a:gd name="connsiteX106" fmla="*/ 602275 w 602487"/>
              <a:gd name="connsiteY106" fmla="*/ 602275 w 602487"/>
              <a:gd name="connsiteX107" fmla="*/ 602275 w 602487"/>
              <a:gd name="connsiteY107" fmla="*/ 602275 w 602487"/>
              <a:gd name="connsiteX108" fmla="*/ 602275 w 602487"/>
              <a:gd name="connsiteY108" fmla="*/ 602275 w 602487"/>
              <a:gd name="connsiteX109" fmla="*/ 602275 w 602487"/>
              <a:gd name="connsiteY109" fmla="*/ 602275 w 602487"/>
              <a:gd name="connsiteX110" fmla="*/ 602275 w 602487"/>
              <a:gd name="connsiteY110" fmla="*/ 602275 w 602487"/>
              <a:gd name="connsiteX111" fmla="*/ 602275 w 602487"/>
              <a:gd name="connsiteY111" fmla="*/ 602275 w 602487"/>
              <a:gd name="connsiteX112" fmla="*/ 602275 w 602487"/>
              <a:gd name="connsiteY112" fmla="*/ 602275 w 602487"/>
              <a:gd name="connsiteX113" fmla="*/ 602275 w 602487"/>
              <a:gd name="connsiteY113" fmla="*/ 602275 w 60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9685" h="608768">
                <a:moveTo>
                  <a:pt x="511176" y="452904"/>
                </a:moveTo>
                <a:cubicBezTo>
                  <a:pt x="484888" y="452904"/>
                  <a:pt x="463534" y="474318"/>
                  <a:pt x="463534" y="500469"/>
                </a:cubicBezTo>
                <a:cubicBezTo>
                  <a:pt x="463534" y="526715"/>
                  <a:pt x="484888" y="548128"/>
                  <a:pt x="511176" y="548128"/>
                </a:cubicBezTo>
                <a:cubicBezTo>
                  <a:pt x="537464" y="548128"/>
                  <a:pt x="558817" y="526715"/>
                  <a:pt x="558817" y="500469"/>
                </a:cubicBezTo>
                <a:cubicBezTo>
                  <a:pt x="558817" y="474318"/>
                  <a:pt x="537464" y="452904"/>
                  <a:pt x="511176" y="452904"/>
                </a:cubicBezTo>
                <a:close/>
                <a:moveTo>
                  <a:pt x="304807" y="452904"/>
                </a:moveTo>
                <a:cubicBezTo>
                  <a:pt x="278528" y="452904"/>
                  <a:pt x="257183" y="474318"/>
                  <a:pt x="257183" y="500469"/>
                </a:cubicBezTo>
                <a:cubicBezTo>
                  <a:pt x="257183" y="526715"/>
                  <a:pt x="278528" y="548128"/>
                  <a:pt x="304807" y="548128"/>
                </a:cubicBezTo>
                <a:cubicBezTo>
                  <a:pt x="331085" y="548128"/>
                  <a:pt x="352526" y="526715"/>
                  <a:pt x="352526" y="500469"/>
                </a:cubicBezTo>
                <a:cubicBezTo>
                  <a:pt x="352526" y="474318"/>
                  <a:pt x="331085" y="452904"/>
                  <a:pt x="304807" y="452904"/>
                </a:cubicBezTo>
                <a:close/>
                <a:moveTo>
                  <a:pt x="98486" y="452904"/>
                </a:moveTo>
                <a:cubicBezTo>
                  <a:pt x="72204" y="452904"/>
                  <a:pt x="50761" y="474318"/>
                  <a:pt x="50761" y="500469"/>
                </a:cubicBezTo>
                <a:cubicBezTo>
                  <a:pt x="50761" y="526715"/>
                  <a:pt x="72204" y="548128"/>
                  <a:pt x="98486" y="548128"/>
                </a:cubicBezTo>
                <a:cubicBezTo>
                  <a:pt x="124768" y="548128"/>
                  <a:pt x="146116" y="526715"/>
                  <a:pt x="146116" y="500469"/>
                </a:cubicBezTo>
                <a:cubicBezTo>
                  <a:pt x="146116" y="474318"/>
                  <a:pt x="124768" y="452904"/>
                  <a:pt x="98486" y="452904"/>
                </a:cubicBezTo>
                <a:close/>
                <a:moveTo>
                  <a:pt x="473070" y="207321"/>
                </a:moveTo>
                <a:lnTo>
                  <a:pt x="549351" y="207321"/>
                </a:lnTo>
                <a:lnTo>
                  <a:pt x="549351" y="226374"/>
                </a:lnTo>
                <a:lnTo>
                  <a:pt x="473070" y="226374"/>
                </a:lnTo>
                <a:close/>
                <a:moveTo>
                  <a:pt x="266667" y="207321"/>
                </a:moveTo>
                <a:lnTo>
                  <a:pt x="342948" y="207321"/>
                </a:lnTo>
                <a:lnTo>
                  <a:pt x="342948" y="226374"/>
                </a:lnTo>
                <a:lnTo>
                  <a:pt x="266667" y="226374"/>
                </a:lnTo>
                <a:close/>
                <a:moveTo>
                  <a:pt x="60333" y="207321"/>
                </a:moveTo>
                <a:lnTo>
                  <a:pt x="136614" y="207321"/>
                </a:lnTo>
                <a:lnTo>
                  <a:pt x="136614" y="226374"/>
                </a:lnTo>
                <a:lnTo>
                  <a:pt x="60333" y="226374"/>
                </a:lnTo>
                <a:close/>
                <a:moveTo>
                  <a:pt x="473070" y="162512"/>
                </a:moveTo>
                <a:lnTo>
                  <a:pt x="549351" y="162512"/>
                </a:lnTo>
                <a:lnTo>
                  <a:pt x="549351" y="181424"/>
                </a:lnTo>
                <a:lnTo>
                  <a:pt x="473070" y="181424"/>
                </a:lnTo>
                <a:close/>
                <a:moveTo>
                  <a:pt x="266667" y="162512"/>
                </a:moveTo>
                <a:lnTo>
                  <a:pt x="342948" y="162512"/>
                </a:lnTo>
                <a:lnTo>
                  <a:pt x="342948" y="181424"/>
                </a:lnTo>
                <a:lnTo>
                  <a:pt x="266667" y="181424"/>
                </a:lnTo>
                <a:close/>
                <a:moveTo>
                  <a:pt x="60333" y="162512"/>
                </a:moveTo>
                <a:lnTo>
                  <a:pt x="136614" y="162512"/>
                </a:lnTo>
                <a:lnTo>
                  <a:pt x="136614" y="181424"/>
                </a:lnTo>
                <a:lnTo>
                  <a:pt x="60333" y="181424"/>
                </a:lnTo>
                <a:close/>
                <a:moveTo>
                  <a:pt x="473070" y="117703"/>
                </a:moveTo>
                <a:lnTo>
                  <a:pt x="549351" y="117703"/>
                </a:lnTo>
                <a:lnTo>
                  <a:pt x="549351" y="136615"/>
                </a:lnTo>
                <a:lnTo>
                  <a:pt x="473070" y="136615"/>
                </a:lnTo>
                <a:close/>
                <a:moveTo>
                  <a:pt x="266667" y="117703"/>
                </a:moveTo>
                <a:lnTo>
                  <a:pt x="342948" y="117703"/>
                </a:lnTo>
                <a:lnTo>
                  <a:pt x="342948" y="136615"/>
                </a:lnTo>
                <a:lnTo>
                  <a:pt x="266667" y="136615"/>
                </a:lnTo>
                <a:close/>
                <a:moveTo>
                  <a:pt x="60333" y="117703"/>
                </a:moveTo>
                <a:lnTo>
                  <a:pt x="136614" y="117703"/>
                </a:lnTo>
                <a:lnTo>
                  <a:pt x="136614" y="136615"/>
                </a:lnTo>
                <a:lnTo>
                  <a:pt x="60333" y="136615"/>
                </a:lnTo>
                <a:close/>
                <a:moveTo>
                  <a:pt x="473070" y="72753"/>
                </a:moveTo>
                <a:lnTo>
                  <a:pt x="549351" y="72753"/>
                </a:lnTo>
                <a:lnTo>
                  <a:pt x="549351" y="91806"/>
                </a:lnTo>
                <a:lnTo>
                  <a:pt x="473070" y="91806"/>
                </a:lnTo>
                <a:close/>
                <a:moveTo>
                  <a:pt x="266667" y="72753"/>
                </a:moveTo>
                <a:lnTo>
                  <a:pt x="342948" y="72753"/>
                </a:lnTo>
                <a:lnTo>
                  <a:pt x="342948" y="91806"/>
                </a:lnTo>
                <a:lnTo>
                  <a:pt x="266667" y="91806"/>
                </a:lnTo>
                <a:close/>
                <a:moveTo>
                  <a:pt x="60333" y="72753"/>
                </a:moveTo>
                <a:lnTo>
                  <a:pt x="136614" y="72753"/>
                </a:lnTo>
                <a:lnTo>
                  <a:pt x="136614" y="91806"/>
                </a:lnTo>
                <a:lnTo>
                  <a:pt x="60333" y="91806"/>
                </a:lnTo>
                <a:close/>
                <a:moveTo>
                  <a:pt x="41747" y="32215"/>
                </a:moveTo>
                <a:cubicBezTo>
                  <a:pt x="36434" y="32215"/>
                  <a:pt x="32164" y="36479"/>
                  <a:pt x="32164" y="41690"/>
                </a:cubicBezTo>
                <a:lnTo>
                  <a:pt x="32164" y="257435"/>
                </a:lnTo>
                <a:cubicBezTo>
                  <a:pt x="32164" y="262741"/>
                  <a:pt x="36434" y="267005"/>
                  <a:pt x="41747" y="267005"/>
                </a:cubicBezTo>
                <a:lnTo>
                  <a:pt x="155129" y="267005"/>
                </a:lnTo>
                <a:cubicBezTo>
                  <a:pt x="160443" y="267005"/>
                  <a:pt x="164712" y="262741"/>
                  <a:pt x="164712" y="257435"/>
                </a:cubicBezTo>
                <a:lnTo>
                  <a:pt x="164712" y="41690"/>
                </a:lnTo>
                <a:cubicBezTo>
                  <a:pt x="164712" y="36479"/>
                  <a:pt x="160443" y="32215"/>
                  <a:pt x="155129" y="32215"/>
                </a:cubicBezTo>
                <a:close/>
                <a:moveTo>
                  <a:pt x="248075" y="32215"/>
                </a:moveTo>
                <a:cubicBezTo>
                  <a:pt x="242857" y="32215"/>
                  <a:pt x="238588" y="36479"/>
                  <a:pt x="238588" y="41690"/>
                </a:cubicBezTo>
                <a:lnTo>
                  <a:pt x="238588" y="257435"/>
                </a:lnTo>
                <a:cubicBezTo>
                  <a:pt x="238588" y="262741"/>
                  <a:pt x="242857" y="267005"/>
                  <a:pt x="248075" y="267005"/>
                </a:cubicBezTo>
                <a:lnTo>
                  <a:pt x="361538" y="267005"/>
                </a:lnTo>
                <a:cubicBezTo>
                  <a:pt x="366851" y="267005"/>
                  <a:pt x="371025" y="262741"/>
                  <a:pt x="371025" y="257435"/>
                </a:cubicBezTo>
                <a:lnTo>
                  <a:pt x="371025" y="41690"/>
                </a:lnTo>
                <a:cubicBezTo>
                  <a:pt x="371025" y="36479"/>
                  <a:pt x="366851" y="32215"/>
                  <a:pt x="361538" y="32215"/>
                </a:cubicBezTo>
                <a:close/>
                <a:moveTo>
                  <a:pt x="454423" y="32215"/>
                </a:moveTo>
                <a:cubicBezTo>
                  <a:pt x="449203" y="32215"/>
                  <a:pt x="444933" y="36479"/>
                  <a:pt x="444933" y="41690"/>
                </a:cubicBezTo>
                <a:lnTo>
                  <a:pt x="444933" y="257435"/>
                </a:lnTo>
                <a:cubicBezTo>
                  <a:pt x="444933" y="262741"/>
                  <a:pt x="449203" y="267005"/>
                  <a:pt x="454423" y="267005"/>
                </a:cubicBezTo>
                <a:lnTo>
                  <a:pt x="567928" y="267005"/>
                </a:lnTo>
                <a:cubicBezTo>
                  <a:pt x="573148" y="267005"/>
                  <a:pt x="577418" y="262741"/>
                  <a:pt x="577418" y="257435"/>
                </a:cubicBezTo>
                <a:lnTo>
                  <a:pt x="577418" y="41690"/>
                </a:lnTo>
                <a:cubicBezTo>
                  <a:pt x="577418" y="36479"/>
                  <a:pt x="573148" y="32215"/>
                  <a:pt x="567928" y="32215"/>
                </a:cubicBezTo>
                <a:close/>
                <a:moveTo>
                  <a:pt x="17268" y="0"/>
                </a:moveTo>
                <a:lnTo>
                  <a:pt x="179609" y="0"/>
                </a:lnTo>
                <a:cubicBezTo>
                  <a:pt x="189191" y="0"/>
                  <a:pt x="196877" y="7675"/>
                  <a:pt x="196877" y="17245"/>
                </a:cubicBezTo>
                <a:lnTo>
                  <a:pt x="196877" y="591618"/>
                </a:lnTo>
                <a:cubicBezTo>
                  <a:pt x="196877" y="601093"/>
                  <a:pt x="189191" y="608768"/>
                  <a:pt x="179609" y="608768"/>
                </a:cubicBezTo>
                <a:lnTo>
                  <a:pt x="17268" y="608768"/>
                </a:lnTo>
                <a:cubicBezTo>
                  <a:pt x="7685" y="608768"/>
                  <a:pt x="0" y="601093"/>
                  <a:pt x="0" y="591618"/>
                </a:cubicBezTo>
                <a:lnTo>
                  <a:pt x="0" y="17245"/>
                </a:lnTo>
                <a:cubicBezTo>
                  <a:pt x="0" y="7675"/>
                  <a:pt x="7685" y="0"/>
                  <a:pt x="17268" y="0"/>
                </a:cubicBezTo>
                <a:close/>
                <a:moveTo>
                  <a:pt x="223599" y="0"/>
                </a:moveTo>
                <a:lnTo>
                  <a:pt x="386015" y="0"/>
                </a:lnTo>
                <a:cubicBezTo>
                  <a:pt x="395502" y="0"/>
                  <a:pt x="403281" y="7675"/>
                  <a:pt x="403281" y="17244"/>
                </a:cubicBezTo>
                <a:lnTo>
                  <a:pt x="403281" y="591618"/>
                </a:lnTo>
                <a:cubicBezTo>
                  <a:pt x="403281" y="601093"/>
                  <a:pt x="395502" y="608768"/>
                  <a:pt x="386015" y="608768"/>
                </a:cubicBezTo>
                <a:lnTo>
                  <a:pt x="223599" y="608768"/>
                </a:lnTo>
                <a:cubicBezTo>
                  <a:pt x="214112" y="608768"/>
                  <a:pt x="206333" y="601093"/>
                  <a:pt x="206333" y="591618"/>
                </a:cubicBezTo>
                <a:lnTo>
                  <a:pt x="206333" y="17244"/>
                </a:lnTo>
                <a:cubicBezTo>
                  <a:pt x="206333" y="7675"/>
                  <a:pt x="214112" y="0"/>
                  <a:pt x="223599" y="0"/>
                </a:cubicBezTo>
                <a:close/>
                <a:moveTo>
                  <a:pt x="429938" y="0"/>
                </a:moveTo>
                <a:lnTo>
                  <a:pt x="592318" y="0"/>
                </a:lnTo>
                <a:cubicBezTo>
                  <a:pt x="601903" y="0"/>
                  <a:pt x="609685" y="7675"/>
                  <a:pt x="609685" y="17244"/>
                </a:cubicBezTo>
                <a:lnTo>
                  <a:pt x="609685" y="591618"/>
                </a:lnTo>
                <a:cubicBezTo>
                  <a:pt x="609685" y="601093"/>
                  <a:pt x="601903" y="608768"/>
                  <a:pt x="592318" y="608768"/>
                </a:cubicBezTo>
                <a:lnTo>
                  <a:pt x="429938" y="608768"/>
                </a:lnTo>
                <a:cubicBezTo>
                  <a:pt x="420353" y="608768"/>
                  <a:pt x="412666" y="601093"/>
                  <a:pt x="412666" y="591618"/>
                </a:cubicBezTo>
                <a:lnTo>
                  <a:pt x="412666" y="17244"/>
                </a:lnTo>
                <a:cubicBezTo>
                  <a:pt x="412666" y="7675"/>
                  <a:pt x="420353" y="0"/>
                  <a:pt x="429938"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文本框 8">
            <a:extLst>
              <a:ext uri="{FF2B5EF4-FFF2-40B4-BE49-F238E27FC236}">
                <a16:creationId xmlns:a16="http://schemas.microsoft.com/office/drawing/2014/main" id="{530DC921-2856-48F0-B544-266A70F2EF2D}"/>
              </a:ext>
            </a:extLst>
          </p:cNvPr>
          <p:cNvSpPr txBox="1"/>
          <p:nvPr/>
        </p:nvSpPr>
        <p:spPr>
          <a:xfrm>
            <a:off x="244599" y="1152259"/>
            <a:ext cx="11333748"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Method 1: Combination of Theoretical Simulation and Data from Previous Paper</a:t>
            </a:r>
            <a:endParaRPr lang="zh-CN" altLang="en-US" sz="2400" b="1"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4" name="文本框 23">
                <a:extLst>
                  <a:ext uri="{FF2B5EF4-FFF2-40B4-BE49-F238E27FC236}">
                    <a16:creationId xmlns:a16="http://schemas.microsoft.com/office/drawing/2014/main" id="{FE72AF25-892B-4370-B0E3-0C29D84073BB}"/>
                  </a:ext>
                </a:extLst>
              </p:cNvPr>
              <p:cNvSpPr txBox="1"/>
              <p:nvPr/>
            </p:nvSpPr>
            <p:spPr>
              <a:xfrm>
                <a:off x="1274347" y="3221875"/>
                <a:ext cx="3532269" cy="11835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2400" i="1" smtClean="0">
                              <a:solidFill>
                                <a:srgbClr val="836967"/>
                              </a:solidFill>
                              <a:latin typeface="Cambria Math" panose="02040503050406030204" pitchFamily="18" charset="0"/>
                            </a:rPr>
                          </m:ctrlPr>
                        </m:sSubPr>
                        <m:e>
                          <m:r>
                            <a:rPr lang="zh-CN" altLang="en-US" sz="2400" i="1">
                              <a:latin typeface="Cambria Math" panose="02040503050406030204" pitchFamily="18" charset="0"/>
                            </a:rPr>
                            <m:t>𝑣</m:t>
                          </m:r>
                        </m:e>
                        <m:sub>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𝑡</m:t>
                              </m:r>
                            </m:e>
                            <m:sub>
                              <m:r>
                                <a:rPr lang="zh-CN" altLang="en-US" sz="2400" i="1">
                                  <a:latin typeface="Cambria Math" panose="02040503050406030204" pitchFamily="18" charset="0"/>
                                </a:rPr>
                                <m:t>𝑚𝑎𝑥</m:t>
                              </m:r>
                            </m:sub>
                          </m:sSub>
                        </m:sub>
                      </m:sSub>
                      <m:r>
                        <a:rPr lang="zh-CN" altLang="en-US" sz="2400" i="0">
                          <a:latin typeface="Cambria Math" panose="02040503050406030204" pitchFamily="18" charset="0"/>
                        </a:rPr>
                        <m:t>=</m:t>
                      </m:r>
                      <m:rad>
                        <m:radPr>
                          <m:degHide m:val="on"/>
                          <m:ctrlPr>
                            <a:rPr lang="zh-CN" altLang="en-US" sz="2400" i="1">
                              <a:solidFill>
                                <a:srgbClr val="836967"/>
                              </a:solidFill>
                              <a:latin typeface="Cambria Math" panose="02040503050406030204" pitchFamily="18" charset="0"/>
                            </a:rPr>
                          </m:ctrlPr>
                        </m:radPr>
                        <m:deg/>
                        <m:e>
                          <m:f>
                            <m:fPr>
                              <m:ctrlPr>
                                <a:rPr lang="zh-CN" altLang="en-US" sz="2400" i="1">
                                  <a:solidFill>
                                    <a:srgbClr val="836967"/>
                                  </a:solidFill>
                                  <a:latin typeface="Cambria Math" panose="02040503050406030204" pitchFamily="18" charset="0"/>
                                </a:rPr>
                              </m:ctrlPr>
                            </m:fPr>
                            <m:num>
                              <m:r>
                                <a:rPr lang="zh-CN" altLang="en-US" sz="2400" i="1">
                                  <a:latin typeface="Cambria Math" panose="02040503050406030204" pitchFamily="18" charset="0"/>
                                </a:rPr>
                                <m:t>𝑚𝑔𝑣</m:t>
                              </m:r>
                            </m:num>
                            <m:den>
                              <m:r>
                                <a:rPr lang="zh-CN" altLang="en-US" sz="2400" i="1">
                                  <a:latin typeface="Cambria Math" panose="02040503050406030204" pitchFamily="18" charset="0"/>
                                </a:rPr>
                                <m:t>𝜁</m:t>
                              </m:r>
                            </m:den>
                          </m:f>
                        </m:e>
                      </m:rad>
                      <m:r>
                        <a:rPr lang="zh-CN" altLang="en-US" sz="2400" i="0">
                          <a:latin typeface="Cambria Math" panose="02040503050406030204" pitchFamily="18" charset="0"/>
                        </a:rPr>
                        <m:t>=</m:t>
                      </m:r>
                      <m:f>
                        <m:fPr>
                          <m:ctrlPr>
                            <a:rPr lang="zh-CN" altLang="en-US" sz="2400" i="1">
                              <a:solidFill>
                                <a:srgbClr val="836967"/>
                              </a:solidFill>
                              <a:latin typeface="Cambria Math" panose="02040503050406030204" pitchFamily="18" charset="0"/>
                            </a:rPr>
                          </m:ctrlPr>
                        </m:fPr>
                        <m:num>
                          <m:r>
                            <a:rPr lang="zh-CN" altLang="en-US" sz="2400" i="0">
                              <a:latin typeface="Cambria Math" panose="02040503050406030204" pitchFamily="18" charset="0"/>
                            </a:rPr>
                            <m:t>2</m:t>
                          </m:r>
                          <m:r>
                            <a:rPr lang="zh-CN" altLang="en-US" sz="2400" i="1">
                              <a:latin typeface="Cambria Math" panose="02040503050406030204" pitchFamily="18" charset="0"/>
                            </a:rPr>
                            <m:t>𝜌</m:t>
                          </m:r>
                          <m:r>
                            <a:rPr lang="zh-CN" altLang="en-US" sz="2400" i="1">
                              <a:latin typeface="Cambria Math" panose="02040503050406030204" pitchFamily="18" charset="0"/>
                            </a:rPr>
                            <m:t>𝑔𝑅</m:t>
                          </m:r>
                        </m:num>
                        <m:den>
                          <m:r>
                            <a:rPr lang="zh-CN" altLang="en-US" sz="2400" i="0">
                              <a:latin typeface="Cambria Math" panose="02040503050406030204" pitchFamily="18" charset="0"/>
                            </a:rPr>
                            <m:t>9</m:t>
                          </m:r>
                          <m:r>
                            <a:rPr lang="zh-CN" altLang="en-US" sz="2400" i="1">
                              <a:latin typeface="Cambria Math" panose="02040503050406030204" pitchFamily="18" charset="0"/>
                            </a:rPr>
                            <m:t>𝜂</m:t>
                          </m:r>
                        </m:den>
                      </m:f>
                    </m:oMath>
                  </m:oMathPara>
                </a14:m>
                <a:endParaRPr lang="zh-CN" altLang="en-US" dirty="0"/>
              </a:p>
            </p:txBody>
          </p:sp>
        </mc:Choice>
        <mc:Fallback>
          <p:sp>
            <p:nvSpPr>
              <p:cNvPr id="24" name="文本框 23">
                <a:extLst>
                  <a:ext uri="{FF2B5EF4-FFF2-40B4-BE49-F238E27FC236}">
                    <a16:creationId xmlns:a16="http://schemas.microsoft.com/office/drawing/2014/main" id="{FE72AF25-892B-4370-B0E3-0C29D84073BB}"/>
                  </a:ext>
                </a:extLst>
              </p:cNvPr>
              <p:cNvSpPr txBox="1">
                <a:spLocks noRot="1" noChangeAspect="1" noMove="1" noResize="1" noEditPoints="1" noAdjustHandles="1" noChangeArrowheads="1" noChangeShapeType="1" noTextEdit="1"/>
              </p:cNvSpPr>
              <p:nvPr/>
            </p:nvSpPr>
            <p:spPr>
              <a:xfrm>
                <a:off x="1274347" y="3221875"/>
                <a:ext cx="3532269" cy="1183529"/>
              </a:xfrm>
              <a:prstGeom prst="rect">
                <a:avLst/>
              </a:prstGeom>
              <a:blipFill>
                <a:blip r:embed="rId3"/>
                <a:stretch>
                  <a:fillRect/>
                </a:stretch>
              </a:blipFill>
            </p:spPr>
            <p:txBody>
              <a:bodyPr/>
              <a:lstStyle/>
              <a:p>
                <a:r>
                  <a:rPr lang="zh-CN" altLang="en-US">
                    <a:noFill/>
                  </a:rPr>
                  <a:t> </a:t>
                </a:r>
              </a:p>
            </p:txBody>
          </p:sp>
        </mc:Fallback>
      </mc:AlternateContent>
      <p:cxnSp>
        <p:nvCxnSpPr>
          <p:cNvPr id="5" name="直接箭头连接符 4">
            <a:extLst>
              <a:ext uri="{FF2B5EF4-FFF2-40B4-BE49-F238E27FC236}">
                <a16:creationId xmlns:a16="http://schemas.microsoft.com/office/drawing/2014/main" id="{271A052B-7E9D-43F2-9814-2ADB2DD1CE39}"/>
              </a:ext>
            </a:extLst>
          </p:cNvPr>
          <p:cNvCxnSpPr>
            <a:cxnSpLocks/>
          </p:cNvCxnSpPr>
          <p:nvPr/>
        </p:nvCxnSpPr>
        <p:spPr>
          <a:xfrm>
            <a:off x="4981074" y="3862492"/>
            <a:ext cx="298383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6" name="文本框 15">
                <a:extLst>
                  <a:ext uri="{FF2B5EF4-FFF2-40B4-BE49-F238E27FC236}">
                    <a16:creationId xmlns:a16="http://schemas.microsoft.com/office/drawing/2014/main" id="{BD0704A2-D435-4116-960A-0EF4F9FBDBCA}"/>
                  </a:ext>
                </a:extLst>
              </p:cNvPr>
              <p:cNvSpPr txBox="1"/>
              <p:nvPr/>
            </p:nvSpPr>
            <p:spPr>
              <a:xfrm>
                <a:off x="4990097" y="2126823"/>
                <a:ext cx="2533148" cy="461665"/>
              </a:xfrm>
              <a:prstGeom prst="rect">
                <a:avLst/>
              </a:prstGeom>
              <a:noFill/>
            </p:spPr>
            <p:txBody>
              <a:bodyPr wrap="square">
                <a:spAutoFit/>
              </a:bodyPr>
              <a:lstStyle/>
              <a:p>
                <a14:m>
                  <m:oMath xmlns:m="http://schemas.openxmlformats.org/officeDocument/2006/math">
                    <m:r>
                      <a:rPr lang="en-US" altLang="zh-CN" sz="2400" i="1" smtClean="0">
                        <a:ln>
                          <a:noFill/>
                        </a:ln>
                        <a:solidFill>
                          <a:srgbClr val="000000"/>
                        </a:solidFill>
                        <a:effectLst/>
                        <a:latin typeface="Cambria Math" panose="02040503050406030204" pitchFamily="18" charset="0"/>
                        <a:ea typeface="Arial Unicode MS"/>
                        <a:cs typeface="Arial Unicode MS"/>
                      </a:rPr>
                      <m:t>𝑅</m:t>
                    </m:r>
                    <m:r>
                      <a:rPr lang="en-US" altLang="zh-CN" sz="2400" i="1" smtClean="0">
                        <a:ln>
                          <a:noFill/>
                        </a:ln>
                        <a:solidFill>
                          <a:srgbClr val="000000"/>
                        </a:solidFill>
                        <a:effectLst/>
                        <a:latin typeface="Cambria Math" panose="02040503050406030204" pitchFamily="18" charset="0"/>
                        <a:ea typeface="Arial Unicode MS"/>
                        <a:cs typeface="Arial Unicode MS"/>
                      </a:rPr>
                      <m:t>=</m:t>
                    </m:r>
                  </m:oMath>
                </a14:m>
                <a:r>
                  <a:rPr lang="en-US" altLang="zh-CN" sz="2000" dirty="0">
                    <a:ln>
                      <a:noFill/>
                    </a:ln>
                    <a:solidFill>
                      <a:srgbClr val="000000"/>
                    </a:solidFill>
                    <a:effectLst/>
                    <a:latin typeface="Times New Roman" panose="02020603050405020304" pitchFamily="18" charset="0"/>
                    <a:ea typeface="Arial Unicode MS"/>
                    <a:cs typeface="Arial Unicode MS"/>
                  </a:rPr>
                  <a:t> </a:t>
                </a:r>
                <a14:m>
                  <m:oMath xmlns:m="http://schemas.openxmlformats.org/officeDocument/2006/math">
                    <m:r>
                      <a:rPr lang="en-US" altLang="zh-CN" sz="2400" i="1">
                        <a:ln>
                          <a:noFill/>
                        </a:ln>
                        <a:solidFill>
                          <a:srgbClr val="000000"/>
                        </a:solidFill>
                        <a:effectLst/>
                        <a:latin typeface="Cambria Math" panose="02040503050406030204" pitchFamily="18" charset="0"/>
                        <a:ea typeface="Arial Unicode MS"/>
                        <a:cs typeface="Arial Unicode MS"/>
                      </a:rPr>
                      <m:t>5.0∗</m:t>
                    </m:r>
                    <m:sSup>
                      <m:sSupPr>
                        <m:ctrlPr>
                          <a:rPr lang="zh-CN" altLang="zh-CN" sz="2400" i="1">
                            <a:effectLst/>
                            <a:latin typeface="Cambria Math" panose="02040503050406030204" pitchFamily="18" charset="0"/>
                            <a:ea typeface="Cambria Math" panose="02040503050406030204" pitchFamily="18" charset="0"/>
                          </a:rPr>
                        </m:ctrlPr>
                      </m:sSupPr>
                      <m:e>
                        <m:r>
                          <a:rPr lang="en-US" altLang="zh-CN" sz="2400" i="1">
                            <a:ln>
                              <a:noFill/>
                            </a:ln>
                            <a:solidFill>
                              <a:srgbClr val="000000"/>
                            </a:solidFill>
                            <a:effectLst/>
                            <a:latin typeface="Cambria Math" panose="02040503050406030204" pitchFamily="18" charset="0"/>
                            <a:ea typeface="Arial Unicode MS"/>
                            <a:cs typeface="Arial Unicode MS"/>
                          </a:rPr>
                          <m:t>10</m:t>
                        </m:r>
                      </m:e>
                      <m:sup>
                        <m:r>
                          <a:rPr lang="en-US" altLang="zh-CN" sz="2400" i="1">
                            <a:ln>
                              <a:noFill/>
                            </a:ln>
                            <a:solidFill>
                              <a:srgbClr val="000000"/>
                            </a:solidFill>
                            <a:effectLst/>
                            <a:latin typeface="Cambria Math" panose="02040503050406030204" pitchFamily="18" charset="0"/>
                            <a:ea typeface="Arial Unicode MS"/>
                            <a:cs typeface="Arial Unicode MS"/>
                          </a:rPr>
                          <m:t>−6</m:t>
                        </m:r>
                      </m:sup>
                    </m:sSup>
                    <m:r>
                      <a:rPr lang="en-US" altLang="zh-CN" sz="2400" i="1">
                        <a:ln>
                          <a:noFill/>
                        </a:ln>
                        <a:solidFill>
                          <a:srgbClr val="000000"/>
                        </a:solidFill>
                        <a:effectLst/>
                        <a:latin typeface="Cambria Math" panose="02040503050406030204" pitchFamily="18" charset="0"/>
                        <a:ea typeface="Arial Unicode MS"/>
                        <a:cs typeface="Arial Unicode MS"/>
                      </a:rPr>
                      <m:t>𝑚</m:t>
                    </m:r>
                  </m:oMath>
                </a14:m>
                <a:endParaRPr lang="zh-CN" altLang="en-US" sz="2400" dirty="0"/>
              </a:p>
            </p:txBody>
          </p:sp>
        </mc:Choice>
        <mc:Fallback>
          <p:sp>
            <p:nvSpPr>
              <p:cNvPr id="16" name="文本框 15">
                <a:extLst>
                  <a:ext uri="{FF2B5EF4-FFF2-40B4-BE49-F238E27FC236}">
                    <a16:creationId xmlns:a16="http://schemas.microsoft.com/office/drawing/2014/main" id="{BD0704A2-D435-4116-960A-0EF4F9FBDBCA}"/>
                  </a:ext>
                </a:extLst>
              </p:cNvPr>
              <p:cNvSpPr txBox="1">
                <a:spLocks noRot="1" noChangeAspect="1" noMove="1" noResize="1" noEditPoints="1" noAdjustHandles="1" noChangeArrowheads="1" noChangeShapeType="1" noTextEdit="1"/>
              </p:cNvSpPr>
              <p:nvPr/>
            </p:nvSpPr>
            <p:spPr>
              <a:xfrm>
                <a:off x="4990097" y="2126823"/>
                <a:ext cx="2533148" cy="461665"/>
              </a:xfrm>
              <a:prstGeom prst="rect">
                <a:avLst/>
              </a:prstGeom>
              <a:blipFill>
                <a:blip r:embed="rId4"/>
                <a:stretch>
                  <a:fillRect l="-72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9" name="文本框 18">
                <a:extLst>
                  <a:ext uri="{FF2B5EF4-FFF2-40B4-BE49-F238E27FC236}">
                    <a16:creationId xmlns:a16="http://schemas.microsoft.com/office/drawing/2014/main" id="{A5034831-6F0B-4E5E-B5DD-9F2AF69ECC75}"/>
                  </a:ext>
                </a:extLst>
              </p:cNvPr>
              <p:cNvSpPr txBox="1"/>
              <p:nvPr/>
            </p:nvSpPr>
            <p:spPr>
              <a:xfrm>
                <a:off x="4990097" y="2453269"/>
                <a:ext cx="3149267" cy="461665"/>
              </a:xfrm>
              <a:prstGeom prst="rect">
                <a:avLst/>
              </a:prstGeom>
              <a:noFill/>
            </p:spPr>
            <p:txBody>
              <a:bodyPr wrap="square">
                <a:spAutoFit/>
              </a:bodyPr>
              <a:lstStyle/>
              <a:p>
                <a14:m>
                  <m:oMath xmlns:m="http://schemas.openxmlformats.org/officeDocument/2006/math">
                    <m:r>
                      <a:rPr lang="en-US" altLang="zh-CN" sz="2400" i="1" smtClean="0">
                        <a:ln>
                          <a:noFill/>
                        </a:ln>
                        <a:solidFill>
                          <a:srgbClr val="000000"/>
                        </a:solidFill>
                        <a:effectLst/>
                        <a:latin typeface="Cambria Math" panose="02040503050406030204" pitchFamily="18" charset="0"/>
                        <a:ea typeface="Arial Unicode MS"/>
                        <a:cs typeface="Arial Unicode MS"/>
                      </a:rPr>
                      <m:t>𝜂</m:t>
                    </m:r>
                    <m:r>
                      <a:rPr lang="en-US" altLang="zh-CN" sz="2400" i="1" smtClean="0">
                        <a:ln>
                          <a:noFill/>
                        </a:ln>
                        <a:solidFill>
                          <a:srgbClr val="000000"/>
                        </a:solidFill>
                        <a:effectLst/>
                        <a:latin typeface="Cambria Math" panose="02040503050406030204" pitchFamily="18" charset="0"/>
                        <a:ea typeface="Arial Unicode MS"/>
                        <a:cs typeface="Arial Unicode MS"/>
                      </a:rPr>
                      <m:t>=</m:t>
                    </m:r>
                  </m:oMath>
                </a14:m>
                <a:r>
                  <a:rPr lang="en-US" altLang="zh-CN" sz="2000" dirty="0">
                    <a:ln>
                      <a:noFill/>
                    </a:ln>
                    <a:solidFill>
                      <a:srgbClr val="000000"/>
                    </a:solidFill>
                    <a:effectLst/>
                    <a:latin typeface="Times New Roman" panose="02020603050405020304" pitchFamily="18" charset="0"/>
                    <a:ea typeface="Arial Unicode MS"/>
                    <a:cs typeface="Arial Unicode MS"/>
                  </a:rPr>
                  <a:t> </a:t>
                </a:r>
                <a14:m>
                  <m:oMath xmlns:m="http://schemas.openxmlformats.org/officeDocument/2006/math">
                    <m:r>
                      <a:rPr lang="en-US" altLang="zh-CN" sz="2400" i="1">
                        <a:ln>
                          <a:noFill/>
                        </a:ln>
                        <a:solidFill>
                          <a:srgbClr val="000000"/>
                        </a:solidFill>
                        <a:effectLst/>
                        <a:latin typeface="Cambria Math" panose="02040503050406030204" pitchFamily="18" charset="0"/>
                        <a:ea typeface="Arial Unicode MS"/>
                        <a:cs typeface="Arial Unicode MS"/>
                      </a:rPr>
                      <m:t>2.98∗</m:t>
                    </m:r>
                    <m:sSup>
                      <m:sSupPr>
                        <m:ctrlPr>
                          <a:rPr lang="zh-CN" altLang="zh-CN" sz="2400" i="1">
                            <a:effectLst/>
                            <a:latin typeface="Cambria Math" panose="02040503050406030204" pitchFamily="18" charset="0"/>
                            <a:ea typeface="Cambria Math" panose="02040503050406030204" pitchFamily="18" charset="0"/>
                          </a:rPr>
                        </m:ctrlPr>
                      </m:sSupPr>
                      <m:e>
                        <m:r>
                          <a:rPr lang="en-US" altLang="zh-CN" sz="2400" i="1">
                            <a:ln>
                              <a:noFill/>
                            </a:ln>
                            <a:solidFill>
                              <a:srgbClr val="000000"/>
                            </a:solidFill>
                            <a:effectLst/>
                            <a:latin typeface="Cambria Math" panose="02040503050406030204" pitchFamily="18" charset="0"/>
                            <a:ea typeface="Arial Unicode MS"/>
                            <a:cs typeface="Arial Unicode MS"/>
                          </a:rPr>
                          <m:t>10</m:t>
                        </m:r>
                      </m:e>
                      <m:sup>
                        <m:r>
                          <a:rPr lang="en-US" altLang="zh-CN" sz="2400" i="1">
                            <a:ln>
                              <a:noFill/>
                            </a:ln>
                            <a:solidFill>
                              <a:srgbClr val="000000"/>
                            </a:solidFill>
                            <a:effectLst/>
                            <a:latin typeface="Cambria Math" panose="02040503050406030204" pitchFamily="18" charset="0"/>
                            <a:ea typeface="Arial Unicode MS"/>
                            <a:cs typeface="Arial Unicode MS"/>
                          </a:rPr>
                          <m:t>−3</m:t>
                        </m:r>
                      </m:sup>
                    </m:sSup>
                    <m:r>
                      <a:rPr lang="en-US" altLang="zh-CN" sz="2400" i="1">
                        <a:ln>
                          <a:noFill/>
                        </a:ln>
                        <a:solidFill>
                          <a:srgbClr val="000000"/>
                        </a:solidFill>
                        <a:effectLst/>
                        <a:latin typeface="Cambria Math" panose="02040503050406030204" pitchFamily="18" charset="0"/>
                        <a:ea typeface="Arial Unicode MS"/>
                        <a:cs typeface="Arial Unicode MS"/>
                      </a:rPr>
                      <m:t>𝑃𝑎</m:t>
                    </m:r>
                    <m:r>
                      <a:rPr lang="en-US" altLang="zh-CN" sz="2400" i="1">
                        <a:ln>
                          <a:noFill/>
                        </a:ln>
                        <a:solidFill>
                          <a:srgbClr val="000000"/>
                        </a:solidFill>
                        <a:effectLst/>
                        <a:latin typeface="Cambria Math" panose="02040503050406030204" pitchFamily="18" charset="0"/>
                        <a:ea typeface="Arial Unicode MS"/>
                        <a:cs typeface="Arial Unicode MS"/>
                      </a:rPr>
                      <m:t>⋅</m:t>
                    </m:r>
                    <m:r>
                      <a:rPr lang="en-US" altLang="zh-CN" sz="2400" i="1">
                        <a:ln>
                          <a:noFill/>
                        </a:ln>
                        <a:solidFill>
                          <a:srgbClr val="000000"/>
                        </a:solidFill>
                        <a:effectLst/>
                        <a:latin typeface="Cambria Math" panose="02040503050406030204" pitchFamily="18" charset="0"/>
                        <a:ea typeface="Arial Unicode MS"/>
                        <a:cs typeface="Arial Unicode MS"/>
                      </a:rPr>
                      <m:t>𝑠</m:t>
                    </m:r>
                  </m:oMath>
                </a14:m>
                <a:endParaRPr lang="zh-CN" altLang="en-US" sz="2400" dirty="0"/>
              </a:p>
            </p:txBody>
          </p:sp>
        </mc:Choice>
        <mc:Fallback>
          <p:sp>
            <p:nvSpPr>
              <p:cNvPr id="19" name="文本框 18">
                <a:extLst>
                  <a:ext uri="{FF2B5EF4-FFF2-40B4-BE49-F238E27FC236}">
                    <a16:creationId xmlns:a16="http://schemas.microsoft.com/office/drawing/2014/main" id="{A5034831-6F0B-4E5E-B5DD-9F2AF69ECC75}"/>
                  </a:ext>
                </a:extLst>
              </p:cNvPr>
              <p:cNvSpPr txBox="1">
                <a:spLocks noRot="1" noChangeAspect="1" noMove="1" noResize="1" noEditPoints="1" noAdjustHandles="1" noChangeArrowheads="1" noChangeShapeType="1" noTextEdit="1"/>
              </p:cNvSpPr>
              <p:nvPr/>
            </p:nvSpPr>
            <p:spPr>
              <a:xfrm>
                <a:off x="4990097" y="2453269"/>
                <a:ext cx="3149267" cy="461665"/>
              </a:xfrm>
              <a:prstGeom prst="rect">
                <a:avLst/>
              </a:prstGeom>
              <a:blipFill>
                <a:blip r:embed="rId5"/>
                <a:stretch>
                  <a:fillRect l="-581" b="-1052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1" name="文本框 20">
                <a:extLst>
                  <a:ext uri="{FF2B5EF4-FFF2-40B4-BE49-F238E27FC236}">
                    <a16:creationId xmlns:a16="http://schemas.microsoft.com/office/drawing/2014/main" id="{52C34DC0-DC24-4072-AD1B-7CDD2C6108C7}"/>
                  </a:ext>
                </a:extLst>
              </p:cNvPr>
              <p:cNvSpPr txBox="1"/>
              <p:nvPr/>
            </p:nvSpPr>
            <p:spPr>
              <a:xfrm>
                <a:off x="4990097" y="2844011"/>
                <a:ext cx="285248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2400" i="1" smtClean="0">
                          <a:latin typeface="Cambria Math" panose="02040503050406030204" pitchFamily="18" charset="0"/>
                        </a:rPr>
                        <m:t>𝜌</m:t>
                      </m:r>
                      <m:r>
                        <a:rPr lang="zh-CN" altLang="en-US" sz="2400" i="0">
                          <a:latin typeface="Cambria Math" panose="02040503050406030204" pitchFamily="18" charset="0"/>
                        </a:rPr>
                        <m:t>=1.0⋅</m:t>
                      </m:r>
                      <m:sSup>
                        <m:sSupPr>
                          <m:ctrlPr>
                            <a:rPr lang="zh-CN" altLang="en-US" sz="2400" i="1">
                              <a:solidFill>
                                <a:srgbClr val="836967"/>
                              </a:solidFill>
                              <a:latin typeface="Cambria Math" panose="02040503050406030204" pitchFamily="18" charset="0"/>
                            </a:rPr>
                          </m:ctrlPr>
                        </m:sSupPr>
                        <m:e>
                          <m:r>
                            <a:rPr lang="zh-CN" altLang="en-US" sz="2400" i="0">
                              <a:latin typeface="Cambria Math" panose="02040503050406030204" pitchFamily="18" charset="0"/>
                            </a:rPr>
                            <m:t>10</m:t>
                          </m:r>
                        </m:e>
                        <m:sup>
                          <m:r>
                            <a:rPr lang="zh-CN" altLang="en-US" sz="2400" i="0">
                              <a:latin typeface="Cambria Math" panose="02040503050406030204" pitchFamily="18" charset="0"/>
                            </a:rPr>
                            <m:t>3</m:t>
                          </m:r>
                        </m:sup>
                      </m:sSup>
                      <m:r>
                        <a:rPr lang="zh-CN" altLang="en-US" sz="2400" i="1">
                          <a:latin typeface="Cambria Math" panose="02040503050406030204" pitchFamily="18" charset="0"/>
                        </a:rPr>
                        <m:t>𝑘</m:t>
                      </m:r>
                      <m:f>
                        <m:fPr>
                          <m:type m:val="lin"/>
                          <m:ctrlPr>
                            <a:rPr lang="zh-CN" altLang="en-US" sz="2400" i="1">
                              <a:latin typeface="Cambria Math" panose="02040503050406030204" pitchFamily="18" charset="0"/>
                            </a:rPr>
                          </m:ctrlPr>
                        </m:fPr>
                        <m:num>
                          <m:r>
                            <a:rPr lang="zh-CN" altLang="en-US" sz="2400" i="1">
                              <a:latin typeface="Cambria Math" panose="02040503050406030204" pitchFamily="18" charset="0"/>
                            </a:rPr>
                            <m:t>𝑔</m:t>
                          </m:r>
                        </m:num>
                        <m:den>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𝑚</m:t>
                              </m:r>
                            </m:e>
                            <m:sup>
                              <m:r>
                                <a:rPr lang="zh-CN" altLang="en-US" sz="2400" i="0">
                                  <a:latin typeface="Cambria Math" panose="02040503050406030204" pitchFamily="18" charset="0"/>
                                </a:rPr>
                                <m:t>3</m:t>
                              </m:r>
                            </m:sup>
                          </m:sSup>
                        </m:den>
                      </m:f>
                    </m:oMath>
                  </m:oMathPara>
                </a14:m>
                <a:endParaRPr lang="zh-CN" altLang="en-US" dirty="0"/>
              </a:p>
            </p:txBody>
          </p:sp>
        </mc:Choice>
        <mc:Fallback>
          <p:sp>
            <p:nvSpPr>
              <p:cNvPr id="21" name="文本框 20">
                <a:extLst>
                  <a:ext uri="{FF2B5EF4-FFF2-40B4-BE49-F238E27FC236}">
                    <a16:creationId xmlns:a16="http://schemas.microsoft.com/office/drawing/2014/main" id="{52C34DC0-DC24-4072-AD1B-7CDD2C6108C7}"/>
                  </a:ext>
                </a:extLst>
              </p:cNvPr>
              <p:cNvSpPr txBox="1">
                <a:spLocks noRot="1" noChangeAspect="1" noMove="1" noResize="1" noEditPoints="1" noAdjustHandles="1" noChangeArrowheads="1" noChangeShapeType="1" noTextEdit="1"/>
              </p:cNvSpPr>
              <p:nvPr/>
            </p:nvSpPr>
            <p:spPr>
              <a:xfrm>
                <a:off x="4990097" y="2844011"/>
                <a:ext cx="2852483" cy="461665"/>
              </a:xfrm>
              <a:prstGeom prst="rect">
                <a:avLst/>
              </a:prstGeom>
              <a:blipFill>
                <a:blip r:embed="rId6"/>
                <a:stretch>
                  <a:fillRect l="-427" t="-126667" r="-16239" b="-19466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3" name="文本框 22">
                <a:extLst>
                  <a:ext uri="{FF2B5EF4-FFF2-40B4-BE49-F238E27FC236}">
                    <a16:creationId xmlns:a16="http://schemas.microsoft.com/office/drawing/2014/main" id="{C757BCC9-58F8-4F34-9831-3559E6578AEC}"/>
                  </a:ext>
                </a:extLst>
              </p:cNvPr>
              <p:cNvSpPr txBox="1"/>
              <p:nvPr/>
            </p:nvSpPr>
            <p:spPr>
              <a:xfrm>
                <a:off x="4981074" y="3241380"/>
                <a:ext cx="236621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2400" i="1" smtClean="0">
                          <a:latin typeface="Cambria Math" panose="02040503050406030204" pitchFamily="18" charset="0"/>
                        </a:rPr>
                        <m:t>𝑔</m:t>
                      </m:r>
                      <m:r>
                        <a:rPr lang="zh-CN" altLang="en-US" sz="2400" i="0">
                          <a:latin typeface="Cambria Math" panose="02040503050406030204" pitchFamily="18" charset="0"/>
                        </a:rPr>
                        <m:t>=9.806</m:t>
                      </m:r>
                      <m:f>
                        <m:fPr>
                          <m:type m:val="lin"/>
                          <m:ctrlPr>
                            <a:rPr lang="zh-CN" altLang="en-US" sz="2400" i="1">
                              <a:latin typeface="Cambria Math" panose="02040503050406030204" pitchFamily="18" charset="0"/>
                            </a:rPr>
                          </m:ctrlPr>
                        </m:fPr>
                        <m:num>
                          <m:r>
                            <a:rPr lang="zh-CN" altLang="en-US" sz="2400" i="1">
                              <a:latin typeface="Cambria Math" panose="02040503050406030204" pitchFamily="18" charset="0"/>
                            </a:rPr>
                            <m:t>𝑚</m:t>
                          </m:r>
                        </m:num>
                        <m:den>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𝑠</m:t>
                              </m:r>
                            </m:e>
                            <m:sup>
                              <m:r>
                                <a:rPr lang="zh-CN" altLang="en-US" sz="2400" i="0">
                                  <a:latin typeface="Cambria Math" panose="02040503050406030204" pitchFamily="18" charset="0"/>
                                </a:rPr>
                                <m:t>2</m:t>
                              </m:r>
                            </m:sup>
                          </m:sSup>
                        </m:den>
                      </m:f>
                    </m:oMath>
                  </m:oMathPara>
                </a14:m>
                <a:endParaRPr lang="zh-CN" altLang="en-US" dirty="0"/>
              </a:p>
            </p:txBody>
          </p:sp>
        </mc:Choice>
        <mc:Fallback>
          <p:sp>
            <p:nvSpPr>
              <p:cNvPr id="23" name="文本框 22">
                <a:extLst>
                  <a:ext uri="{FF2B5EF4-FFF2-40B4-BE49-F238E27FC236}">
                    <a16:creationId xmlns:a16="http://schemas.microsoft.com/office/drawing/2014/main" id="{C757BCC9-58F8-4F34-9831-3559E6578AEC}"/>
                  </a:ext>
                </a:extLst>
              </p:cNvPr>
              <p:cNvSpPr txBox="1">
                <a:spLocks noRot="1" noChangeAspect="1" noMove="1" noResize="1" noEditPoints="1" noAdjustHandles="1" noChangeArrowheads="1" noChangeShapeType="1" noTextEdit="1"/>
              </p:cNvSpPr>
              <p:nvPr/>
            </p:nvSpPr>
            <p:spPr>
              <a:xfrm>
                <a:off x="4981074" y="3241380"/>
                <a:ext cx="2366212" cy="461665"/>
              </a:xfrm>
              <a:prstGeom prst="rect">
                <a:avLst/>
              </a:prstGeom>
              <a:blipFill>
                <a:blip r:embed="rId7"/>
                <a:stretch>
                  <a:fillRect t="-126667" r="-22938" b="-19466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5" name="文本框 24">
                <a:extLst>
                  <a:ext uri="{FF2B5EF4-FFF2-40B4-BE49-F238E27FC236}">
                    <a16:creationId xmlns:a16="http://schemas.microsoft.com/office/drawing/2014/main" id="{9562A29D-BECD-414E-AE20-7BC4901FB501}"/>
                  </a:ext>
                </a:extLst>
              </p:cNvPr>
              <p:cNvSpPr txBox="1"/>
              <p:nvPr/>
            </p:nvSpPr>
            <p:spPr>
              <a:xfrm>
                <a:off x="8139364" y="3565875"/>
                <a:ext cx="151597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2400" i="0">
                          <a:latin typeface="Cambria Math" panose="02040503050406030204" pitchFamily="18" charset="0"/>
                        </a:rPr>
                        <m:t>3.66</m:t>
                      </m:r>
                      <m:f>
                        <m:fPr>
                          <m:type m:val="lin"/>
                          <m:ctrlPr>
                            <a:rPr lang="zh-CN" altLang="en-US" sz="2400" i="1">
                              <a:latin typeface="Cambria Math" panose="02040503050406030204" pitchFamily="18" charset="0"/>
                            </a:rPr>
                          </m:ctrlPr>
                        </m:fPr>
                        <m:num>
                          <m:r>
                            <a:rPr lang="zh-CN" altLang="en-US" sz="2400" i="1">
                              <a:latin typeface="Cambria Math" panose="02040503050406030204" pitchFamily="18" charset="0"/>
                            </a:rPr>
                            <m:t>𝑚</m:t>
                          </m:r>
                        </m:num>
                        <m:den>
                          <m:r>
                            <a:rPr lang="zh-CN" altLang="en-US" sz="2400" i="1">
                              <a:latin typeface="Cambria Math" panose="02040503050406030204" pitchFamily="18" charset="0"/>
                            </a:rPr>
                            <m:t>𝑠</m:t>
                          </m:r>
                        </m:den>
                      </m:f>
                    </m:oMath>
                  </m:oMathPara>
                </a14:m>
                <a:endParaRPr lang="zh-CN" altLang="en-US" sz="2400" dirty="0"/>
              </a:p>
            </p:txBody>
          </p:sp>
        </mc:Choice>
        <mc:Fallback>
          <p:sp>
            <p:nvSpPr>
              <p:cNvPr id="25" name="文本框 24">
                <a:extLst>
                  <a:ext uri="{FF2B5EF4-FFF2-40B4-BE49-F238E27FC236}">
                    <a16:creationId xmlns:a16="http://schemas.microsoft.com/office/drawing/2014/main" id="{9562A29D-BECD-414E-AE20-7BC4901FB501}"/>
                  </a:ext>
                </a:extLst>
              </p:cNvPr>
              <p:cNvSpPr txBox="1">
                <a:spLocks noRot="1" noChangeAspect="1" noMove="1" noResize="1" noEditPoints="1" noAdjustHandles="1" noChangeArrowheads="1" noChangeShapeType="1" noTextEdit="1"/>
              </p:cNvSpPr>
              <p:nvPr/>
            </p:nvSpPr>
            <p:spPr>
              <a:xfrm>
                <a:off x="8139364" y="3565875"/>
                <a:ext cx="1515979" cy="461665"/>
              </a:xfrm>
              <a:prstGeom prst="rect">
                <a:avLst/>
              </a:prstGeom>
              <a:blipFill>
                <a:blip r:embed="rId8"/>
                <a:stretch>
                  <a:fillRect t="-125000" r="-43775" b="-19078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7" name="文本框 26">
                <a:extLst>
                  <a:ext uri="{FF2B5EF4-FFF2-40B4-BE49-F238E27FC236}">
                    <a16:creationId xmlns:a16="http://schemas.microsoft.com/office/drawing/2014/main" id="{B789D982-3EEF-44FC-B93C-9C72C110A8A7}"/>
                  </a:ext>
                </a:extLst>
              </p:cNvPr>
              <p:cNvSpPr txBox="1"/>
              <p:nvPr/>
            </p:nvSpPr>
            <p:spPr>
              <a:xfrm>
                <a:off x="-188537" y="4921266"/>
                <a:ext cx="6100010" cy="7848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2400" i="1" smtClean="0">
                              <a:solidFill>
                                <a:srgbClr val="836967"/>
                              </a:solidFill>
                              <a:latin typeface="Cambria Math" panose="02040503050406030204" pitchFamily="18" charset="0"/>
                            </a:rPr>
                          </m:ctrlPr>
                        </m:sSubPr>
                        <m:e>
                          <m:r>
                            <a:rPr lang="zh-CN" altLang="en-US" sz="2400" i="1">
                              <a:latin typeface="Cambria Math" panose="02040503050406030204" pitchFamily="18" charset="0"/>
                            </a:rPr>
                            <m:t>𝑚</m:t>
                          </m:r>
                        </m:e>
                        <m:sub>
                          <m:r>
                            <a:rPr lang="zh-CN" altLang="en-US" sz="2400" i="1">
                              <a:latin typeface="Cambria Math" panose="02040503050406030204" pitchFamily="18" charset="0"/>
                            </a:rPr>
                            <m:t>𝑚𝑠</m:t>
                          </m:r>
                        </m:sub>
                      </m:sSub>
                      <m:r>
                        <a:rPr lang="zh-CN" altLang="en-US" sz="2400" i="0">
                          <a:latin typeface="Cambria Math" panose="02040503050406030204" pitchFamily="18" charset="0"/>
                        </a:rPr>
                        <m:t>=</m:t>
                      </m:r>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𝜌</m:t>
                          </m:r>
                        </m:e>
                        <m:sub>
                          <m:r>
                            <a:rPr lang="zh-CN" altLang="en-US" sz="2400" i="1">
                              <a:latin typeface="Cambria Math" panose="02040503050406030204" pitchFamily="18" charset="0"/>
                            </a:rPr>
                            <m:t>𝑚𝑠</m:t>
                          </m:r>
                        </m:sub>
                      </m:sSub>
                      <m:r>
                        <a:rPr lang="zh-CN" altLang="en-US" sz="2400" i="0">
                          <a:latin typeface="Cambria Math" panose="02040503050406030204" pitchFamily="18" charset="0"/>
                        </a:rPr>
                        <m:t>⋅</m:t>
                      </m:r>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𝑉</m:t>
                          </m:r>
                        </m:e>
                        <m:sub>
                          <m:r>
                            <a:rPr lang="zh-CN" altLang="en-US" sz="2400" i="1">
                              <a:latin typeface="Cambria Math" panose="02040503050406030204" pitchFamily="18" charset="0"/>
                            </a:rPr>
                            <m:t>𝑚𝑠</m:t>
                          </m:r>
                        </m:sub>
                      </m:sSub>
                      <m:r>
                        <a:rPr lang="zh-CN" altLang="en-US" sz="2400" i="0">
                          <a:latin typeface="Cambria Math" panose="02040503050406030204" pitchFamily="18" charset="0"/>
                        </a:rPr>
                        <m:t>=</m:t>
                      </m:r>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𝜌</m:t>
                          </m:r>
                        </m:e>
                        <m:sub>
                          <m:r>
                            <a:rPr lang="zh-CN" altLang="en-US" sz="2400" i="1">
                              <a:latin typeface="Cambria Math" panose="02040503050406030204" pitchFamily="18" charset="0"/>
                            </a:rPr>
                            <m:t>𝑚𝑠</m:t>
                          </m:r>
                        </m:sub>
                      </m:sSub>
                      <m:r>
                        <a:rPr lang="zh-CN" altLang="en-US" sz="2400" i="0">
                          <a:latin typeface="Cambria Math" panose="02040503050406030204" pitchFamily="18" charset="0"/>
                        </a:rPr>
                        <m:t>⋅</m:t>
                      </m:r>
                      <m:f>
                        <m:fPr>
                          <m:ctrlPr>
                            <a:rPr lang="zh-CN" altLang="en-US" sz="2400" i="1">
                              <a:solidFill>
                                <a:srgbClr val="836967"/>
                              </a:solidFill>
                              <a:latin typeface="Cambria Math" panose="02040503050406030204" pitchFamily="18" charset="0"/>
                            </a:rPr>
                          </m:ctrlPr>
                        </m:fPr>
                        <m:num>
                          <m:r>
                            <a:rPr lang="zh-CN" altLang="en-US" sz="2400" i="0">
                              <a:latin typeface="Cambria Math" panose="02040503050406030204" pitchFamily="18" charset="0"/>
                            </a:rPr>
                            <m:t>4</m:t>
                          </m:r>
                        </m:num>
                        <m:den>
                          <m:r>
                            <a:rPr lang="zh-CN" altLang="en-US" sz="2400" i="0">
                              <a:latin typeface="Cambria Math" panose="02040503050406030204" pitchFamily="18" charset="0"/>
                            </a:rPr>
                            <m:t>3</m:t>
                          </m:r>
                        </m:den>
                      </m:f>
                      <m:r>
                        <a:rPr lang="zh-CN" altLang="en-US" sz="2400" i="1">
                          <a:latin typeface="Cambria Math" panose="02040503050406030204" pitchFamily="18" charset="0"/>
                        </a:rPr>
                        <m:t>𝜋</m:t>
                      </m:r>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𝑟</m:t>
                          </m:r>
                        </m:e>
                        <m:sup>
                          <m:r>
                            <a:rPr lang="zh-CN" altLang="en-US" sz="2400" i="0">
                              <a:latin typeface="Cambria Math" panose="02040503050406030204" pitchFamily="18" charset="0"/>
                            </a:rPr>
                            <m:t>3</m:t>
                          </m:r>
                        </m:sup>
                      </m:sSup>
                    </m:oMath>
                  </m:oMathPara>
                </a14:m>
                <a:endParaRPr lang="zh-CN" altLang="en-US" sz="2400" dirty="0"/>
              </a:p>
            </p:txBody>
          </p:sp>
        </mc:Choice>
        <mc:Fallback>
          <p:sp>
            <p:nvSpPr>
              <p:cNvPr id="27" name="文本框 26">
                <a:extLst>
                  <a:ext uri="{FF2B5EF4-FFF2-40B4-BE49-F238E27FC236}">
                    <a16:creationId xmlns:a16="http://schemas.microsoft.com/office/drawing/2014/main" id="{B789D982-3EEF-44FC-B93C-9C72C110A8A7}"/>
                  </a:ext>
                </a:extLst>
              </p:cNvPr>
              <p:cNvSpPr txBox="1">
                <a:spLocks noRot="1" noChangeAspect="1" noMove="1" noResize="1" noEditPoints="1" noAdjustHandles="1" noChangeArrowheads="1" noChangeShapeType="1" noTextEdit="1"/>
              </p:cNvSpPr>
              <p:nvPr/>
            </p:nvSpPr>
            <p:spPr>
              <a:xfrm>
                <a:off x="-188537" y="4921266"/>
                <a:ext cx="6100010" cy="784830"/>
              </a:xfrm>
              <a:prstGeom prst="rect">
                <a:avLst/>
              </a:prstGeom>
              <a:blipFill>
                <a:blip r:embed="rId9"/>
                <a:stretch>
                  <a:fillRect/>
                </a:stretch>
              </a:blipFill>
            </p:spPr>
            <p:txBody>
              <a:bodyPr/>
              <a:lstStyle/>
              <a:p>
                <a:r>
                  <a:rPr lang="zh-CN" altLang="en-US">
                    <a:noFill/>
                  </a:rPr>
                  <a:t> </a:t>
                </a:r>
              </a:p>
            </p:txBody>
          </p:sp>
        </mc:Fallback>
      </mc:AlternateContent>
      <p:cxnSp>
        <p:nvCxnSpPr>
          <p:cNvPr id="29" name="直接箭头连接符 28">
            <a:extLst>
              <a:ext uri="{FF2B5EF4-FFF2-40B4-BE49-F238E27FC236}">
                <a16:creationId xmlns:a16="http://schemas.microsoft.com/office/drawing/2014/main" id="{D2FD906A-63F9-4DA6-A3DF-32B721BB0301}"/>
              </a:ext>
            </a:extLst>
          </p:cNvPr>
          <p:cNvCxnSpPr>
            <a:cxnSpLocks/>
          </p:cNvCxnSpPr>
          <p:nvPr/>
        </p:nvCxnSpPr>
        <p:spPr>
          <a:xfrm>
            <a:off x="5069306" y="5313681"/>
            <a:ext cx="298383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0" name="文本框 29">
                <a:extLst>
                  <a:ext uri="{FF2B5EF4-FFF2-40B4-BE49-F238E27FC236}">
                    <a16:creationId xmlns:a16="http://schemas.microsoft.com/office/drawing/2014/main" id="{E9CBA712-22D3-4215-81ED-D80ECAD0B146}"/>
                  </a:ext>
                </a:extLst>
              </p:cNvPr>
              <p:cNvSpPr txBox="1"/>
              <p:nvPr/>
            </p:nvSpPr>
            <p:spPr>
              <a:xfrm>
                <a:off x="5200655" y="4380973"/>
                <a:ext cx="2533148" cy="461665"/>
              </a:xfrm>
              <a:prstGeom prst="rect">
                <a:avLst/>
              </a:prstGeom>
              <a:noFill/>
            </p:spPr>
            <p:txBody>
              <a:bodyPr wrap="square">
                <a:spAutoFit/>
              </a:bodyPr>
              <a:lstStyle/>
              <a:p>
                <a14:m>
                  <m:oMath xmlns:m="http://schemas.openxmlformats.org/officeDocument/2006/math">
                    <m:r>
                      <a:rPr lang="zh-CN" altLang="en-US" sz="2400" i="1" smtClean="0">
                        <a:latin typeface="Cambria Math" panose="02040503050406030204" pitchFamily="18" charset="0"/>
                      </a:rPr>
                      <m:t>𝑟</m:t>
                    </m:r>
                    <m:r>
                      <a:rPr lang="en-US" altLang="zh-CN" sz="2400" i="1" smtClean="0">
                        <a:ln>
                          <a:noFill/>
                        </a:ln>
                        <a:solidFill>
                          <a:srgbClr val="000000"/>
                        </a:solidFill>
                        <a:effectLst/>
                        <a:latin typeface="Cambria Math" panose="02040503050406030204" pitchFamily="18" charset="0"/>
                        <a:ea typeface="Arial Unicode MS"/>
                        <a:cs typeface="Arial Unicode MS"/>
                      </a:rPr>
                      <m:t>=</m:t>
                    </m:r>
                  </m:oMath>
                </a14:m>
                <a:r>
                  <a:rPr lang="en-US" altLang="zh-CN" sz="2000" dirty="0">
                    <a:ln>
                      <a:noFill/>
                    </a:ln>
                    <a:solidFill>
                      <a:srgbClr val="000000"/>
                    </a:solidFill>
                    <a:effectLst/>
                    <a:latin typeface="Times New Roman" panose="02020603050405020304" pitchFamily="18" charset="0"/>
                    <a:ea typeface="Arial Unicode MS"/>
                    <a:cs typeface="Arial Unicode MS"/>
                  </a:rPr>
                  <a:t> </a:t>
                </a:r>
                <a14:m>
                  <m:oMath xmlns:m="http://schemas.openxmlformats.org/officeDocument/2006/math">
                    <m:r>
                      <a:rPr lang="en-US" altLang="zh-CN" sz="2400" i="1">
                        <a:ln>
                          <a:noFill/>
                        </a:ln>
                        <a:solidFill>
                          <a:srgbClr val="000000"/>
                        </a:solidFill>
                        <a:effectLst/>
                        <a:latin typeface="Cambria Math" panose="02040503050406030204" pitchFamily="18" charset="0"/>
                        <a:ea typeface="Arial Unicode MS"/>
                        <a:cs typeface="Arial Unicode MS"/>
                      </a:rPr>
                      <m:t>5.0∗</m:t>
                    </m:r>
                    <m:sSup>
                      <m:sSupPr>
                        <m:ctrlPr>
                          <a:rPr lang="zh-CN" altLang="zh-CN" sz="2400" i="1">
                            <a:effectLst/>
                            <a:latin typeface="Cambria Math" panose="02040503050406030204" pitchFamily="18" charset="0"/>
                            <a:ea typeface="Cambria Math" panose="02040503050406030204" pitchFamily="18" charset="0"/>
                          </a:rPr>
                        </m:ctrlPr>
                      </m:sSupPr>
                      <m:e>
                        <m:r>
                          <a:rPr lang="en-US" altLang="zh-CN" sz="2400" i="1">
                            <a:ln>
                              <a:noFill/>
                            </a:ln>
                            <a:solidFill>
                              <a:srgbClr val="000000"/>
                            </a:solidFill>
                            <a:effectLst/>
                            <a:latin typeface="Cambria Math" panose="02040503050406030204" pitchFamily="18" charset="0"/>
                            <a:ea typeface="Arial Unicode MS"/>
                            <a:cs typeface="Arial Unicode MS"/>
                          </a:rPr>
                          <m:t>10</m:t>
                        </m:r>
                      </m:e>
                      <m:sup>
                        <m:r>
                          <a:rPr lang="en-US" altLang="zh-CN" sz="2400" i="1">
                            <a:ln>
                              <a:noFill/>
                            </a:ln>
                            <a:solidFill>
                              <a:srgbClr val="000000"/>
                            </a:solidFill>
                            <a:effectLst/>
                            <a:latin typeface="Cambria Math" panose="02040503050406030204" pitchFamily="18" charset="0"/>
                            <a:ea typeface="Arial Unicode MS"/>
                            <a:cs typeface="Arial Unicode MS"/>
                          </a:rPr>
                          <m:t>−6</m:t>
                        </m:r>
                      </m:sup>
                    </m:sSup>
                    <m:r>
                      <a:rPr lang="en-US" altLang="zh-CN" sz="2400" i="1">
                        <a:ln>
                          <a:noFill/>
                        </a:ln>
                        <a:solidFill>
                          <a:srgbClr val="000000"/>
                        </a:solidFill>
                        <a:effectLst/>
                        <a:latin typeface="Cambria Math" panose="02040503050406030204" pitchFamily="18" charset="0"/>
                        <a:ea typeface="Arial Unicode MS"/>
                        <a:cs typeface="Arial Unicode MS"/>
                      </a:rPr>
                      <m:t>𝑚</m:t>
                    </m:r>
                  </m:oMath>
                </a14:m>
                <a:endParaRPr lang="zh-CN" altLang="en-US" sz="2400" dirty="0"/>
              </a:p>
            </p:txBody>
          </p:sp>
        </mc:Choice>
        <mc:Fallback>
          <p:sp>
            <p:nvSpPr>
              <p:cNvPr id="30" name="文本框 29">
                <a:extLst>
                  <a:ext uri="{FF2B5EF4-FFF2-40B4-BE49-F238E27FC236}">
                    <a16:creationId xmlns:a16="http://schemas.microsoft.com/office/drawing/2014/main" id="{E9CBA712-22D3-4215-81ED-D80ECAD0B146}"/>
                  </a:ext>
                </a:extLst>
              </p:cNvPr>
              <p:cNvSpPr txBox="1">
                <a:spLocks noRot="1" noChangeAspect="1" noMove="1" noResize="1" noEditPoints="1" noAdjustHandles="1" noChangeArrowheads="1" noChangeShapeType="1" noTextEdit="1"/>
              </p:cNvSpPr>
              <p:nvPr/>
            </p:nvSpPr>
            <p:spPr>
              <a:xfrm>
                <a:off x="5200655" y="4380973"/>
                <a:ext cx="2533148" cy="461665"/>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1" name="文本框 30">
                <a:extLst>
                  <a:ext uri="{FF2B5EF4-FFF2-40B4-BE49-F238E27FC236}">
                    <a16:creationId xmlns:a16="http://schemas.microsoft.com/office/drawing/2014/main" id="{9D489ED1-994C-4544-AAEC-29F7BFE5A9F0}"/>
                  </a:ext>
                </a:extLst>
              </p:cNvPr>
              <p:cNvSpPr txBox="1"/>
              <p:nvPr/>
            </p:nvSpPr>
            <p:spPr>
              <a:xfrm>
                <a:off x="5200655" y="4810051"/>
                <a:ext cx="285248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2400" i="1" smtClean="0">
                          <a:latin typeface="Cambria Math" panose="02040503050406030204" pitchFamily="18" charset="0"/>
                        </a:rPr>
                        <m:t>𝜌</m:t>
                      </m:r>
                      <m:r>
                        <a:rPr lang="zh-CN" altLang="en-US" sz="2400" i="0">
                          <a:latin typeface="Cambria Math" panose="02040503050406030204" pitchFamily="18" charset="0"/>
                        </a:rPr>
                        <m:t>=1.0⋅</m:t>
                      </m:r>
                      <m:sSup>
                        <m:sSupPr>
                          <m:ctrlPr>
                            <a:rPr lang="zh-CN" altLang="en-US" sz="2400" i="1">
                              <a:solidFill>
                                <a:srgbClr val="836967"/>
                              </a:solidFill>
                              <a:latin typeface="Cambria Math" panose="02040503050406030204" pitchFamily="18" charset="0"/>
                            </a:rPr>
                          </m:ctrlPr>
                        </m:sSupPr>
                        <m:e>
                          <m:r>
                            <a:rPr lang="zh-CN" altLang="en-US" sz="2400" i="0">
                              <a:latin typeface="Cambria Math" panose="02040503050406030204" pitchFamily="18" charset="0"/>
                            </a:rPr>
                            <m:t>10</m:t>
                          </m:r>
                        </m:e>
                        <m:sup>
                          <m:r>
                            <a:rPr lang="zh-CN" altLang="en-US" sz="2400" i="0">
                              <a:latin typeface="Cambria Math" panose="02040503050406030204" pitchFamily="18" charset="0"/>
                            </a:rPr>
                            <m:t>3</m:t>
                          </m:r>
                        </m:sup>
                      </m:sSup>
                      <m:r>
                        <a:rPr lang="zh-CN" altLang="en-US" sz="2400" i="1">
                          <a:latin typeface="Cambria Math" panose="02040503050406030204" pitchFamily="18" charset="0"/>
                        </a:rPr>
                        <m:t>𝑘</m:t>
                      </m:r>
                      <m:f>
                        <m:fPr>
                          <m:type m:val="lin"/>
                          <m:ctrlPr>
                            <a:rPr lang="zh-CN" altLang="en-US" sz="2400" i="1">
                              <a:latin typeface="Cambria Math" panose="02040503050406030204" pitchFamily="18" charset="0"/>
                            </a:rPr>
                          </m:ctrlPr>
                        </m:fPr>
                        <m:num>
                          <m:r>
                            <a:rPr lang="zh-CN" altLang="en-US" sz="2400" i="1">
                              <a:latin typeface="Cambria Math" panose="02040503050406030204" pitchFamily="18" charset="0"/>
                            </a:rPr>
                            <m:t>𝑔</m:t>
                          </m:r>
                        </m:num>
                        <m:den>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𝑚</m:t>
                              </m:r>
                            </m:e>
                            <m:sup>
                              <m:r>
                                <a:rPr lang="zh-CN" altLang="en-US" sz="2400" i="0">
                                  <a:latin typeface="Cambria Math" panose="02040503050406030204" pitchFamily="18" charset="0"/>
                                </a:rPr>
                                <m:t>3</m:t>
                              </m:r>
                            </m:sup>
                          </m:sSup>
                        </m:den>
                      </m:f>
                    </m:oMath>
                  </m:oMathPara>
                </a14:m>
                <a:endParaRPr lang="zh-CN" altLang="en-US" dirty="0"/>
              </a:p>
            </p:txBody>
          </p:sp>
        </mc:Choice>
        <mc:Fallback>
          <p:sp>
            <p:nvSpPr>
              <p:cNvPr id="31" name="文本框 30">
                <a:extLst>
                  <a:ext uri="{FF2B5EF4-FFF2-40B4-BE49-F238E27FC236}">
                    <a16:creationId xmlns:a16="http://schemas.microsoft.com/office/drawing/2014/main" id="{9D489ED1-994C-4544-AAEC-29F7BFE5A9F0}"/>
                  </a:ext>
                </a:extLst>
              </p:cNvPr>
              <p:cNvSpPr txBox="1">
                <a:spLocks noRot="1" noChangeAspect="1" noMove="1" noResize="1" noEditPoints="1" noAdjustHandles="1" noChangeArrowheads="1" noChangeShapeType="1" noTextEdit="1"/>
              </p:cNvSpPr>
              <p:nvPr/>
            </p:nvSpPr>
            <p:spPr>
              <a:xfrm>
                <a:off x="5200655" y="4810051"/>
                <a:ext cx="2852483" cy="461665"/>
              </a:xfrm>
              <a:prstGeom prst="rect">
                <a:avLst/>
              </a:prstGeom>
              <a:blipFill>
                <a:blip r:embed="rId11"/>
                <a:stretch>
                  <a:fillRect l="-427" t="-125000" r="-16453" b="-19078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2" name="文本框 31">
                <a:extLst>
                  <a:ext uri="{FF2B5EF4-FFF2-40B4-BE49-F238E27FC236}">
                    <a16:creationId xmlns:a16="http://schemas.microsoft.com/office/drawing/2014/main" id="{28C13637-A951-46BD-89E2-79AD7DB5334B}"/>
                  </a:ext>
                </a:extLst>
              </p:cNvPr>
              <p:cNvSpPr txBox="1"/>
              <p:nvPr/>
            </p:nvSpPr>
            <p:spPr>
              <a:xfrm>
                <a:off x="8083174" y="5095471"/>
                <a:ext cx="221982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2400" smtClean="0">
                          <a:latin typeface="Cambria Math" panose="02040503050406030204" pitchFamily="18" charset="0"/>
                        </a:rPr>
                        <m:t>5.23</m:t>
                      </m:r>
                      <m:r>
                        <a:rPr lang="zh-CN" altLang="en-US" sz="2400" i="0">
                          <a:latin typeface="Cambria Math" panose="02040503050406030204" pitchFamily="18" charset="0"/>
                        </a:rPr>
                        <m:t>⋅</m:t>
                      </m:r>
                      <m:sSup>
                        <m:sSupPr>
                          <m:ctrlPr>
                            <a:rPr lang="zh-CN" altLang="en-US" sz="2400" i="1">
                              <a:solidFill>
                                <a:srgbClr val="836967"/>
                              </a:solidFill>
                              <a:latin typeface="Cambria Math" panose="02040503050406030204" pitchFamily="18" charset="0"/>
                            </a:rPr>
                          </m:ctrlPr>
                        </m:sSupPr>
                        <m:e>
                          <m:r>
                            <a:rPr lang="zh-CN" altLang="en-US" sz="2400" i="0">
                              <a:latin typeface="Cambria Math" panose="02040503050406030204" pitchFamily="18" charset="0"/>
                            </a:rPr>
                            <m:t>10</m:t>
                          </m:r>
                        </m:e>
                        <m:sup>
                          <m:r>
                            <a:rPr lang="zh-CN" altLang="en-US" sz="2400" i="0">
                              <a:latin typeface="Cambria Math" panose="02040503050406030204" pitchFamily="18" charset="0"/>
                            </a:rPr>
                            <m:t>−13</m:t>
                          </m:r>
                        </m:sup>
                      </m:sSup>
                      <m:r>
                        <a:rPr lang="zh-CN" altLang="en-US" sz="2400" i="1">
                          <a:latin typeface="Cambria Math" panose="02040503050406030204" pitchFamily="18" charset="0"/>
                        </a:rPr>
                        <m:t>𝑘𝑔</m:t>
                      </m:r>
                    </m:oMath>
                  </m:oMathPara>
                </a14:m>
                <a:endParaRPr lang="zh-CN" altLang="en-US" dirty="0"/>
              </a:p>
            </p:txBody>
          </p:sp>
        </mc:Choice>
        <mc:Fallback>
          <p:sp>
            <p:nvSpPr>
              <p:cNvPr id="32" name="文本框 31">
                <a:extLst>
                  <a:ext uri="{FF2B5EF4-FFF2-40B4-BE49-F238E27FC236}">
                    <a16:creationId xmlns:a16="http://schemas.microsoft.com/office/drawing/2014/main" id="{28C13637-A951-46BD-89E2-79AD7DB5334B}"/>
                  </a:ext>
                </a:extLst>
              </p:cNvPr>
              <p:cNvSpPr txBox="1">
                <a:spLocks noRot="1" noChangeAspect="1" noMove="1" noResize="1" noEditPoints="1" noAdjustHandles="1" noChangeArrowheads="1" noChangeShapeType="1" noTextEdit="1"/>
              </p:cNvSpPr>
              <p:nvPr/>
            </p:nvSpPr>
            <p:spPr>
              <a:xfrm>
                <a:off x="8083174" y="5095471"/>
                <a:ext cx="2219826" cy="461665"/>
              </a:xfrm>
              <a:prstGeom prst="rect">
                <a:avLst/>
              </a:prstGeom>
              <a:blipFill>
                <a:blip r:embed="rId12"/>
                <a:stretch>
                  <a:fillRect b="-17105"/>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16675951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ICON" val="#150089;"/>
</p:tagLst>
</file>

<file path=ppt/tags/tag10.xml><?xml version="1.0" encoding="utf-8"?>
<p:tagLst xmlns:a="http://schemas.openxmlformats.org/drawingml/2006/main" xmlns:r="http://schemas.openxmlformats.org/officeDocument/2006/relationships" xmlns:p="http://schemas.openxmlformats.org/presentationml/2006/main">
  <p:tag name="ISLIDE.ICON" val="#150089;#167570;#13480;"/>
</p:tagLst>
</file>

<file path=ppt/tags/tag11.xml><?xml version="1.0" encoding="utf-8"?>
<p:tagLst xmlns:a="http://schemas.openxmlformats.org/drawingml/2006/main" xmlns:r="http://schemas.openxmlformats.org/officeDocument/2006/relationships" xmlns:p="http://schemas.openxmlformats.org/presentationml/2006/main">
  <p:tag name="ISLIDE.ICON" val="#150089;#167570;#13480;"/>
</p:tagLst>
</file>

<file path=ppt/tags/tag12.xml><?xml version="1.0" encoding="utf-8"?>
<p:tagLst xmlns:a="http://schemas.openxmlformats.org/drawingml/2006/main" xmlns:r="http://schemas.openxmlformats.org/officeDocument/2006/relationships" xmlns:p="http://schemas.openxmlformats.org/presentationml/2006/main">
  <p:tag name="ISLIDE.ICON" val="#150089;#167570;#13480;"/>
</p:tagLst>
</file>

<file path=ppt/tags/tag13.xml><?xml version="1.0" encoding="utf-8"?>
<p:tagLst xmlns:a="http://schemas.openxmlformats.org/drawingml/2006/main" xmlns:r="http://schemas.openxmlformats.org/officeDocument/2006/relationships" xmlns:p="http://schemas.openxmlformats.org/presentationml/2006/main">
  <p:tag name="ISLIDE.ICON" val="#150089;#167570;#13480;"/>
</p:tagLst>
</file>

<file path=ppt/tags/tag14.xml><?xml version="1.0" encoding="utf-8"?>
<p:tagLst xmlns:a="http://schemas.openxmlformats.org/drawingml/2006/main" xmlns:r="http://schemas.openxmlformats.org/officeDocument/2006/relationships" xmlns:p="http://schemas.openxmlformats.org/presentationml/2006/main">
  <p:tag name="ISLIDE.ICON" val="#150089;#167570;#13480;"/>
</p:tagLst>
</file>

<file path=ppt/tags/tag15.xml><?xml version="1.0" encoding="utf-8"?>
<p:tagLst xmlns:a="http://schemas.openxmlformats.org/drawingml/2006/main" xmlns:r="http://schemas.openxmlformats.org/officeDocument/2006/relationships" xmlns:p="http://schemas.openxmlformats.org/presentationml/2006/main">
  <p:tag name="ISLIDE.ICON" val="#150089;#167570;#13480;"/>
</p:tagLst>
</file>

<file path=ppt/tags/tag16.xml><?xml version="1.0" encoding="utf-8"?>
<p:tagLst xmlns:a="http://schemas.openxmlformats.org/drawingml/2006/main" xmlns:r="http://schemas.openxmlformats.org/officeDocument/2006/relationships" xmlns:p="http://schemas.openxmlformats.org/presentationml/2006/main">
  <p:tag name="ISLIDE.ICON" val="#150089;#167570;#13480;"/>
</p:tagLst>
</file>

<file path=ppt/tags/tag17.xml><?xml version="1.0" encoding="utf-8"?>
<p:tagLst xmlns:a="http://schemas.openxmlformats.org/drawingml/2006/main" xmlns:r="http://schemas.openxmlformats.org/officeDocument/2006/relationships" xmlns:p="http://schemas.openxmlformats.org/presentationml/2006/main">
  <p:tag name="ISLIDE.ICON" val="#150089;#167570;#13480;"/>
</p:tagLst>
</file>

<file path=ppt/tags/tag18.xml><?xml version="1.0" encoding="utf-8"?>
<p:tagLst xmlns:a="http://schemas.openxmlformats.org/drawingml/2006/main" xmlns:r="http://schemas.openxmlformats.org/officeDocument/2006/relationships" xmlns:p="http://schemas.openxmlformats.org/presentationml/2006/main">
  <p:tag name="ISLIDE.ICON" val="#150089;#167570;#13480;"/>
</p:tagLst>
</file>

<file path=ppt/tags/tag19.xml><?xml version="1.0" encoding="utf-8"?>
<p:tagLst xmlns:a="http://schemas.openxmlformats.org/drawingml/2006/main" xmlns:r="http://schemas.openxmlformats.org/officeDocument/2006/relationships" xmlns:p="http://schemas.openxmlformats.org/presentationml/2006/main">
  <p:tag name="ISLIDE.ICON" val="#150089;#167570;#13480;"/>
</p:tagLst>
</file>

<file path=ppt/tags/tag2.xml><?xml version="1.0" encoding="utf-8"?>
<p:tagLst xmlns:a="http://schemas.openxmlformats.org/drawingml/2006/main" xmlns:r="http://schemas.openxmlformats.org/officeDocument/2006/relationships" xmlns:p="http://schemas.openxmlformats.org/presentationml/2006/main">
  <p:tag name="ISLIDE.ICON" val="#150089;#167570;"/>
</p:tagLst>
</file>

<file path=ppt/tags/tag20.xml><?xml version="1.0" encoding="utf-8"?>
<p:tagLst xmlns:a="http://schemas.openxmlformats.org/drawingml/2006/main" xmlns:r="http://schemas.openxmlformats.org/officeDocument/2006/relationships" xmlns:p="http://schemas.openxmlformats.org/presentationml/2006/main">
  <p:tag name="ISLIDE.ICON" val="#150089;#167570;#13480;"/>
</p:tagLst>
</file>

<file path=ppt/tags/tag21.xml><?xml version="1.0" encoding="utf-8"?>
<p:tagLst xmlns:a="http://schemas.openxmlformats.org/drawingml/2006/main" xmlns:r="http://schemas.openxmlformats.org/officeDocument/2006/relationships" xmlns:p="http://schemas.openxmlformats.org/presentationml/2006/main">
  <p:tag name="ISLIDE.ICON" val="#150089;#167570;#13480;#164222;"/>
</p:tagLst>
</file>

<file path=ppt/tags/tag22.xml><?xml version="1.0" encoding="utf-8"?>
<p:tagLst xmlns:a="http://schemas.openxmlformats.org/drawingml/2006/main" xmlns:r="http://schemas.openxmlformats.org/officeDocument/2006/relationships" xmlns:p="http://schemas.openxmlformats.org/presentationml/2006/main">
  <p:tag name="ISLIDE.ICON" val="#150089;#167570;#13480;#164222;#108697;"/>
</p:tagLst>
</file>

<file path=ppt/tags/tag23.xml><?xml version="1.0" encoding="utf-8"?>
<p:tagLst xmlns:a="http://schemas.openxmlformats.org/drawingml/2006/main" xmlns:r="http://schemas.openxmlformats.org/officeDocument/2006/relationships" xmlns:p="http://schemas.openxmlformats.org/presentationml/2006/main">
  <p:tag name="ISLIDE.ICON" val="#150089;#167570;#13480;#164222;"/>
</p:tagLst>
</file>

<file path=ppt/tags/tag24.xml><?xml version="1.0" encoding="utf-8"?>
<p:tagLst xmlns:a="http://schemas.openxmlformats.org/drawingml/2006/main" xmlns:r="http://schemas.openxmlformats.org/officeDocument/2006/relationships" xmlns:p="http://schemas.openxmlformats.org/presentationml/2006/main">
  <p:tag name="ISLIDE.ICON" val="#150089;#167570;#13480;#164222;#141342;"/>
</p:tagLst>
</file>

<file path=ppt/tags/tag25.xml><?xml version="1.0" encoding="utf-8"?>
<p:tagLst xmlns:a="http://schemas.openxmlformats.org/drawingml/2006/main" xmlns:r="http://schemas.openxmlformats.org/officeDocument/2006/relationships" xmlns:p="http://schemas.openxmlformats.org/presentationml/2006/main">
  <p:tag name="ISLIDE.ICON" val="#150089;#167570;#13480;#164222;#174075;"/>
</p:tagLst>
</file>

<file path=ppt/tags/tag3.xml><?xml version="1.0" encoding="utf-8"?>
<p:tagLst xmlns:a="http://schemas.openxmlformats.org/drawingml/2006/main" xmlns:r="http://schemas.openxmlformats.org/officeDocument/2006/relationships" xmlns:p="http://schemas.openxmlformats.org/presentationml/2006/main">
  <p:tag name="ISLIDE.ICON" val="#150089;#167570;#399912;"/>
</p:tagLst>
</file>

<file path=ppt/tags/tag4.xml><?xml version="1.0" encoding="utf-8"?>
<p:tagLst xmlns:a="http://schemas.openxmlformats.org/drawingml/2006/main" xmlns:r="http://schemas.openxmlformats.org/officeDocument/2006/relationships" xmlns:p="http://schemas.openxmlformats.org/presentationml/2006/main">
  <p:tag name="ISLIDE.ICON" val="#150089;#167570;#399912;#393694;"/>
</p:tagLst>
</file>

<file path=ppt/tags/tag5.xml><?xml version="1.0" encoding="utf-8"?>
<p:tagLst xmlns:a="http://schemas.openxmlformats.org/drawingml/2006/main" xmlns:r="http://schemas.openxmlformats.org/officeDocument/2006/relationships" xmlns:p="http://schemas.openxmlformats.org/presentationml/2006/main">
  <p:tag name="ISLIDE.ICON" val="#150089;#167570;#13480;"/>
</p:tagLst>
</file>

<file path=ppt/tags/tag6.xml><?xml version="1.0" encoding="utf-8"?>
<p:tagLst xmlns:a="http://schemas.openxmlformats.org/drawingml/2006/main" xmlns:r="http://schemas.openxmlformats.org/officeDocument/2006/relationships" xmlns:p="http://schemas.openxmlformats.org/presentationml/2006/main">
  <p:tag name="ISLIDE.ICON" val="#150089;#167570;#13480;"/>
</p:tagLst>
</file>

<file path=ppt/tags/tag7.xml><?xml version="1.0" encoding="utf-8"?>
<p:tagLst xmlns:a="http://schemas.openxmlformats.org/drawingml/2006/main" xmlns:r="http://schemas.openxmlformats.org/officeDocument/2006/relationships" xmlns:p="http://schemas.openxmlformats.org/presentationml/2006/main">
  <p:tag name="ISLIDE.ICON" val="#150089;#167570;#13480;"/>
</p:tagLst>
</file>

<file path=ppt/tags/tag8.xml><?xml version="1.0" encoding="utf-8"?>
<p:tagLst xmlns:a="http://schemas.openxmlformats.org/drawingml/2006/main" xmlns:r="http://schemas.openxmlformats.org/officeDocument/2006/relationships" xmlns:p="http://schemas.openxmlformats.org/presentationml/2006/main">
  <p:tag name="ISLIDE.ICON" val="#150089;#167570;#13480;"/>
</p:tagLst>
</file>

<file path=ppt/tags/tag9.xml><?xml version="1.0" encoding="utf-8"?>
<p:tagLst xmlns:a="http://schemas.openxmlformats.org/drawingml/2006/main" xmlns:r="http://schemas.openxmlformats.org/officeDocument/2006/relationships" xmlns:p="http://schemas.openxmlformats.org/presentationml/2006/main">
  <p:tag name="ISLIDE.ICON" val="#150089;#167570;#1348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637</TotalTime>
  <Words>1890</Words>
  <Application>Microsoft Office PowerPoint</Application>
  <PresentationFormat>宽屏</PresentationFormat>
  <Paragraphs>248</Paragraphs>
  <Slides>27</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27</vt:i4>
      </vt:variant>
    </vt:vector>
  </HeadingPairs>
  <TitlesOfParts>
    <vt:vector size="36" baseType="lpstr">
      <vt:lpstr>Helvetica Neue</vt:lpstr>
      <vt:lpstr>等线</vt:lpstr>
      <vt:lpstr>等线 Light</vt:lpstr>
      <vt:lpstr>Arial</vt:lpstr>
      <vt:lpstr>Arial Black</vt:lpstr>
      <vt:lpstr>Cambria Math</vt:lpstr>
      <vt:lpstr>Century Gothic</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chaoyi</dc:creator>
  <cp:lastModifiedBy>chaoyi</cp:lastModifiedBy>
  <cp:revision>35</cp:revision>
  <dcterms:created xsi:type="dcterms:W3CDTF">2021-03-06T02:56:42Z</dcterms:created>
  <dcterms:modified xsi:type="dcterms:W3CDTF">2021-03-06T13:34:36Z</dcterms:modified>
</cp:coreProperties>
</file>