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5" r:id="rId2"/>
    <p:sldId id="286" r:id="rId3"/>
    <p:sldId id="287" r:id="rId4"/>
    <p:sldId id="288" r:id="rId5"/>
    <p:sldId id="289" r:id="rId6"/>
    <p:sldId id="302" r:id="rId7"/>
    <p:sldId id="292" r:id="rId8"/>
    <p:sldId id="293" r:id="rId9"/>
    <p:sldId id="257" r:id="rId10"/>
    <p:sldId id="278" r:id="rId11"/>
    <p:sldId id="306" r:id="rId12"/>
    <p:sldId id="260" r:id="rId13"/>
    <p:sldId id="283" r:id="rId14"/>
    <p:sldId id="290" r:id="rId15"/>
    <p:sldId id="300" r:id="rId16"/>
    <p:sldId id="301" r:id="rId17"/>
    <p:sldId id="258" r:id="rId18"/>
    <p:sldId id="273" r:id="rId19"/>
    <p:sldId id="297" r:id="rId20"/>
    <p:sldId id="259" r:id="rId21"/>
    <p:sldId id="305" r:id="rId22"/>
    <p:sldId id="303" r:id="rId23"/>
    <p:sldId id="291" r:id="rId24"/>
    <p:sldId id="304" r:id="rId25"/>
    <p:sldId id="256" r:id="rId26"/>
    <p:sldId id="295" r:id="rId27"/>
    <p:sldId id="294" r:id="rId28"/>
    <p:sldId id="277" r:id="rId29"/>
    <p:sldId id="296" r:id="rId30"/>
    <p:sldId id="298" r:id="rId31"/>
    <p:sldId id="308" r:id="rId32"/>
    <p:sldId id="299" r:id="rId33"/>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FF2CC"/>
    <a:srgbClr val="FF9933"/>
    <a:srgbClr val="FFFFCC"/>
    <a:srgbClr val="644727"/>
    <a:srgbClr val="8886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16" autoAdjust="0"/>
    <p:restoredTop sz="95088" autoAdjust="0"/>
  </p:normalViewPr>
  <p:slideViewPr>
    <p:cSldViewPr snapToGrid="0">
      <p:cViewPr varScale="1">
        <p:scale>
          <a:sx n="78" d="100"/>
          <a:sy n="78" d="100"/>
        </p:scale>
        <p:origin x="43" y="77"/>
      </p:cViewPr>
      <p:guideLst/>
    </p:cSldViewPr>
  </p:slideViewPr>
  <p:notesTextViewPr>
    <p:cViewPr>
      <p:scale>
        <a:sx n="1" d="1"/>
        <a:sy n="1" d="1"/>
      </p:scale>
      <p:origin x="0" y="0"/>
    </p:cViewPr>
  </p:notesTextViewPr>
  <p:notesViewPr>
    <p:cSldViewPr snapToGrid="0">
      <p:cViewPr>
        <p:scale>
          <a:sx n="120" d="100"/>
          <a:sy n="120" d="100"/>
        </p:scale>
        <p:origin x="1810" y="-122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dirty="0"/>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59930D53-E355-4FB4-9CA8-7CDAAA09DD7D}" type="datetimeFigureOut">
              <a:rPr lang="en-US" smtClean="0"/>
              <a:t>2/28/2021</a:t>
            </a:fld>
            <a:endParaRPr lang="en-US" dirty="0"/>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dirty="0"/>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8B112F90-C34B-44EF-BE81-04E3E65BFB1A}" type="slidenum">
              <a:rPr lang="en-US" smtClean="0"/>
              <a:t>‹#›</a:t>
            </a:fld>
            <a:endParaRPr lang="en-US" dirty="0"/>
          </a:p>
        </p:txBody>
      </p:sp>
    </p:spTree>
    <p:extLst>
      <p:ext uri="{BB962C8B-B14F-4D97-AF65-F5344CB8AC3E}">
        <p14:creationId xmlns:p14="http://schemas.microsoft.com/office/powerpoint/2010/main" val="2206979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1</a:t>
            </a:fld>
            <a:endParaRPr lang="en-US" dirty="0"/>
          </a:p>
        </p:txBody>
      </p:sp>
      <p:sp>
        <p:nvSpPr>
          <p:cNvPr id="6" name="Notes Placeholder 5">
            <a:extLst>
              <a:ext uri="{FF2B5EF4-FFF2-40B4-BE49-F238E27FC236}">
                <a16:creationId xmlns:a16="http://schemas.microsoft.com/office/drawing/2014/main" id="{E2AC4CB2-C601-4226-8978-1611D50E4BD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71715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10</a:t>
            </a:fld>
            <a:endParaRPr lang="en-US" dirty="0"/>
          </a:p>
        </p:txBody>
      </p:sp>
      <p:sp>
        <p:nvSpPr>
          <p:cNvPr id="6" name="Notes Placeholder 5">
            <a:extLst>
              <a:ext uri="{FF2B5EF4-FFF2-40B4-BE49-F238E27FC236}">
                <a16:creationId xmlns:a16="http://schemas.microsoft.com/office/drawing/2014/main" id="{F8C29473-A01D-4E92-A815-3E147279629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59027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11</a:t>
            </a:fld>
            <a:endParaRPr lang="en-US" dirty="0"/>
          </a:p>
        </p:txBody>
      </p:sp>
      <p:sp>
        <p:nvSpPr>
          <p:cNvPr id="6" name="Notes Placeholder 5">
            <a:extLst>
              <a:ext uri="{FF2B5EF4-FFF2-40B4-BE49-F238E27FC236}">
                <a16:creationId xmlns:a16="http://schemas.microsoft.com/office/drawing/2014/main" id="{EA66CE73-7EA5-4293-A4BF-EC549810DA0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67598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12</a:t>
            </a:fld>
            <a:endParaRPr lang="en-US" dirty="0"/>
          </a:p>
        </p:txBody>
      </p:sp>
      <p:sp>
        <p:nvSpPr>
          <p:cNvPr id="6" name="Notes Placeholder 5">
            <a:extLst>
              <a:ext uri="{FF2B5EF4-FFF2-40B4-BE49-F238E27FC236}">
                <a16:creationId xmlns:a16="http://schemas.microsoft.com/office/drawing/2014/main" id="{1361BCF4-89AE-4FFE-8619-6FFE50F9FDA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94784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13</a:t>
            </a:fld>
            <a:endParaRPr lang="en-US" dirty="0"/>
          </a:p>
        </p:txBody>
      </p:sp>
      <p:sp>
        <p:nvSpPr>
          <p:cNvPr id="6" name="Notes Placeholder 5">
            <a:extLst>
              <a:ext uri="{FF2B5EF4-FFF2-40B4-BE49-F238E27FC236}">
                <a16:creationId xmlns:a16="http://schemas.microsoft.com/office/drawing/2014/main" id="{4B608C5F-9104-4AEC-B95F-A1B7A38A9FB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9058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14</a:t>
            </a:fld>
            <a:endParaRPr lang="en-US" dirty="0"/>
          </a:p>
        </p:txBody>
      </p:sp>
      <p:sp>
        <p:nvSpPr>
          <p:cNvPr id="6" name="Notes Placeholder 5">
            <a:extLst>
              <a:ext uri="{FF2B5EF4-FFF2-40B4-BE49-F238E27FC236}">
                <a16:creationId xmlns:a16="http://schemas.microsoft.com/office/drawing/2014/main" id="{8D9B26BD-8815-4C37-8AF2-91A78B11D38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32243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15</a:t>
            </a:fld>
            <a:endParaRPr lang="en-US" dirty="0"/>
          </a:p>
        </p:txBody>
      </p:sp>
      <p:sp>
        <p:nvSpPr>
          <p:cNvPr id="6" name="Notes Placeholder 5">
            <a:extLst>
              <a:ext uri="{FF2B5EF4-FFF2-40B4-BE49-F238E27FC236}">
                <a16:creationId xmlns:a16="http://schemas.microsoft.com/office/drawing/2014/main" id="{028B08F9-A9DF-4B9C-873F-C70BF20F9D4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1112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16</a:t>
            </a:fld>
            <a:endParaRPr lang="en-US" dirty="0"/>
          </a:p>
        </p:txBody>
      </p:sp>
      <p:sp>
        <p:nvSpPr>
          <p:cNvPr id="6" name="Notes Placeholder 5">
            <a:extLst>
              <a:ext uri="{FF2B5EF4-FFF2-40B4-BE49-F238E27FC236}">
                <a16:creationId xmlns:a16="http://schemas.microsoft.com/office/drawing/2014/main" id="{37C7C58C-C50D-4EBF-A47E-A541E38E2AE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41469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17</a:t>
            </a:fld>
            <a:endParaRPr lang="en-US" dirty="0"/>
          </a:p>
        </p:txBody>
      </p:sp>
      <p:sp>
        <p:nvSpPr>
          <p:cNvPr id="6" name="Notes Placeholder 5">
            <a:extLst>
              <a:ext uri="{FF2B5EF4-FFF2-40B4-BE49-F238E27FC236}">
                <a16:creationId xmlns:a16="http://schemas.microsoft.com/office/drawing/2014/main" id="{A43A90AE-B060-47E0-BE42-E4C46500B60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94182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18</a:t>
            </a:fld>
            <a:endParaRPr lang="en-US" dirty="0"/>
          </a:p>
        </p:txBody>
      </p:sp>
      <p:sp>
        <p:nvSpPr>
          <p:cNvPr id="6" name="Notes Placeholder 5">
            <a:extLst>
              <a:ext uri="{FF2B5EF4-FFF2-40B4-BE49-F238E27FC236}">
                <a16:creationId xmlns:a16="http://schemas.microsoft.com/office/drawing/2014/main" id="{F7B82A32-8116-4C6A-85A8-239C6981D6C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92090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19</a:t>
            </a:fld>
            <a:endParaRPr lang="en-US" dirty="0"/>
          </a:p>
        </p:txBody>
      </p:sp>
      <p:sp>
        <p:nvSpPr>
          <p:cNvPr id="6" name="Notes Placeholder 5">
            <a:extLst>
              <a:ext uri="{FF2B5EF4-FFF2-40B4-BE49-F238E27FC236}">
                <a16:creationId xmlns:a16="http://schemas.microsoft.com/office/drawing/2014/main" id="{B67EFEC2-3A0B-4D29-B007-185547BE994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32918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112F90-C34B-44EF-BE81-04E3E65BFB1A}" type="slidenum">
              <a:rPr lang="en-US" smtClean="0"/>
              <a:t>2</a:t>
            </a:fld>
            <a:endParaRPr lang="en-US" dirty="0"/>
          </a:p>
        </p:txBody>
      </p:sp>
    </p:spTree>
    <p:extLst>
      <p:ext uri="{BB962C8B-B14F-4D97-AF65-F5344CB8AC3E}">
        <p14:creationId xmlns:p14="http://schemas.microsoft.com/office/powerpoint/2010/main" val="3881651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20</a:t>
            </a:fld>
            <a:endParaRPr lang="en-US" dirty="0"/>
          </a:p>
        </p:txBody>
      </p:sp>
      <p:sp>
        <p:nvSpPr>
          <p:cNvPr id="6" name="Notes Placeholder 5">
            <a:extLst>
              <a:ext uri="{FF2B5EF4-FFF2-40B4-BE49-F238E27FC236}">
                <a16:creationId xmlns:a16="http://schemas.microsoft.com/office/drawing/2014/main" id="{8479F403-94CA-4B48-957B-C9B1AF104BB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6264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21</a:t>
            </a:fld>
            <a:endParaRPr lang="en-US" dirty="0"/>
          </a:p>
        </p:txBody>
      </p:sp>
      <p:sp>
        <p:nvSpPr>
          <p:cNvPr id="6" name="Notes Placeholder 5">
            <a:extLst>
              <a:ext uri="{FF2B5EF4-FFF2-40B4-BE49-F238E27FC236}">
                <a16:creationId xmlns:a16="http://schemas.microsoft.com/office/drawing/2014/main" id="{FF3140F9-283C-471D-87C2-B45826739C7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05513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22</a:t>
            </a:fld>
            <a:endParaRPr lang="en-US" dirty="0"/>
          </a:p>
        </p:txBody>
      </p:sp>
      <p:sp>
        <p:nvSpPr>
          <p:cNvPr id="6" name="Notes Placeholder 5">
            <a:extLst>
              <a:ext uri="{FF2B5EF4-FFF2-40B4-BE49-F238E27FC236}">
                <a16:creationId xmlns:a16="http://schemas.microsoft.com/office/drawing/2014/main" id="{719FA0B3-E45B-442C-AE69-CC3A6EAEF9C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27449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23</a:t>
            </a:fld>
            <a:endParaRPr lang="en-US" dirty="0"/>
          </a:p>
        </p:txBody>
      </p:sp>
      <p:sp>
        <p:nvSpPr>
          <p:cNvPr id="6" name="Notes Placeholder 5">
            <a:extLst>
              <a:ext uri="{FF2B5EF4-FFF2-40B4-BE49-F238E27FC236}">
                <a16:creationId xmlns:a16="http://schemas.microsoft.com/office/drawing/2014/main" id="{138C0460-F636-4987-AEB0-CD821A72F53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03046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24</a:t>
            </a:fld>
            <a:endParaRPr lang="en-US" dirty="0"/>
          </a:p>
        </p:txBody>
      </p:sp>
      <p:sp>
        <p:nvSpPr>
          <p:cNvPr id="6" name="Notes Placeholder 5">
            <a:extLst>
              <a:ext uri="{FF2B5EF4-FFF2-40B4-BE49-F238E27FC236}">
                <a16:creationId xmlns:a16="http://schemas.microsoft.com/office/drawing/2014/main" id="{19B6AE93-12BD-43AF-AB29-AEEE13A2976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57468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25</a:t>
            </a:fld>
            <a:endParaRPr lang="en-US" dirty="0"/>
          </a:p>
        </p:txBody>
      </p:sp>
      <p:sp>
        <p:nvSpPr>
          <p:cNvPr id="6" name="Notes Placeholder 5">
            <a:extLst>
              <a:ext uri="{FF2B5EF4-FFF2-40B4-BE49-F238E27FC236}">
                <a16:creationId xmlns:a16="http://schemas.microsoft.com/office/drawing/2014/main" id="{E4CF3DA0-8B11-4F57-8CC9-A268F262CE6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20973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26</a:t>
            </a:fld>
            <a:endParaRPr lang="en-US" dirty="0"/>
          </a:p>
        </p:txBody>
      </p:sp>
      <p:sp>
        <p:nvSpPr>
          <p:cNvPr id="6" name="Notes Placeholder 5">
            <a:extLst>
              <a:ext uri="{FF2B5EF4-FFF2-40B4-BE49-F238E27FC236}">
                <a16:creationId xmlns:a16="http://schemas.microsoft.com/office/drawing/2014/main" id="{C45FBE2F-EB71-4BA8-B17C-F112BFEFD93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0231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27</a:t>
            </a:fld>
            <a:endParaRPr lang="en-US" dirty="0"/>
          </a:p>
        </p:txBody>
      </p:sp>
      <p:sp>
        <p:nvSpPr>
          <p:cNvPr id="6" name="Notes Placeholder 5">
            <a:extLst>
              <a:ext uri="{FF2B5EF4-FFF2-40B4-BE49-F238E27FC236}">
                <a16:creationId xmlns:a16="http://schemas.microsoft.com/office/drawing/2014/main" id="{FF2BE4CA-D9CB-46D3-A331-171D7618EA8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5217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28</a:t>
            </a:fld>
            <a:endParaRPr lang="en-US" dirty="0"/>
          </a:p>
        </p:txBody>
      </p:sp>
      <p:sp>
        <p:nvSpPr>
          <p:cNvPr id="6" name="Notes Placeholder 5">
            <a:extLst>
              <a:ext uri="{FF2B5EF4-FFF2-40B4-BE49-F238E27FC236}">
                <a16:creationId xmlns:a16="http://schemas.microsoft.com/office/drawing/2014/main" id="{7B179369-2284-44F3-BE1E-AB7671688E1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823400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29</a:t>
            </a:fld>
            <a:endParaRPr lang="en-US" dirty="0"/>
          </a:p>
        </p:txBody>
      </p:sp>
      <p:sp>
        <p:nvSpPr>
          <p:cNvPr id="6" name="Notes Placeholder 5">
            <a:extLst>
              <a:ext uri="{FF2B5EF4-FFF2-40B4-BE49-F238E27FC236}">
                <a16:creationId xmlns:a16="http://schemas.microsoft.com/office/drawing/2014/main" id="{458DC4E6-EF92-4ADE-B2C4-42EC074AE0E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77622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3</a:t>
            </a:fld>
            <a:endParaRPr lang="en-US" dirty="0"/>
          </a:p>
        </p:txBody>
      </p:sp>
      <p:sp>
        <p:nvSpPr>
          <p:cNvPr id="6" name="Notes Placeholder 5">
            <a:extLst>
              <a:ext uri="{FF2B5EF4-FFF2-40B4-BE49-F238E27FC236}">
                <a16:creationId xmlns:a16="http://schemas.microsoft.com/office/drawing/2014/main" id="{0D49E64C-0DE5-479D-BD6E-4A84BF7EBAB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79779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30</a:t>
            </a:fld>
            <a:endParaRPr lang="en-US" dirty="0"/>
          </a:p>
        </p:txBody>
      </p:sp>
      <p:sp>
        <p:nvSpPr>
          <p:cNvPr id="6" name="Notes Placeholder 5">
            <a:extLst>
              <a:ext uri="{FF2B5EF4-FFF2-40B4-BE49-F238E27FC236}">
                <a16:creationId xmlns:a16="http://schemas.microsoft.com/office/drawing/2014/main" id="{32CDBCA1-5156-4657-B373-3855F4F2F76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58350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31</a:t>
            </a:fld>
            <a:endParaRPr lang="en-US" dirty="0"/>
          </a:p>
        </p:txBody>
      </p:sp>
      <p:sp>
        <p:nvSpPr>
          <p:cNvPr id="6" name="Notes Placeholder 5">
            <a:extLst>
              <a:ext uri="{FF2B5EF4-FFF2-40B4-BE49-F238E27FC236}">
                <a16:creationId xmlns:a16="http://schemas.microsoft.com/office/drawing/2014/main" id="{90E4D2D2-232A-4B44-BA26-A7F85449E66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72072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112F90-C34B-44EF-BE81-04E3E65BFB1A}" type="slidenum">
              <a:rPr lang="en-US" smtClean="0"/>
              <a:t>32</a:t>
            </a:fld>
            <a:endParaRPr lang="en-US" dirty="0"/>
          </a:p>
        </p:txBody>
      </p:sp>
    </p:spTree>
    <p:extLst>
      <p:ext uri="{BB962C8B-B14F-4D97-AF65-F5344CB8AC3E}">
        <p14:creationId xmlns:p14="http://schemas.microsoft.com/office/powerpoint/2010/main" val="102780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4</a:t>
            </a:fld>
            <a:endParaRPr lang="en-US" dirty="0"/>
          </a:p>
        </p:txBody>
      </p:sp>
      <p:sp>
        <p:nvSpPr>
          <p:cNvPr id="6" name="Notes Placeholder 5">
            <a:extLst>
              <a:ext uri="{FF2B5EF4-FFF2-40B4-BE49-F238E27FC236}">
                <a16:creationId xmlns:a16="http://schemas.microsoft.com/office/drawing/2014/main" id="{A96A87CD-689A-4AD2-A299-E73BD6C0329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67568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5</a:t>
            </a:fld>
            <a:endParaRPr lang="en-US" dirty="0"/>
          </a:p>
        </p:txBody>
      </p:sp>
      <p:sp>
        <p:nvSpPr>
          <p:cNvPr id="6" name="Notes Placeholder 5">
            <a:extLst>
              <a:ext uri="{FF2B5EF4-FFF2-40B4-BE49-F238E27FC236}">
                <a16:creationId xmlns:a16="http://schemas.microsoft.com/office/drawing/2014/main" id="{3FC012BA-6376-439B-9DF1-13CA5F0B32A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18014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6</a:t>
            </a:fld>
            <a:endParaRPr lang="en-US" dirty="0"/>
          </a:p>
        </p:txBody>
      </p:sp>
      <p:sp>
        <p:nvSpPr>
          <p:cNvPr id="6" name="Notes Placeholder 5">
            <a:extLst>
              <a:ext uri="{FF2B5EF4-FFF2-40B4-BE49-F238E27FC236}">
                <a16:creationId xmlns:a16="http://schemas.microsoft.com/office/drawing/2014/main" id="{3D56E6A1-3817-402D-8D51-F5503F76D77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13539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7</a:t>
            </a:fld>
            <a:endParaRPr lang="en-US" dirty="0"/>
          </a:p>
        </p:txBody>
      </p:sp>
      <p:sp>
        <p:nvSpPr>
          <p:cNvPr id="6" name="Notes Placeholder 5">
            <a:extLst>
              <a:ext uri="{FF2B5EF4-FFF2-40B4-BE49-F238E27FC236}">
                <a16:creationId xmlns:a16="http://schemas.microsoft.com/office/drawing/2014/main" id="{CCEF1539-A967-4D6F-9F1F-E6E3553B5AE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55985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8</a:t>
            </a:fld>
            <a:endParaRPr lang="en-US" dirty="0"/>
          </a:p>
        </p:txBody>
      </p:sp>
      <p:sp>
        <p:nvSpPr>
          <p:cNvPr id="6" name="Notes Placeholder 5">
            <a:extLst>
              <a:ext uri="{FF2B5EF4-FFF2-40B4-BE49-F238E27FC236}">
                <a16:creationId xmlns:a16="http://schemas.microsoft.com/office/drawing/2014/main" id="{CC9FF15F-C452-48A3-B05A-55B9779C9F0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48408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B112F90-C34B-44EF-BE81-04E3E65BFB1A}" type="slidenum">
              <a:rPr lang="en-US" smtClean="0"/>
              <a:t>9</a:t>
            </a:fld>
            <a:endParaRPr lang="en-US" dirty="0"/>
          </a:p>
        </p:txBody>
      </p:sp>
      <p:sp>
        <p:nvSpPr>
          <p:cNvPr id="6" name="Notes Placeholder 5">
            <a:extLst>
              <a:ext uri="{FF2B5EF4-FFF2-40B4-BE49-F238E27FC236}">
                <a16:creationId xmlns:a16="http://schemas.microsoft.com/office/drawing/2014/main" id="{36330C47-2E7A-456F-BABC-8F3737D4140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589070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AA9D-2011-41A7-8AA2-5F5F2C1AC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73EABE-038F-4348-A71C-62D1ED7BB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6E2822-AE6B-442C-AB06-393158932FE3}"/>
              </a:ext>
            </a:extLst>
          </p:cNvPr>
          <p:cNvSpPr>
            <a:spLocks noGrp="1"/>
          </p:cNvSpPr>
          <p:nvPr>
            <p:ph type="dt" sz="half" idx="10"/>
          </p:nvPr>
        </p:nvSpPr>
        <p:spPr/>
        <p:txBody>
          <a:bodyPr/>
          <a:lstStyle/>
          <a:p>
            <a:fld id="{FD6B6638-F3EE-40C0-A1C2-6E9200BBB90F}" type="datetime1">
              <a:rPr lang="en-US" smtClean="0"/>
              <a:t>2/28/2021</a:t>
            </a:fld>
            <a:endParaRPr lang="en-US" dirty="0"/>
          </a:p>
        </p:txBody>
      </p:sp>
      <p:sp>
        <p:nvSpPr>
          <p:cNvPr id="5" name="Footer Placeholder 4">
            <a:extLst>
              <a:ext uri="{FF2B5EF4-FFF2-40B4-BE49-F238E27FC236}">
                <a16:creationId xmlns:a16="http://schemas.microsoft.com/office/drawing/2014/main" id="{CB28245A-B7B4-4E61-89E7-4951459E00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693BF0-6E61-4F8F-AEC6-839D978409F2}"/>
              </a:ext>
            </a:extLst>
          </p:cNvPr>
          <p:cNvSpPr>
            <a:spLocks noGrp="1"/>
          </p:cNvSpPr>
          <p:nvPr>
            <p:ph type="sldNum" sz="quarter" idx="12"/>
          </p:nvPr>
        </p:nvSpPr>
        <p:spPr/>
        <p:txBody>
          <a:bodyPr/>
          <a:lstStyle/>
          <a:p>
            <a:fld id="{33ABF3DD-078A-4EE0-AF10-E3DEB8652971}" type="slidenum">
              <a:rPr lang="en-US" smtClean="0"/>
              <a:t>‹#›</a:t>
            </a:fld>
            <a:endParaRPr lang="en-US" dirty="0"/>
          </a:p>
        </p:txBody>
      </p:sp>
    </p:spTree>
    <p:extLst>
      <p:ext uri="{BB962C8B-B14F-4D97-AF65-F5344CB8AC3E}">
        <p14:creationId xmlns:p14="http://schemas.microsoft.com/office/powerpoint/2010/main" val="4009624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A67D5-872E-435F-A29C-3FF5C9C1B1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F6383-96F0-4F57-83D7-12FD5119D6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E1BC9-F2EB-4BB5-A89A-1038F99AB0BF}"/>
              </a:ext>
            </a:extLst>
          </p:cNvPr>
          <p:cNvSpPr>
            <a:spLocks noGrp="1"/>
          </p:cNvSpPr>
          <p:nvPr>
            <p:ph type="dt" sz="half" idx="10"/>
          </p:nvPr>
        </p:nvSpPr>
        <p:spPr/>
        <p:txBody>
          <a:bodyPr/>
          <a:lstStyle/>
          <a:p>
            <a:fld id="{1D17872A-270D-4FF0-AD55-D6611511ACA8}" type="datetime1">
              <a:rPr lang="en-US" smtClean="0"/>
              <a:t>2/28/2021</a:t>
            </a:fld>
            <a:endParaRPr lang="en-US" dirty="0"/>
          </a:p>
        </p:txBody>
      </p:sp>
      <p:sp>
        <p:nvSpPr>
          <p:cNvPr id="5" name="Footer Placeholder 4">
            <a:extLst>
              <a:ext uri="{FF2B5EF4-FFF2-40B4-BE49-F238E27FC236}">
                <a16:creationId xmlns:a16="http://schemas.microsoft.com/office/drawing/2014/main" id="{50F1C267-77C5-4918-9577-070483C4BE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52C40F-E8E5-4ACC-B848-C67FC86E2F82}"/>
              </a:ext>
            </a:extLst>
          </p:cNvPr>
          <p:cNvSpPr>
            <a:spLocks noGrp="1"/>
          </p:cNvSpPr>
          <p:nvPr>
            <p:ph type="sldNum" sz="quarter" idx="12"/>
          </p:nvPr>
        </p:nvSpPr>
        <p:spPr/>
        <p:txBody>
          <a:bodyPr/>
          <a:lstStyle/>
          <a:p>
            <a:fld id="{33ABF3DD-078A-4EE0-AF10-E3DEB8652971}" type="slidenum">
              <a:rPr lang="en-US" smtClean="0"/>
              <a:t>‹#›</a:t>
            </a:fld>
            <a:endParaRPr lang="en-US" dirty="0"/>
          </a:p>
        </p:txBody>
      </p:sp>
    </p:spTree>
    <p:extLst>
      <p:ext uri="{BB962C8B-B14F-4D97-AF65-F5344CB8AC3E}">
        <p14:creationId xmlns:p14="http://schemas.microsoft.com/office/powerpoint/2010/main" val="3868108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A9308-9BF6-4334-9BB6-276FFC37E8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DC5F4B-E607-4419-A08A-AA7C89C5E5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1A78B-836A-431C-AD2F-68C99A49CDCE}"/>
              </a:ext>
            </a:extLst>
          </p:cNvPr>
          <p:cNvSpPr>
            <a:spLocks noGrp="1"/>
          </p:cNvSpPr>
          <p:nvPr>
            <p:ph type="dt" sz="half" idx="10"/>
          </p:nvPr>
        </p:nvSpPr>
        <p:spPr/>
        <p:txBody>
          <a:bodyPr/>
          <a:lstStyle/>
          <a:p>
            <a:fld id="{04B98E46-82EA-4AC5-9F1A-04476A8E02EC}" type="datetime1">
              <a:rPr lang="en-US" smtClean="0"/>
              <a:t>2/28/2021</a:t>
            </a:fld>
            <a:endParaRPr lang="en-US" dirty="0"/>
          </a:p>
        </p:txBody>
      </p:sp>
      <p:sp>
        <p:nvSpPr>
          <p:cNvPr id="5" name="Footer Placeholder 4">
            <a:extLst>
              <a:ext uri="{FF2B5EF4-FFF2-40B4-BE49-F238E27FC236}">
                <a16:creationId xmlns:a16="http://schemas.microsoft.com/office/drawing/2014/main" id="{9B24FBE5-87BB-40A5-AC80-0BAD5B8448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F3E3C5-9411-44F8-B0ED-0CB9C0A95D74}"/>
              </a:ext>
            </a:extLst>
          </p:cNvPr>
          <p:cNvSpPr>
            <a:spLocks noGrp="1"/>
          </p:cNvSpPr>
          <p:nvPr>
            <p:ph type="sldNum" sz="quarter" idx="12"/>
          </p:nvPr>
        </p:nvSpPr>
        <p:spPr/>
        <p:txBody>
          <a:bodyPr/>
          <a:lstStyle/>
          <a:p>
            <a:fld id="{33ABF3DD-078A-4EE0-AF10-E3DEB8652971}" type="slidenum">
              <a:rPr lang="en-US" smtClean="0"/>
              <a:t>‹#›</a:t>
            </a:fld>
            <a:endParaRPr lang="en-US" dirty="0"/>
          </a:p>
        </p:txBody>
      </p:sp>
    </p:spTree>
    <p:extLst>
      <p:ext uri="{BB962C8B-B14F-4D97-AF65-F5344CB8AC3E}">
        <p14:creationId xmlns:p14="http://schemas.microsoft.com/office/powerpoint/2010/main" val="2158137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0F8A4-0BED-4668-BABB-57A5C32874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5B347-380B-40A9-A2E0-62703A4F2A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BF11C-D0F0-4A0B-B23B-62ACC57D381C}"/>
              </a:ext>
            </a:extLst>
          </p:cNvPr>
          <p:cNvSpPr>
            <a:spLocks noGrp="1"/>
          </p:cNvSpPr>
          <p:nvPr>
            <p:ph type="dt" sz="half" idx="10"/>
          </p:nvPr>
        </p:nvSpPr>
        <p:spPr/>
        <p:txBody>
          <a:bodyPr/>
          <a:lstStyle/>
          <a:p>
            <a:fld id="{3D8D986A-8776-481C-96B9-01F3FA81BB09}" type="datetime1">
              <a:rPr lang="en-US" smtClean="0"/>
              <a:t>2/28/2021</a:t>
            </a:fld>
            <a:endParaRPr lang="en-US" dirty="0"/>
          </a:p>
        </p:txBody>
      </p:sp>
      <p:sp>
        <p:nvSpPr>
          <p:cNvPr id="5" name="Footer Placeholder 4">
            <a:extLst>
              <a:ext uri="{FF2B5EF4-FFF2-40B4-BE49-F238E27FC236}">
                <a16:creationId xmlns:a16="http://schemas.microsoft.com/office/drawing/2014/main" id="{FA21FB7B-DC41-496D-9061-5055A26E2D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1D1232-EE0A-422D-B0ED-6C2ABA58E888}"/>
              </a:ext>
            </a:extLst>
          </p:cNvPr>
          <p:cNvSpPr>
            <a:spLocks noGrp="1"/>
          </p:cNvSpPr>
          <p:nvPr>
            <p:ph type="sldNum" sz="quarter" idx="12"/>
          </p:nvPr>
        </p:nvSpPr>
        <p:spPr/>
        <p:txBody>
          <a:bodyPr/>
          <a:lstStyle/>
          <a:p>
            <a:fld id="{33ABF3DD-078A-4EE0-AF10-E3DEB8652971}" type="slidenum">
              <a:rPr lang="en-US" smtClean="0"/>
              <a:t>‹#›</a:t>
            </a:fld>
            <a:endParaRPr lang="en-US" dirty="0"/>
          </a:p>
        </p:txBody>
      </p:sp>
    </p:spTree>
    <p:extLst>
      <p:ext uri="{BB962C8B-B14F-4D97-AF65-F5344CB8AC3E}">
        <p14:creationId xmlns:p14="http://schemas.microsoft.com/office/powerpoint/2010/main" val="46639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4372-C5E5-4222-8943-560E36767B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6ABEF1-F25D-4D49-9820-10CABDB97E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74500E-6D87-42A8-99D9-8B4F6BDB02FC}"/>
              </a:ext>
            </a:extLst>
          </p:cNvPr>
          <p:cNvSpPr>
            <a:spLocks noGrp="1"/>
          </p:cNvSpPr>
          <p:nvPr>
            <p:ph type="dt" sz="half" idx="10"/>
          </p:nvPr>
        </p:nvSpPr>
        <p:spPr/>
        <p:txBody>
          <a:bodyPr/>
          <a:lstStyle/>
          <a:p>
            <a:fld id="{27181AE4-B5BB-4B41-92CE-BBFC62F6B3B3}" type="datetime1">
              <a:rPr lang="en-US" smtClean="0"/>
              <a:t>2/28/2021</a:t>
            </a:fld>
            <a:endParaRPr lang="en-US" dirty="0"/>
          </a:p>
        </p:txBody>
      </p:sp>
      <p:sp>
        <p:nvSpPr>
          <p:cNvPr id="5" name="Footer Placeholder 4">
            <a:extLst>
              <a:ext uri="{FF2B5EF4-FFF2-40B4-BE49-F238E27FC236}">
                <a16:creationId xmlns:a16="http://schemas.microsoft.com/office/drawing/2014/main" id="{913D5698-1E3D-435F-A1D6-402C8E14A8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597797-23C8-4518-89CC-8DA05FA420D6}"/>
              </a:ext>
            </a:extLst>
          </p:cNvPr>
          <p:cNvSpPr>
            <a:spLocks noGrp="1"/>
          </p:cNvSpPr>
          <p:nvPr>
            <p:ph type="sldNum" sz="quarter" idx="12"/>
          </p:nvPr>
        </p:nvSpPr>
        <p:spPr/>
        <p:txBody>
          <a:bodyPr/>
          <a:lstStyle/>
          <a:p>
            <a:fld id="{33ABF3DD-078A-4EE0-AF10-E3DEB8652971}" type="slidenum">
              <a:rPr lang="en-US" smtClean="0"/>
              <a:t>‹#›</a:t>
            </a:fld>
            <a:endParaRPr lang="en-US" dirty="0"/>
          </a:p>
        </p:txBody>
      </p:sp>
    </p:spTree>
    <p:extLst>
      <p:ext uri="{BB962C8B-B14F-4D97-AF65-F5344CB8AC3E}">
        <p14:creationId xmlns:p14="http://schemas.microsoft.com/office/powerpoint/2010/main" val="1264812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31DB-5CBE-4BFB-A2E9-3F8760B84F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0FA923-0B9F-48B2-A239-D0A2442542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21707-B5F7-4568-878B-A1C7E84EBF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D54FF6-7F22-4BAC-88F7-1C442A80D298}"/>
              </a:ext>
            </a:extLst>
          </p:cNvPr>
          <p:cNvSpPr>
            <a:spLocks noGrp="1"/>
          </p:cNvSpPr>
          <p:nvPr>
            <p:ph type="dt" sz="half" idx="10"/>
          </p:nvPr>
        </p:nvSpPr>
        <p:spPr/>
        <p:txBody>
          <a:bodyPr/>
          <a:lstStyle/>
          <a:p>
            <a:fld id="{B5E28DF1-358F-4F70-B200-BAA3BF2131EF}" type="datetime1">
              <a:rPr lang="en-US" smtClean="0"/>
              <a:t>2/28/2021</a:t>
            </a:fld>
            <a:endParaRPr lang="en-US" dirty="0"/>
          </a:p>
        </p:txBody>
      </p:sp>
      <p:sp>
        <p:nvSpPr>
          <p:cNvPr id="6" name="Footer Placeholder 5">
            <a:extLst>
              <a:ext uri="{FF2B5EF4-FFF2-40B4-BE49-F238E27FC236}">
                <a16:creationId xmlns:a16="http://schemas.microsoft.com/office/drawing/2014/main" id="{0751FA37-4BB9-48E6-BD77-6EA59428C1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6F4CCF-4A0D-40B2-B417-466931C9730B}"/>
              </a:ext>
            </a:extLst>
          </p:cNvPr>
          <p:cNvSpPr>
            <a:spLocks noGrp="1"/>
          </p:cNvSpPr>
          <p:nvPr>
            <p:ph type="sldNum" sz="quarter" idx="12"/>
          </p:nvPr>
        </p:nvSpPr>
        <p:spPr/>
        <p:txBody>
          <a:bodyPr/>
          <a:lstStyle/>
          <a:p>
            <a:fld id="{33ABF3DD-078A-4EE0-AF10-E3DEB8652971}" type="slidenum">
              <a:rPr lang="en-US" smtClean="0"/>
              <a:t>‹#›</a:t>
            </a:fld>
            <a:endParaRPr lang="en-US" dirty="0"/>
          </a:p>
        </p:txBody>
      </p:sp>
    </p:spTree>
    <p:extLst>
      <p:ext uri="{BB962C8B-B14F-4D97-AF65-F5344CB8AC3E}">
        <p14:creationId xmlns:p14="http://schemas.microsoft.com/office/powerpoint/2010/main" val="101758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07BED-393B-4CE8-B403-9429CD2AEA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6CAC14-06E6-49D9-9E33-2831CF1916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24F99-951F-4F91-9EBE-A22B06E7B2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22C726-1D0C-4B8C-A370-4EC13E2639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26276E-7127-4E1E-8FC6-31E80501F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12487E-AE53-4B90-899C-919553CC6FB5}"/>
              </a:ext>
            </a:extLst>
          </p:cNvPr>
          <p:cNvSpPr>
            <a:spLocks noGrp="1"/>
          </p:cNvSpPr>
          <p:nvPr>
            <p:ph type="dt" sz="half" idx="10"/>
          </p:nvPr>
        </p:nvSpPr>
        <p:spPr/>
        <p:txBody>
          <a:bodyPr/>
          <a:lstStyle/>
          <a:p>
            <a:fld id="{3D21239A-7D2E-427A-B616-DC6AFB723612}" type="datetime1">
              <a:rPr lang="en-US" smtClean="0"/>
              <a:t>2/28/2021</a:t>
            </a:fld>
            <a:endParaRPr lang="en-US" dirty="0"/>
          </a:p>
        </p:txBody>
      </p:sp>
      <p:sp>
        <p:nvSpPr>
          <p:cNvPr id="8" name="Footer Placeholder 7">
            <a:extLst>
              <a:ext uri="{FF2B5EF4-FFF2-40B4-BE49-F238E27FC236}">
                <a16:creationId xmlns:a16="http://schemas.microsoft.com/office/drawing/2014/main" id="{A74486A3-92C5-4D5A-A260-DB4578D346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608BCB3-D0C2-4075-B504-8A4D3D4FAC30}"/>
              </a:ext>
            </a:extLst>
          </p:cNvPr>
          <p:cNvSpPr>
            <a:spLocks noGrp="1"/>
          </p:cNvSpPr>
          <p:nvPr>
            <p:ph type="sldNum" sz="quarter" idx="12"/>
          </p:nvPr>
        </p:nvSpPr>
        <p:spPr/>
        <p:txBody>
          <a:bodyPr/>
          <a:lstStyle/>
          <a:p>
            <a:fld id="{33ABF3DD-078A-4EE0-AF10-E3DEB8652971}" type="slidenum">
              <a:rPr lang="en-US" smtClean="0"/>
              <a:t>‹#›</a:t>
            </a:fld>
            <a:endParaRPr lang="en-US" dirty="0"/>
          </a:p>
        </p:txBody>
      </p:sp>
    </p:spTree>
    <p:extLst>
      <p:ext uri="{BB962C8B-B14F-4D97-AF65-F5344CB8AC3E}">
        <p14:creationId xmlns:p14="http://schemas.microsoft.com/office/powerpoint/2010/main" val="4290804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4414-FB9F-465E-AC79-50173FD089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B4A035-D11D-4192-B920-A074D4DDF3A4}"/>
              </a:ext>
            </a:extLst>
          </p:cNvPr>
          <p:cNvSpPr>
            <a:spLocks noGrp="1"/>
          </p:cNvSpPr>
          <p:nvPr>
            <p:ph type="dt" sz="half" idx="10"/>
          </p:nvPr>
        </p:nvSpPr>
        <p:spPr/>
        <p:txBody>
          <a:bodyPr/>
          <a:lstStyle/>
          <a:p>
            <a:fld id="{2DB8CAEF-8CD3-4B5F-B86E-81E5148B3304}" type="datetime1">
              <a:rPr lang="en-US" smtClean="0"/>
              <a:t>2/28/2021</a:t>
            </a:fld>
            <a:endParaRPr lang="en-US" dirty="0"/>
          </a:p>
        </p:txBody>
      </p:sp>
      <p:sp>
        <p:nvSpPr>
          <p:cNvPr id="4" name="Footer Placeholder 3">
            <a:extLst>
              <a:ext uri="{FF2B5EF4-FFF2-40B4-BE49-F238E27FC236}">
                <a16:creationId xmlns:a16="http://schemas.microsoft.com/office/drawing/2014/main" id="{3413D87D-72A8-4A00-9A23-CC09736B0BF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9A6E0B0-BCAF-4A6E-972E-3EFFDCD859E7}"/>
              </a:ext>
            </a:extLst>
          </p:cNvPr>
          <p:cNvSpPr>
            <a:spLocks noGrp="1"/>
          </p:cNvSpPr>
          <p:nvPr>
            <p:ph type="sldNum" sz="quarter" idx="12"/>
          </p:nvPr>
        </p:nvSpPr>
        <p:spPr/>
        <p:txBody>
          <a:bodyPr/>
          <a:lstStyle/>
          <a:p>
            <a:fld id="{33ABF3DD-078A-4EE0-AF10-E3DEB8652971}" type="slidenum">
              <a:rPr lang="en-US" smtClean="0"/>
              <a:t>‹#›</a:t>
            </a:fld>
            <a:endParaRPr lang="en-US" dirty="0"/>
          </a:p>
        </p:txBody>
      </p:sp>
    </p:spTree>
    <p:extLst>
      <p:ext uri="{BB962C8B-B14F-4D97-AF65-F5344CB8AC3E}">
        <p14:creationId xmlns:p14="http://schemas.microsoft.com/office/powerpoint/2010/main" val="281670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753475-2330-42B3-A06E-EFFABCF0D748}"/>
              </a:ext>
            </a:extLst>
          </p:cNvPr>
          <p:cNvSpPr>
            <a:spLocks noGrp="1"/>
          </p:cNvSpPr>
          <p:nvPr>
            <p:ph type="dt" sz="half" idx="10"/>
          </p:nvPr>
        </p:nvSpPr>
        <p:spPr/>
        <p:txBody>
          <a:bodyPr/>
          <a:lstStyle/>
          <a:p>
            <a:fld id="{3EC94F89-CF36-461D-8E56-338DE7E66EC2}" type="datetime1">
              <a:rPr lang="en-US" smtClean="0"/>
              <a:t>2/28/2021</a:t>
            </a:fld>
            <a:endParaRPr lang="en-US" dirty="0"/>
          </a:p>
        </p:txBody>
      </p:sp>
      <p:sp>
        <p:nvSpPr>
          <p:cNvPr id="3" name="Footer Placeholder 2">
            <a:extLst>
              <a:ext uri="{FF2B5EF4-FFF2-40B4-BE49-F238E27FC236}">
                <a16:creationId xmlns:a16="http://schemas.microsoft.com/office/drawing/2014/main" id="{8CE4F225-F15F-49D1-9A2E-1E36256FA1D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2B12E4D-42A6-431D-B244-25408B4A1605}"/>
              </a:ext>
            </a:extLst>
          </p:cNvPr>
          <p:cNvSpPr>
            <a:spLocks noGrp="1"/>
          </p:cNvSpPr>
          <p:nvPr>
            <p:ph type="sldNum" sz="quarter" idx="12"/>
          </p:nvPr>
        </p:nvSpPr>
        <p:spPr/>
        <p:txBody>
          <a:bodyPr/>
          <a:lstStyle/>
          <a:p>
            <a:fld id="{33ABF3DD-078A-4EE0-AF10-E3DEB8652971}" type="slidenum">
              <a:rPr lang="en-US" smtClean="0"/>
              <a:t>‹#›</a:t>
            </a:fld>
            <a:endParaRPr lang="en-US" dirty="0"/>
          </a:p>
        </p:txBody>
      </p:sp>
    </p:spTree>
    <p:extLst>
      <p:ext uri="{BB962C8B-B14F-4D97-AF65-F5344CB8AC3E}">
        <p14:creationId xmlns:p14="http://schemas.microsoft.com/office/powerpoint/2010/main" val="2281001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51BD4-C0A5-4412-AEFC-208F05192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D8894D-6A13-4B79-AA95-1E8F2284C4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314DC-5386-4A2A-97C5-FD3AE1F8F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8BB716-7EBE-4BA2-90A0-33EA34F8EC74}"/>
              </a:ext>
            </a:extLst>
          </p:cNvPr>
          <p:cNvSpPr>
            <a:spLocks noGrp="1"/>
          </p:cNvSpPr>
          <p:nvPr>
            <p:ph type="dt" sz="half" idx="10"/>
          </p:nvPr>
        </p:nvSpPr>
        <p:spPr/>
        <p:txBody>
          <a:bodyPr/>
          <a:lstStyle/>
          <a:p>
            <a:fld id="{EB86836D-AE55-4CA9-AFC9-B84B7E4B9E9B}" type="datetime1">
              <a:rPr lang="en-US" smtClean="0"/>
              <a:t>2/28/2021</a:t>
            </a:fld>
            <a:endParaRPr lang="en-US" dirty="0"/>
          </a:p>
        </p:txBody>
      </p:sp>
      <p:sp>
        <p:nvSpPr>
          <p:cNvPr id="6" name="Footer Placeholder 5">
            <a:extLst>
              <a:ext uri="{FF2B5EF4-FFF2-40B4-BE49-F238E27FC236}">
                <a16:creationId xmlns:a16="http://schemas.microsoft.com/office/drawing/2014/main" id="{A56F385C-0384-4487-A4F5-56422C26B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6A5029-11B3-4952-86D1-FC5654CF23A0}"/>
              </a:ext>
            </a:extLst>
          </p:cNvPr>
          <p:cNvSpPr>
            <a:spLocks noGrp="1"/>
          </p:cNvSpPr>
          <p:nvPr>
            <p:ph type="sldNum" sz="quarter" idx="12"/>
          </p:nvPr>
        </p:nvSpPr>
        <p:spPr/>
        <p:txBody>
          <a:bodyPr/>
          <a:lstStyle/>
          <a:p>
            <a:fld id="{33ABF3DD-078A-4EE0-AF10-E3DEB8652971}" type="slidenum">
              <a:rPr lang="en-US" smtClean="0"/>
              <a:t>‹#›</a:t>
            </a:fld>
            <a:endParaRPr lang="en-US" dirty="0"/>
          </a:p>
        </p:txBody>
      </p:sp>
    </p:spTree>
    <p:extLst>
      <p:ext uri="{BB962C8B-B14F-4D97-AF65-F5344CB8AC3E}">
        <p14:creationId xmlns:p14="http://schemas.microsoft.com/office/powerpoint/2010/main" val="2087678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7D2AB-CD97-4B01-819E-F26E217F95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5375D0-BDA2-4C92-9B87-C12EEA6376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7FD5D9A-47C2-4E23-8DD3-CB29E46A9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C11254-322A-4C2D-8BC1-789A0B7D748F}"/>
              </a:ext>
            </a:extLst>
          </p:cNvPr>
          <p:cNvSpPr>
            <a:spLocks noGrp="1"/>
          </p:cNvSpPr>
          <p:nvPr>
            <p:ph type="dt" sz="half" idx="10"/>
          </p:nvPr>
        </p:nvSpPr>
        <p:spPr/>
        <p:txBody>
          <a:bodyPr/>
          <a:lstStyle/>
          <a:p>
            <a:fld id="{7C27E66F-D61B-432D-8BA4-1C70F76E9D10}" type="datetime1">
              <a:rPr lang="en-US" smtClean="0"/>
              <a:t>2/28/2021</a:t>
            </a:fld>
            <a:endParaRPr lang="en-US" dirty="0"/>
          </a:p>
        </p:txBody>
      </p:sp>
      <p:sp>
        <p:nvSpPr>
          <p:cNvPr id="6" name="Footer Placeholder 5">
            <a:extLst>
              <a:ext uri="{FF2B5EF4-FFF2-40B4-BE49-F238E27FC236}">
                <a16:creationId xmlns:a16="http://schemas.microsoft.com/office/drawing/2014/main" id="{CC3CB51F-F26A-42F8-8ED8-0C811EE836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54DBFE-B217-4691-97C1-4742DD375FAA}"/>
              </a:ext>
            </a:extLst>
          </p:cNvPr>
          <p:cNvSpPr>
            <a:spLocks noGrp="1"/>
          </p:cNvSpPr>
          <p:nvPr>
            <p:ph type="sldNum" sz="quarter" idx="12"/>
          </p:nvPr>
        </p:nvSpPr>
        <p:spPr/>
        <p:txBody>
          <a:bodyPr/>
          <a:lstStyle/>
          <a:p>
            <a:fld id="{33ABF3DD-078A-4EE0-AF10-E3DEB8652971}" type="slidenum">
              <a:rPr lang="en-US" smtClean="0"/>
              <a:t>‹#›</a:t>
            </a:fld>
            <a:endParaRPr lang="en-US" dirty="0"/>
          </a:p>
        </p:txBody>
      </p:sp>
    </p:spTree>
    <p:extLst>
      <p:ext uri="{BB962C8B-B14F-4D97-AF65-F5344CB8AC3E}">
        <p14:creationId xmlns:p14="http://schemas.microsoft.com/office/powerpoint/2010/main" val="4102319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9F98D4-4C2C-4985-ABE4-ACB03A4683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CB0924-F917-4C9E-AB56-EB46C60A40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B7AF2-D2ED-4969-8CC1-B2AE7D1BE5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84BA1B-0B28-4F35-8E41-15F6B989996A}" type="datetime1">
              <a:rPr lang="en-US" smtClean="0"/>
              <a:t>2/28/2021</a:t>
            </a:fld>
            <a:endParaRPr lang="en-US" dirty="0"/>
          </a:p>
        </p:txBody>
      </p:sp>
      <p:sp>
        <p:nvSpPr>
          <p:cNvPr id="5" name="Footer Placeholder 4">
            <a:extLst>
              <a:ext uri="{FF2B5EF4-FFF2-40B4-BE49-F238E27FC236}">
                <a16:creationId xmlns:a16="http://schemas.microsoft.com/office/drawing/2014/main" id="{1FC417B5-BC17-4850-9B42-FDB00B250B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617AD35-73F3-4C9B-BA09-983E19C4D5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BF3DD-078A-4EE0-AF10-E3DEB8652971}" type="slidenum">
              <a:rPr lang="en-US" smtClean="0"/>
              <a:t>‹#›</a:t>
            </a:fld>
            <a:endParaRPr lang="en-US" dirty="0"/>
          </a:p>
        </p:txBody>
      </p:sp>
    </p:spTree>
    <p:extLst>
      <p:ext uri="{BB962C8B-B14F-4D97-AF65-F5344CB8AC3E}">
        <p14:creationId xmlns:p14="http://schemas.microsoft.com/office/powerpoint/2010/main" val="471243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www.sciencebuddies.org/science-fair-projects/references/microbiology-techniques-troubleshooting" TargetMode="External"/><Relationship Id="rId3" Type="http://schemas.openxmlformats.org/officeDocument/2006/relationships/hyperlink" Target="https://nanohub.org/resources/23236/downloads/SilverNanoparticles_Lab_activity.doc" TargetMode="External"/><Relationship Id="rId7" Type="http://schemas.openxmlformats.org/officeDocument/2006/relationships/hyperlink" Target="https://www.epa.gov/sites/production/files/2015-09/documents/fra004.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scientificamerican.com/article/nanoparticles-in-sunscreen/" TargetMode="External"/><Relationship Id="rId5" Type="http://schemas.openxmlformats.org/officeDocument/2006/relationships/hyperlink" Target="https://www.sicencebuddies.org/science-fair-projects/project/nanosilver-in-consumer-products-affect-pond-life#procedure" TargetMode="External"/><Relationship Id="rId10" Type="http://schemas.openxmlformats.org/officeDocument/2006/relationships/hyperlink" Target="https://www.khanacademy.org/science/high-school-biology/hs-energy-and-transport/hs-osmosis-and-tonicity/v/hypotonic-isotonic-and-hypertonic-solutions-tonicity" TargetMode="External"/><Relationship Id="rId4" Type="http://schemas.openxmlformats.org/officeDocument/2006/relationships/hyperlink" Target="https://www.sciencenewsforstudents.org/article/nanosilver-naughty-or-nice" TargetMode="External"/><Relationship Id="rId9" Type="http://schemas.openxmlformats.org/officeDocument/2006/relationships/hyperlink" Target="https://www.carolina.com/teacher-resrouces/lab-science-classroom-safety-information/10856.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C3E45-0B31-4773-B82C-3C6ECE2668A8}"/>
              </a:ext>
            </a:extLst>
          </p:cNvPr>
          <p:cNvSpPr/>
          <p:nvPr/>
        </p:nvSpPr>
        <p:spPr>
          <a:xfrm>
            <a:off x="0" y="1403545"/>
            <a:ext cx="12192000" cy="2786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
            <a:extLst>
              <a:ext uri="{FF2B5EF4-FFF2-40B4-BE49-F238E27FC236}">
                <a16:creationId xmlns:a16="http://schemas.microsoft.com/office/drawing/2014/main" id="{8C5A33FC-7800-43FC-9911-C747DC42895F}"/>
              </a:ext>
            </a:extLst>
          </p:cNvPr>
          <p:cNvSpPr>
            <a:spLocks noChangeArrowheads="1"/>
          </p:cNvSpPr>
          <p:nvPr/>
        </p:nvSpPr>
        <p:spPr bwMode="auto">
          <a:xfrm>
            <a:off x="158044" y="2073388"/>
            <a:ext cx="1192106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Effect of Silver Nanoparticles on the Viability of Bacteria, Fungi, Aquatic Organisms, and Plants</a:t>
            </a:r>
            <a:endParaRPr kumimoji="0" lang="en-US" altLang="en-US" sz="4000" b="1" i="0" u="none" strike="noStrike" cap="none" normalizeH="0" baseline="0" dirty="0">
              <a:ln>
                <a:noFill/>
              </a:ln>
              <a:solidFill>
                <a:schemeClr val="bg1"/>
              </a:solidFill>
              <a:effectLst/>
              <a:latin typeface="Arial" panose="020B0604020202020204" pitchFamily="34" charset="0"/>
            </a:endParaRPr>
          </a:p>
        </p:txBody>
      </p:sp>
      <p:sp>
        <p:nvSpPr>
          <p:cNvPr id="6" name="TextBox 5">
            <a:extLst>
              <a:ext uri="{FF2B5EF4-FFF2-40B4-BE49-F238E27FC236}">
                <a16:creationId xmlns:a16="http://schemas.microsoft.com/office/drawing/2014/main" id="{E48C7293-D433-40FF-BABB-0DBE0A6F4FD1}"/>
              </a:ext>
            </a:extLst>
          </p:cNvPr>
          <p:cNvSpPr txBox="1"/>
          <p:nvPr/>
        </p:nvSpPr>
        <p:spPr>
          <a:xfrm>
            <a:off x="5147734" y="5554133"/>
            <a:ext cx="2298706" cy="523220"/>
          </a:xfrm>
          <a:prstGeom prst="rect">
            <a:avLst/>
          </a:prstGeom>
          <a:noFill/>
        </p:spPr>
        <p:txBody>
          <a:bodyPr wrap="none" rtlCol="0">
            <a:spAutoFit/>
          </a:bodyPr>
          <a:lstStyle/>
          <a:p>
            <a:r>
              <a:rPr lang="en-US" sz="2800" dirty="0">
                <a:solidFill>
                  <a:srgbClr val="4472C4"/>
                </a:solidFill>
              </a:rPr>
              <a:t>February 2021</a:t>
            </a:r>
          </a:p>
        </p:txBody>
      </p:sp>
      <p:sp>
        <p:nvSpPr>
          <p:cNvPr id="3" name="Slide Number Placeholder 2">
            <a:extLst>
              <a:ext uri="{FF2B5EF4-FFF2-40B4-BE49-F238E27FC236}">
                <a16:creationId xmlns:a16="http://schemas.microsoft.com/office/drawing/2014/main" id="{D0D14376-D7E6-4184-B568-8D3E79D1D997}"/>
              </a:ext>
            </a:extLst>
          </p:cNvPr>
          <p:cNvSpPr>
            <a:spLocks noGrp="1"/>
          </p:cNvSpPr>
          <p:nvPr>
            <p:ph type="sldNum" sz="quarter" idx="12"/>
          </p:nvPr>
        </p:nvSpPr>
        <p:spPr>
          <a:xfrm>
            <a:off x="9448800" y="6492875"/>
            <a:ext cx="2743200" cy="365125"/>
          </a:xfrm>
        </p:spPr>
        <p:txBody>
          <a:bodyPr/>
          <a:lstStyle/>
          <a:p>
            <a:fld id="{33ABF3DD-078A-4EE0-AF10-E3DEB8652971}" type="slidenum">
              <a:rPr lang="en-US" smtClean="0"/>
              <a:t>1</a:t>
            </a:fld>
            <a:endParaRPr lang="en-US" dirty="0"/>
          </a:p>
        </p:txBody>
      </p:sp>
    </p:spTree>
    <p:extLst>
      <p:ext uri="{BB962C8B-B14F-4D97-AF65-F5344CB8AC3E}">
        <p14:creationId xmlns:p14="http://schemas.microsoft.com/office/powerpoint/2010/main" val="2928175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6ADC7A-8D6A-451B-B5FA-6A190E13DF78}"/>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8B3C4D5-ECCA-4F2B-ADA9-AFD11946BF1D}"/>
              </a:ext>
            </a:extLst>
          </p:cNvPr>
          <p:cNvSpPr/>
          <p:nvPr/>
        </p:nvSpPr>
        <p:spPr>
          <a:xfrm>
            <a:off x="71326" y="4475909"/>
            <a:ext cx="12029282" cy="223561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0B27037-42B7-4ADA-BC96-CBD30E6F404A}"/>
              </a:ext>
            </a:extLst>
          </p:cNvPr>
          <p:cNvSpPr txBox="1"/>
          <p:nvPr/>
        </p:nvSpPr>
        <p:spPr>
          <a:xfrm>
            <a:off x="60440" y="77827"/>
            <a:ext cx="12131911" cy="430887"/>
          </a:xfrm>
          <a:prstGeom prst="rect">
            <a:avLst/>
          </a:prstGeom>
          <a:noFill/>
        </p:spPr>
        <p:txBody>
          <a:bodyPr wrap="none" rtlCol="0">
            <a:spAutoFit/>
          </a:bodyPr>
          <a:lstStyle/>
          <a:p>
            <a:r>
              <a:rPr lang="en-US" sz="2200" b="1" dirty="0">
                <a:solidFill>
                  <a:schemeClr val="bg1"/>
                </a:solidFill>
              </a:rPr>
              <a:t>RESULTS: The Effect of Time and Plating Density on Viability of </a:t>
            </a:r>
            <a:r>
              <a:rPr lang="en-US" sz="2200" b="1" i="1" dirty="0">
                <a:solidFill>
                  <a:schemeClr val="bg1"/>
                </a:solidFill>
              </a:rPr>
              <a:t>E. coli </a:t>
            </a:r>
            <a:r>
              <a:rPr lang="en-US" sz="2200" b="1" dirty="0">
                <a:solidFill>
                  <a:schemeClr val="bg1"/>
                </a:solidFill>
              </a:rPr>
              <a:t>Treated with Silver Nanoparticles</a:t>
            </a:r>
          </a:p>
        </p:txBody>
      </p:sp>
      <p:grpSp>
        <p:nvGrpSpPr>
          <p:cNvPr id="5" name="Group 4">
            <a:extLst>
              <a:ext uri="{FF2B5EF4-FFF2-40B4-BE49-F238E27FC236}">
                <a16:creationId xmlns:a16="http://schemas.microsoft.com/office/drawing/2014/main" id="{6165B828-48E9-4E60-9B6C-C63D8FEF4AE2}"/>
              </a:ext>
            </a:extLst>
          </p:cNvPr>
          <p:cNvGrpSpPr/>
          <p:nvPr/>
        </p:nvGrpSpPr>
        <p:grpSpPr>
          <a:xfrm>
            <a:off x="89936" y="548224"/>
            <a:ext cx="12029282" cy="3846494"/>
            <a:chOff x="412961" y="702641"/>
            <a:chExt cx="11080285" cy="3286406"/>
          </a:xfrm>
        </p:grpSpPr>
        <p:pic>
          <p:nvPicPr>
            <p:cNvPr id="26" name="Picture 25">
              <a:extLst>
                <a:ext uri="{FF2B5EF4-FFF2-40B4-BE49-F238E27FC236}">
                  <a16:creationId xmlns:a16="http://schemas.microsoft.com/office/drawing/2014/main" id="{7B6C592A-F4F1-468C-99C9-F82CDA1C7F26}"/>
                </a:ext>
              </a:extLst>
            </p:cNvPr>
            <p:cNvPicPr>
              <a:picLocks noChangeAspect="1"/>
            </p:cNvPicPr>
            <p:nvPr/>
          </p:nvPicPr>
          <p:blipFill>
            <a:blip r:embed="rId3"/>
            <a:stretch>
              <a:fillRect/>
            </a:stretch>
          </p:blipFill>
          <p:spPr>
            <a:xfrm>
              <a:off x="6095999" y="745673"/>
              <a:ext cx="5397247" cy="3243374"/>
            </a:xfrm>
            <a:prstGeom prst="rect">
              <a:avLst/>
            </a:prstGeom>
          </p:spPr>
        </p:pic>
        <p:pic>
          <p:nvPicPr>
            <p:cNvPr id="21" name="Picture 20">
              <a:extLst>
                <a:ext uri="{FF2B5EF4-FFF2-40B4-BE49-F238E27FC236}">
                  <a16:creationId xmlns:a16="http://schemas.microsoft.com/office/drawing/2014/main" id="{27749A54-C6B4-4D54-A722-17421AA56A1B}"/>
                </a:ext>
              </a:extLst>
            </p:cNvPr>
            <p:cNvPicPr>
              <a:picLocks noChangeAspect="1"/>
            </p:cNvPicPr>
            <p:nvPr/>
          </p:nvPicPr>
          <p:blipFill>
            <a:blip r:embed="rId4"/>
            <a:stretch>
              <a:fillRect/>
            </a:stretch>
          </p:blipFill>
          <p:spPr>
            <a:xfrm>
              <a:off x="412961" y="745673"/>
              <a:ext cx="5371614" cy="3243374"/>
            </a:xfrm>
            <a:prstGeom prst="rect">
              <a:avLst/>
            </a:prstGeom>
          </p:spPr>
        </p:pic>
        <p:sp>
          <p:nvSpPr>
            <p:cNvPr id="24" name="TextBox 23">
              <a:extLst>
                <a:ext uri="{FF2B5EF4-FFF2-40B4-BE49-F238E27FC236}">
                  <a16:creationId xmlns:a16="http://schemas.microsoft.com/office/drawing/2014/main" id="{66FAE141-9E85-44FA-9FCF-74ACD77489FA}"/>
                </a:ext>
              </a:extLst>
            </p:cNvPr>
            <p:cNvSpPr txBox="1"/>
            <p:nvPr/>
          </p:nvSpPr>
          <p:spPr>
            <a:xfrm>
              <a:off x="6089287" y="702641"/>
              <a:ext cx="354584" cy="338554"/>
            </a:xfrm>
            <a:prstGeom prst="rect">
              <a:avLst/>
            </a:prstGeom>
            <a:noFill/>
          </p:spPr>
          <p:txBody>
            <a:bodyPr wrap="none" rtlCol="0">
              <a:spAutoFit/>
            </a:bodyPr>
            <a:lstStyle/>
            <a:p>
              <a:r>
                <a:rPr lang="en-US" sz="1600" b="1" dirty="0"/>
                <a:t>B.</a:t>
              </a:r>
            </a:p>
          </p:txBody>
        </p:sp>
      </p:grpSp>
      <p:sp>
        <p:nvSpPr>
          <p:cNvPr id="7" name="TextBox 6">
            <a:extLst>
              <a:ext uri="{FF2B5EF4-FFF2-40B4-BE49-F238E27FC236}">
                <a16:creationId xmlns:a16="http://schemas.microsoft.com/office/drawing/2014/main" id="{4DE158D5-E4CE-4375-B493-5A858940A846}"/>
              </a:ext>
            </a:extLst>
          </p:cNvPr>
          <p:cNvSpPr txBox="1"/>
          <p:nvPr/>
        </p:nvSpPr>
        <p:spPr>
          <a:xfrm>
            <a:off x="130318" y="4463683"/>
            <a:ext cx="12071117" cy="2235612"/>
          </a:xfrm>
          <a:prstGeom prst="rect">
            <a:avLst/>
          </a:prstGeom>
          <a:noFill/>
        </p:spPr>
        <p:txBody>
          <a:bodyPr wrap="square" rtlCol="0">
            <a:spAutoFit/>
          </a:bodyPr>
          <a:lstStyle/>
          <a:p>
            <a:r>
              <a:rPr lang="en-US" sz="1400" b="1" dirty="0"/>
              <a:t>Figure 2.  The Effect of Time and Plating Density on the Viability of </a:t>
            </a:r>
            <a:r>
              <a:rPr lang="en-US" sz="1400" b="1" i="1" dirty="0"/>
              <a:t>E. coli </a:t>
            </a:r>
            <a:r>
              <a:rPr lang="en-US" sz="1400" b="1" dirty="0"/>
              <a:t>Treated with Silver Nanoparticles</a:t>
            </a:r>
            <a:r>
              <a:rPr lang="en-US" sz="1400" dirty="0"/>
              <a:t>. </a:t>
            </a:r>
            <a:r>
              <a:rPr lang="en-US" sz="1400" b="1" dirty="0"/>
              <a:t>(A)</a:t>
            </a:r>
            <a:r>
              <a:rPr lang="en-US" sz="1400" dirty="0"/>
              <a:t> </a:t>
            </a:r>
            <a:r>
              <a:rPr lang="en-US" sz="1400" i="1" dirty="0"/>
              <a:t>E. coli </a:t>
            </a:r>
            <a:r>
              <a:rPr lang="en-US" sz="1400" dirty="0"/>
              <a:t>were plated on soft nutrient agar petri dishes. 6-mm sterile disks soaked in a specific concentration of a silver nanoparticle solution were placed on the agar plate and incubated at 37</a:t>
            </a:r>
            <a:r>
              <a:rPr lang="en-US" sz="1400" baseline="30000" dirty="0"/>
              <a:t>o</a:t>
            </a:r>
            <a:r>
              <a:rPr lang="en-US" sz="1400" dirty="0"/>
              <a:t>C for 48, 72 and 96 hours</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dirty="0"/>
              <a:t>The diameter of the zone of inhibition around 6 disks at each concentration was measured using a metric ruler and the average diameter was plotted.  Error bars are the standard deviation. </a:t>
            </a:r>
            <a:r>
              <a:rPr lang="en-US" sz="1400" b="1" dirty="0"/>
              <a:t>(B) </a:t>
            </a:r>
            <a:r>
              <a:rPr lang="en-US" sz="1400" i="1" dirty="0"/>
              <a:t>E. coli </a:t>
            </a:r>
            <a:r>
              <a:rPr lang="en-US" sz="1400" dirty="0"/>
              <a:t>were plated on soft agar petri dishes at 1X or 2X the kit manufacture’s recommended concentration and incubated 72 hours at 37</a:t>
            </a:r>
            <a:r>
              <a:rPr lang="en-US" sz="1400" baseline="30000" dirty="0"/>
              <a:t>o</a:t>
            </a:r>
            <a:r>
              <a:rPr lang="en-US" sz="1400" dirty="0"/>
              <a:t>C  with 6-mm sterile disks each soaked at a different concentration of nanosilver solution. The diameter of the zone of inhibition around 6 disks at each concentration was measured using a metric ruler and the average diameter was plotted. Error bars are the standard deviation. </a:t>
            </a:r>
            <a:endParaRPr lang="en-US" sz="1400" b="1" dirty="0"/>
          </a:p>
          <a:p>
            <a:endParaRPr lang="en-US" sz="900" dirty="0"/>
          </a:p>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Observations: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Clear zones of inhibition were evident at 48 hours after incubation and remained the same size at 72 and 96 hours after incubation. Doubling the amount of bacteria plated did not show a significant difference in the diameter of the zone of inhibition. </a:t>
            </a:r>
            <a:r>
              <a:rPr lang="en-US" sz="1400" dirty="0">
                <a:solidFill>
                  <a:srgbClr val="000000"/>
                </a:solidFill>
                <a:latin typeface="Calibri" panose="020F0502020204030204" pitchFamily="34" charset="0"/>
                <a:cs typeface="Times New Roman" panose="02020603050405020304" pitchFamily="18" charset="0"/>
              </a:rPr>
              <a:t>The diameter of the zones of inhibition increased as the nanosilver concentration increased. </a:t>
            </a:r>
          </a:p>
        </p:txBody>
      </p:sp>
      <p:sp>
        <p:nvSpPr>
          <p:cNvPr id="6" name="Slide Number Placeholder 5">
            <a:extLst>
              <a:ext uri="{FF2B5EF4-FFF2-40B4-BE49-F238E27FC236}">
                <a16:creationId xmlns:a16="http://schemas.microsoft.com/office/drawing/2014/main" id="{D2DEFEF8-8C7B-401C-A939-CF8E37238E04}"/>
              </a:ext>
            </a:extLst>
          </p:cNvPr>
          <p:cNvSpPr>
            <a:spLocks noGrp="1"/>
          </p:cNvSpPr>
          <p:nvPr>
            <p:ph type="sldNum" sz="quarter" idx="12"/>
          </p:nvPr>
        </p:nvSpPr>
        <p:spPr>
          <a:xfrm>
            <a:off x="8593394" y="6356350"/>
            <a:ext cx="3566206" cy="501650"/>
          </a:xfrm>
        </p:spPr>
        <p:txBody>
          <a:bodyPr/>
          <a:lstStyle/>
          <a:p>
            <a:fld id="{33ABF3DD-078A-4EE0-AF10-E3DEB8652971}" type="slidenum">
              <a:rPr lang="en-US" smtClean="0"/>
              <a:t>10</a:t>
            </a:fld>
            <a:endParaRPr lang="en-US" dirty="0"/>
          </a:p>
        </p:txBody>
      </p:sp>
    </p:spTree>
    <p:extLst>
      <p:ext uri="{BB962C8B-B14F-4D97-AF65-F5344CB8AC3E}">
        <p14:creationId xmlns:p14="http://schemas.microsoft.com/office/powerpoint/2010/main" val="434192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A45556-F2DC-4100-9F6A-8868DBE105D5}"/>
              </a:ext>
            </a:extLst>
          </p:cNvPr>
          <p:cNvSpPr/>
          <p:nvPr/>
        </p:nvSpPr>
        <p:spPr>
          <a:xfrm>
            <a:off x="255651" y="727398"/>
            <a:ext cx="11676032" cy="36933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06ACC84-1637-4FEB-A5A4-46FC86326559}"/>
              </a:ext>
            </a:extLst>
          </p:cNvPr>
          <p:cNvSpPr/>
          <p:nvPr/>
        </p:nvSpPr>
        <p:spPr>
          <a:xfrm>
            <a:off x="254610" y="4335206"/>
            <a:ext cx="11677073" cy="36933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D26737-D5F8-444F-B243-C4D8A369EA9F}"/>
              </a:ext>
            </a:extLst>
          </p:cNvPr>
          <p:cNvSpPr/>
          <p:nvPr/>
        </p:nvSpPr>
        <p:spPr>
          <a:xfrm>
            <a:off x="254610" y="1096730"/>
            <a:ext cx="11677073" cy="31972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51EF675-215F-44DD-AB31-841461E27A51}"/>
              </a:ext>
            </a:extLst>
          </p:cNvPr>
          <p:cNvSpPr/>
          <p:nvPr/>
        </p:nvSpPr>
        <p:spPr>
          <a:xfrm>
            <a:off x="254610" y="4704538"/>
            <a:ext cx="11677073" cy="191737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ECB78F0-3131-4EC7-BA77-AB004FD83BF4}"/>
              </a:ext>
            </a:extLst>
          </p:cNvPr>
          <p:cNvSpPr txBox="1"/>
          <p:nvPr/>
        </p:nvSpPr>
        <p:spPr>
          <a:xfrm>
            <a:off x="240653" y="711036"/>
            <a:ext cx="11821886" cy="5869684"/>
          </a:xfrm>
          <a:prstGeom prst="rect">
            <a:avLst/>
          </a:prstGeom>
          <a:noFill/>
        </p:spPr>
        <p:txBody>
          <a:bodyPr wrap="square" rtlCol="0">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Effect of Silver Nanoparticles on the Viability of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E. coli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Bacteria (Figure 1).  </a:t>
            </a:r>
            <a:endParaRPr lang="en-US" sz="1050" b="1"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3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purpose</a:t>
            </a:r>
            <a:r>
              <a:rPr lang="en-US" sz="1600" dirty="0">
                <a:effectLst/>
                <a:latin typeface="Calibri" panose="020F0502020204030204" pitchFamily="34" charset="0"/>
                <a:ea typeface="Calibri" panose="020F0502020204030204" pitchFamily="34" charset="0"/>
                <a:cs typeface="Times New Roman" panose="02020603050405020304" pitchFamily="18" charset="0"/>
              </a:rPr>
              <a:t> of this experiment was to determine whether silver nanoparticles can have a noticeable antibacterial effect and, if so, what concentration of silver nanoparticles is needed to achieve this antibacterial effect.  The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data supports the hypothesis </a:t>
            </a:r>
            <a:r>
              <a:rPr lang="en-US" sz="1600" dirty="0">
                <a:effectLst/>
                <a:latin typeface="Calibri" panose="020F0502020204030204" pitchFamily="34" charset="0"/>
                <a:ea typeface="Calibri" panose="020F0502020204030204" pitchFamily="34" charset="0"/>
                <a:cs typeface="Times New Roman" panose="02020603050405020304" pitchFamily="18" charset="0"/>
              </a:rPr>
              <a:t>that higher concentrations of silver nanoparticles cause more cell death because higher concentrations of nanosilver are more cytotoxic. </a:t>
            </a:r>
          </a:p>
          <a:p>
            <a:pPr marL="628650" lvl="1" indent="-171450">
              <a:lnSpc>
                <a:spcPct val="107000"/>
              </a:lnSpc>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 zone of inhibition, where no bacteria grew around the filter disk soaked in a silver nanoparticle solution, suggests that the particular concentration of silver nanoparticles has antibacterial or bacteria killing effects. </a:t>
            </a:r>
          </a:p>
          <a:p>
            <a:pPr marL="628650" lvl="1" indent="-171450">
              <a:lnSpc>
                <a:spcPct val="107000"/>
              </a:lnSpc>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There was a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linear relationship </a:t>
            </a:r>
            <a:r>
              <a:rPr lang="en-US" sz="1400" dirty="0">
                <a:effectLst/>
                <a:latin typeface="Calibri" panose="020F0502020204030204" pitchFamily="34" charset="0"/>
                <a:ea typeface="Calibri" panose="020F0502020204030204" pitchFamily="34" charset="0"/>
                <a:cs typeface="Times New Roman" panose="02020603050405020304" pitchFamily="18" charset="0"/>
              </a:rPr>
              <a:t>between nanosilver concentration and the diameter of the zone of inhibition.  </a:t>
            </a:r>
          </a:p>
          <a:p>
            <a:pPr marL="1081088" lvl="2" indent="-166688">
              <a:lnSpc>
                <a:spcPct val="107000"/>
              </a:lnSpc>
              <a:spcAft>
                <a:spcPts val="800"/>
              </a:spcAft>
              <a:buFont typeface="Arial" panose="020B0604020202020204" pitchFamily="34" charset="0"/>
              <a:buChar char="•"/>
            </a:pPr>
            <a:r>
              <a:rPr lang="en-US" sz="1300" dirty="0">
                <a:effectLst/>
                <a:latin typeface="Calibri" panose="020F0502020204030204" pitchFamily="34" charset="0"/>
                <a:ea typeface="Calibri" panose="020F0502020204030204" pitchFamily="34" charset="0"/>
                <a:cs typeface="Times New Roman" panose="02020603050405020304" pitchFamily="18" charset="0"/>
              </a:rPr>
              <a:t>A noticeable zone of inhibition around the filter paper circles occurred at a nanosilver concentration of 50 </a:t>
            </a:r>
            <a:r>
              <a:rPr lang="en-US" sz="1300" dirty="0">
                <a:effectLst/>
                <a:latin typeface="Calibri" panose="020F0502020204030204" pitchFamily="34" charset="0"/>
                <a:ea typeface="Calibri" panose="020F0502020204030204" pitchFamily="34" charset="0"/>
                <a:cs typeface="Calibri" panose="020F0502020204030204" pitchFamily="34" charset="0"/>
              </a:rPr>
              <a:t>µ</a:t>
            </a:r>
            <a:r>
              <a:rPr lang="en-US" sz="1300" dirty="0">
                <a:effectLst/>
                <a:latin typeface="Calibri" panose="020F0502020204030204" pitchFamily="34" charset="0"/>
                <a:ea typeface="Calibri" panose="020F0502020204030204" pitchFamily="34" charset="0"/>
                <a:cs typeface="Times New Roman" panose="02020603050405020304" pitchFamily="18" charset="0"/>
              </a:rPr>
              <a:t>g/L with a 7 mm zone of inhibition.   </a:t>
            </a:r>
          </a:p>
          <a:p>
            <a:pPr marL="1081088" lvl="2" indent="-166688">
              <a:lnSpc>
                <a:spcPct val="107000"/>
              </a:lnSpc>
              <a:spcAft>
                <a:spcPts val="800"/>
              </a:spcAft>
              <a:buFont typeface="Arial" panose="020B0604020202020204" pitchFamily="34" charset="0"/>
              <a:buChar char="•"/>
            </a:pPr>
            <a:r>
              <a:rPr lang="en-US" sz="1300" dirty="0">
                <a:effectLst/>
                <a:latin typeface="Calibri" panose="020F0502020204030204" pitchFamily="34" charset="0"/>
                <a:ea typeface="Calibri" panose="020F0502020204030204" pitchFamily="34" charset="0"/>
                <a:cs typeface="Times New Roman" panose="02020603050405020304" pitchFamily="18" charset="0"/>
              </a:rPr>
              <a:t>The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highest nanosilver concentration </a:t>
            </a:r>
            <a:r>
              <a:rPr lang="en-US" sz="1300" dirty="0">
                <a:effectLst/>
                <a:latin typeface="Calibri" panose="020F0502020204030204" pitchFamily="34" charset="0"/>
                <a:ea typeface="Calibri" panose="020F0502020204030204" pitchFamily="34" charset="0"/>
                <a:cs typeface="Times New Roman" panose="02020603050405020304" pitchFamily="18" charset="0"/>
              </a:rPr>
              <a:t>of 500,000 </a:t>
            </a:r>
            <a:r>
              <a:rPr lang="en-US" sz="1300" dirty="0">
                <a:effectLst/>
                <a:latin typeface="Calibri" panose="020F0502020204030204" pitchFamily="34" charset="0"/>
                <a:ea typeface="Calibri" panose="020F0502020204030204" pitchFamily="34" charset="0"/>
                <a:cs typeface="Calibri" panose="020F0502020204030204" pitchFamily="34" charset="0"/>
              </a:rPr>
              <a:t>µ</a:t>
            </a:r>
            <a:r>
              <a:rPr lang="en-US" sz="1300" dirty="0">
                <a:effectLst/>
                <a:latin typeface="Calibri" panose="020F0502020204030204" pitchFamily="34" charset="0"/>
                <a:ea typeface="Calibri" panose="020F0502020204030204" pitchFamily="34" charset="0"/>
                <a:cs typeface="Times New Roman" panose="02020603050405020304" pitchFamily="18" charset="0"/>
              </a:rPr>
              <a:t>g/L had the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largest zone </a:t>
            </a:r>
            <a:r>
              <a:rPr lang="en-US" sz="1300" dirty="0">
                <a:effectLst/>
                <a:latin typeface="Calibri" panose="020F0502020204030204" pitchFamily="34" charset="0"/>
                <a:ea typeface="Calibri" panose="020F0502020204030204" pitchFamily="34" charset="0"/>
                <a:cs typeface="Times New Roman" panose="02020603050405020304" pitchFamily="18" charset="0"/>
              </a:rPr>
              <a:t>of inhibition of 14 mm</a:t>
            </a:r>
            <a:r>
              <a:rPr lang="en-US" sz="1300" dirty="0">
                <a:latin typeface="Calibri" panose="020F0502020204030204" pitchFamily="34" charset="0"/>
                <a:ea typeface="Calibri" panose="020F0502020204030204" pitchFamily="34" charset="0"/>
                <a:cs typeface="Times New Roman" panose="02020603050405020304" pitchFamily="18" charset="0"/>
              </a:rPr>
              <a: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1081088" lvl="2" indent="-166688">
              <a:lnSpc>
                <a:spcPct val="107000"/>
              </a:lnSpc>
              <a:spcAft>
                <a:spcPts val="800"/>
              </a:spcAft>
              <a:buFont typeface="Arial" panose="020B0604020202020204" pitchFamily="34" charset="0"/>
              <a:buChar char="•"/>
            </a:pPr>
            <a:r>
              <a:rPr lang="en-US" sz="1300" dirty="0">
                <a:effectLst/>
                <a:latin typeface="Calibri" panose="020F0502020204030204" pitchFamily="34" charset="0"/>
                <a:ea typeface="Calibri" panose="020F0502020204030204" pitchFamily="34" charset="0"/>
                <a:cs typeface="Times New Roman" panose="02020603050405020304" pitchFamily="18" charset="0"/>
              </a:rPr>
              <a:t>A nanosilver concentration of 5 </a:t>
            </a:r>
            <a:r>
              <a:rPr lang="en-US" sz="1300" dirty="0">
                <a:effectLst/>
                <a:latin typeface="Calibri" panose="020F0502020204030204" pitchFamily="34" charset="0"/>
                <a:ea typeface="Calibri" panose="020F0502020204030204" pitchFamily="34" charset="0"/>
                <a:cs typeface="Calibri" panose="020F0502020204030204" pitchFamily="34" charset="0"/>
              </a:rPr>
              <a:t>µ</a:t>
            </a:r>
            <a:r>
              <a:rPr lang="en-US" sz="1300" dirty="0">
                <a:effectLst/>
                <a:latin typeface="Calibri" panose="020F0502020204030204" pitchFamily="34" charset="0"/>
                <a:ea typeface="Calibri" panose="020F0502020204030204" pitchFamily="34" charset="0"/>
                <a:cs typeface="Times New Roman" panose="02020603050405020304" pitchFamily="18" charset="0"/>
              </a:rPr>
              <a:t>g/L did not cause a measurable antibacterial effect and displayed no zone of inhibition like the 0 </a:t>
            </a:r>
            <a:r>
              <a:rPr lang="en-US" sz="1300" dirty="0">
                <a:effectLst/>
                <a:latin typeface="Calibri" panose="020F0502020204030204" pitchFamily="34" charset="0"/>
                <a:ea typeface="Calibri" panose="020F0502020204030204" pitchFamily="34" charset="0"/>
                <a:cs typeface="Calibri" panose="020F0502020204030204" pitchFamily="34" charset="0"/>
              </a:rPr>
              <a:t>µ</a:t>
            </a:r>
            <a:r>
              <a:rPr lang="en-US" sz="1300" dirty="0">
                <a:effectLst/>
                <a:latin typeface="Calibri" panose="020F0502020204030204" pitchFamily="34" charset="0"/>
                <a:ea typeface="Calibri" panose="020F0502020204030204" pitchFamily="34" charset="0"/>
                <a:cs typeface="Times New Roman" panose="02020603050405020304" pitchFamily="18" charset="0"/>
              </a:rPr>
              <a:t>g/L control.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The Effect of Time and Plating Density on Viability of </a:t>
            </a:r>
            <a:r>
              <a:rPr lang="en-US" b="1" i="1" dirty="0">
                <a:effectLst/>
                <a:latin typeface="Calibri" panose="020F0502020204030204" pitchFamily="34" charset="0"/>
                <a:ea typeface="Calibri" panose="020F0502020204030204" pitchFamily="34" charset="0"/>
                <a:cs typeface="Times New Roman" panose="02020603050405020304" pitchFamily="18" charset="0"/>
              </a:rPr>
              <a:t>E. coli</a:t>
            </a:r>
            <a:r>
              <a:rPr lang="en-US" b="1" dirty="0">
                <a:effectLst/>
                <a:latin typeface="Calibri" panose="020F0502020204030204" pitchFamily="34" charset="0"/>
                <a:ea typeface="Calibri" panose="020F0502020204030204" pitchFamily="34" charset="0"/>
                <a:cs typeface="Times New Roman" panose="02020603050405020304" pitchFamily="18" charset="0"/>
              </a:rPr>
              <a:t> Treated with Silver Nanoparticles (Figure 2).  </a:t>
            </a:r>
          </a:p>
          <a:p>
            <a:pPr>
              <a:lnSpc>
                <a:spcPct val="107000"/>
              </a:lnSpc>
              <a:spcAft>
                <a:spcPts val="800"/>
              </a:spcAft>
            </a:pPr>
            <a:endParaRPr lang="en-US" sz="3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purpose</a:t>
            </a:r>
            <a:r>
              <a:rPr lang="en-US" sz="1600" dirty="0">
                <a:effectLst/>
                <a:latin typeface="Calibri" panose="020F0502020204030204" pitchFamily="34" charset="0"/>
                <a:ea typeface="Calibri" panose="020F0502020204030204" pitchFamily="34" charset="0"/>
                <a:cs typeface="Times New Roman" panose="02020603050405020304" pitchFamily="18" charset="0"/>
              </a:rPr>
              <a:t> of this experiment was to determine if the density of bacteria on the nutrient agar plate and the incubation time had an effect on the diameter of the zone of inhibition.  </a:t>
            </a:r>
          </a:p>
          <a:p>
            <a:pPr marL="166688" indent="-166688">
              <a:lnSpc>
                <a:spcPct val="107000"/>
              </a:lnSpc>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Zones of inhibition at respective nanosilver concentrations remained the same size at 48, 72 and 96 hours after incubation, suggesting that longer treatment times did not alter antibacterial activity. </a:t>
            </a:r>
          </a:p>
          <a:p>
            <a:pPr marL="166688" indent="-166688">
              <a:lnSpc>
                <a:spcPct val="107000"/>
              </a:lnSpc>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Doubling the amount of bacteria plated did not show a significant difference in the diameter of the zone of inhibition since the plates were not overgrown.</a:t>
            </a:r>
          </a:p>
        </p:txBody>
      </p:sp>
      <p:sp>
        <p:nvSpPr>
          <p:cNvPr id="4" name="Rectangle 3">
            <a:extLst>
              <a:ext uri="{FF2B5EF4-FFF2-40B4-BE49-F238E27FC236}">
                <a16:creationId xmlns:a16="http://schemas.microsoft.com/office/drawing/2014/main" id="{490CF5BD-CAAA-443E-BEDD-BB68923FBF0F}"/>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E10284-6FD9-45FE-8E76-21E4F853B124}"/>
              </a:ext>
            </a:extLst>
          </p:cNvPr>
          <p:cNvSpPr txBox="1"/>
          <p:nvPr/>
        </p:nvSpPr>
        <p:spPr>
          <a:xfrm>
            <a:off x="2329543" y="0"/>
            <a:ext cx="7866834" cy="738664"/>
          </a:xfrm>
          <a:prstGeom prst="rect">
            <a:avLst/>
          </a:prstGeom>
          <a:noFill/>
        </p:spPr>
        <p:txBody>
          <a:bodyPr wrap="none" rtlCol="0">
            <a:spAutoFit/>
          </a:bodyPr>
          <a:lstStyle/>
          <a:p>
            <a:r>
              <a:rPr lang="en-US" sz="2400" b="1" dirty="0">
                <a:solidFill>
                  <a:schemeClr val="bg1"/>
                </a:solidFill>
                <a:latin typeface="Calibri" panose="020F0502020204030204" pitchFamily="34" charset="0"/>
                <a:cs typeface="Times New Roman" panose="02020603050405020304" pitchFamily="18" charset="0"/>
              </a:rPr>
              <a:t>ANALYSIS: Impact </a:t>
            </a:r>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of Silver Nanoparticles on Bacteria - </a:t>
            </a:r>
            <a:r>
              <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 coli</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17216A95-0526-45C8-8B28-E848CB5B997A}"/>
              </a:ext>
            </a:extLst>
          </p:cNvPr>
          <p:cNvSpPr txBox="1"/>
          <p:nvPr/>
        </p:nvSpPr>
        <p:spPr>
          <a:xfrm>
            <a:off x="163286" y="932662"/>
            <a:ext cx="184731" cy="369332"/>
          </a:xfrm>
          <a:prstGeom prst="rect">
            <a:avLst/>
          </a:prstGeom>
          <a:noFill/>
        </p:spPr>
        <p:txBody>
          <a:bodyPr wrap="none" rtlCol="0">
            <a:spAutoFit/>
          </a:bodyPr>
          <a:lstStyle/>
          <a:p>
            <a:endParaRPr lang="en-US" dirty="0"/>
          </a:p>
        </p:txBody>
      </p:sp>
      <p:sp>
        <p:nvSpPr>
          <p:cNvPr id="11" name="Slide Number Placeholder 10">
            <a:extLst>
              <a:ext uri="{FF2B5EF4-FFF2-40B4-BE49-F238E27FC236}">
                <a16:creationId xmlns:a16="http://schemas.microsoft.com/office/drawing/2014/main" id="{4F86CB76-5C1C-4CC6-92FE-48394E288E64}"/>
              </a:ext>
            </a:extLst>
          </p:cNvPr>
          <p:cNvSpPr>
            <a:spLocks noGrp="1"/>
          </p:cNvSpPr>
          <p:nvPr>
            <p:ph type="sldNum" sz="quarter" idx="12"/>
          </p:nvPr>
        </p:nvSpPr>
        <p:spPr>
          <a:xfrm>
            <a:off x="9448800" y="6532203"/>
            <a:ext cx="2743200" cy="365125"/>
          </a:xfrm>
        </p:spPr>
        <p:txBody>
          <a:bodyPr/>
          <a:lstStyle/>
          <a:p>
            <a:fld id="{33ABF3DD-078A-4EE0-AF10-E3DEB8652971}" type="slidenum">
              <a:rPr lang="en-US" smtClean="0"/>
              <a:t>11</a:t>
            </a:fld>
            <a:endParaRPr lang="en-US" dirty="0"/>
          </a:p>
        </p:txBody>
      </p:sp>
    </p:spTree>
    <p:extLst>
      <p:ext uri="{BB962C8B-B14F-4D97-AF65-F5344CB8AC3E}">
        <p14:creationId xmlns:p14="http://schemas.microsoft.com/office/powerpoint/2010/main" val="3174808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9F6394-0787-4EA3-B6AF-48EA95FEE217}"/>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CC0CA39-A574-4181-B566-BA4BB3808643}"/>
              </a:ext>
            </a:extLst>
          </p:cNvPr>
          <p:cNvSpPr/>
          <p:nvPr/>
        </p:nvSpPr>
        <p:spPr>
          <a:xfrm>
            <a:off x="0" y="3150703"/>
            <a:ext cx="4133897" cy="368519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955D7B9-CF50-45BB-AC2F-8770ADCFD117}"/>
              </a:ext>
            </a:extLst>
          </p:cNvPr>
          <p:cNvSpPr txBox="1"/>
          <p:nvPr/>
        </p:nvSpPr>
        <p:spPr>
          <a:xfrm>
            <a:off x="247956" y="26149"/>
            <a:ext cx="11696087" cy="492443"/>
          </a:xfrm>
          <a:prstGeom prst="rect">
            <a:avLst/>
          </a:prstGeom>
          <a:noFill/>
        </p:spPr>
        <p:txBody>
          <a:bodyPr wrap="none" rtlCol="0">
            <a:spAutoFit/>
          </a:bodyPr>
          <a:lstStyle/>
          <a:p>
            <a:r>
              <a:rPr lang="en-US" sz="2600" b="1" dirty="0">
                <a:solidFill>
                  <a:schemeClr val="bg1"/>
                </a:solidFill>
              </a:rPr>
              <a:t>RESULTS: The Effect of Nanosilver-Containing Consumer Products on </a:t>
            </a:r>
            <a:r>
              <a:rPr lang="en-US" sz="2600" b="1" i="1" dirty="0">
                <a:solidFill>
                  <a:schemeClr val="bg1"/>
                </a:solidFill>
              </a:rPr>
              <a:t>E. coli </a:t>
            </a:r>
            <a:r>
              <a:rPr lang="en-US" sz="2600" b="1" dirty="0">
                <a:solidFill>
                  <a:schemeClr val="bg1"/>
                </a:solidFill>
              </a:rPr>
              <a:t>Viability</a:t>
            </a:r>
          </a:p>
        </p:txBody>
      </p:sp>
      <p:pic>
        <p:nvPicPr>
          <p:cNvPr id="13" name="Picture 12">
            <a:extLst>
              <a:ext uri="{FF2B5EF4-FFF2-40B4-BE49-F238E27FC236}">
                <a16:creationId xmlns:a16="http://schemas.microsoft.com/office/drawing/2014/main" id="{A109C463-911D-4CAF-AE62-CB5A0E6DA813}"/>
              </a:ext>
            </a:extLst>
          </p:cNvPr>
          <p:cNvPicPr>
            <a:picLocks noChangeAspect="1"/>
          </p:cNvPicPr>
          <p:nvPr/>
        </p:nvPicPr>
        <p:blipFill>
          <a:blip r:embed="rId3"/>
          <a:stretch>
            <a:fillRect/>
          </a:stretch>
        </p:blipFill>
        <p:spPr>
          <a:xfrm>
            <a:off x="481083" y="666230"/>
            <a:ext cx="2687273" cy="2407885"/>
          </a:xfrm>
          <a:prstGeom prst="rect">
            <a:avLst/>
          </a:prstGeom>
        </p:spPr>
      </p:pic>
      <p:pic>
        <p:nvPicPr>
          <p:cNvPr id="15" name="Picture 14">
            <a:extLst>
              <a:ext uri="{FF2B5EF4-FFF2-40B4-BE49-F238E27FC236}">
                <a16:creationId xmlns:a16="http://schemas.microsoft.com/office/drawing/2014/main" id="{F7FA6CB0-2561-4434-A162-5E945AFC0835}"/>
              </a:ext>
            </a:extLst>
          </p:cNvPr>
          <p:cNvPicPr>
            <a:picLocks noChangeAspect="1"/>
          </p:cNvPicPr>
          <p:nvPr/>
        </p:nvPicPr>
        <p:blipFill>
          <a:blip r:embed="rId4"/>
          <a:stretch>
            <a:fillRect/>
          </a:stretch>
        </p:blipFill>
        <p:spPr>
          <a:xfrm>
            <a:off x="4181050" y="666230"/>
            <a:ext cx="7909712" cy="4190521"/>
          </a:xfrm>
          <a:prstGeom prst="rect">
            <a:avLst/>
          </a:prstGeom>
        </p:spPr>
      </p:pic>
      <p:sp>
        <p:nvSpPr>
          <p:cNvPr id="16" name="TextBox 15">
            <a:extLst>
              <a:ext uri="{FF2B5EF4-FFF2-40B4-BE49-F238E27FC236}">
                <a16:creationId xmlns:a16="http://schemas.microsoft.com/office/drawing/2014/main" id="{8F41FA07-D73F-4E42-93B1-86FD0691E882}"/>
              </a:ext>
            </a:extLst>
          </p:cNvPr>
          <p:cNvSpPr txBox="1"/>
          <p:nvPr/>
        </p:nvSpPr>
        <p:spPr>
          <a:xfrm>
            <a:off x="18174" y="589642"/>
            <a:ext cx="386709" cy="369332"/>
          </a:xfrm>
          <a:prstGeom prst="rect">
            <a:avLst/>
          </a:prstGeom>
          <a:noFill/>
        </p:spPr>
        <p:txBody>
          <a:bodyPr wrap="none" rtlCol="0">
            <a:spAutoFit/>
          </a:bodyPr>
          <a:lstStyle/>
          <a:p>
            <a:r>
              <a:rPr lang="en-US" b="1" dirty="0"/>
              <a:t>A.</a:t>
            </a:r>
          </a:p>
        </p:txBody>
      </p:sp>
      <p:sp>
        <p:nvSpPr>
          <p:cNvPr id="17" name="TextBox 16">
            <a:extLst>
              <a:ext uri="{FF2B5EF4-FFF2-40B4-BE49-F238E27FC236}">
                <a16:creationId xmlns:a16="http://schemas.microsoft.com/office/drawing/2014/main" id="{14E5013E-A21E-4006-991B-B445C82DBC03}"/>
              </a:ext>
            </a:extLst>
          </p:cNvPr>
          <p:cNvSpPr txBox="1"/>
          <p:nvPr/>
        </p:nvSpPr>
        <p:spPr>
          <a:xfrm>
            <a:off x="4200929" y="636717"/>
            <a:ext cx="493922" cy="378407"/>
          </a:xfrm>
          <a:prstGeom prst="rect">
            <a:avLst/>
          </a:prstGeom>
          <a:noFill/>
        </p:spPr>
        <p:txBody>
          <a:bodyPr wrap="square" rtlCol="0">
            <a:spAutoFit/>
          </a:bodyPr>
          <a:lstStyle/>
          <a:p>
            <a:r>
              <a:rPr lang="en-US" b="1" dirty="0"/>
              <a:t>B.</a:t>
            </a:r>
          </a:p>
        </p:txBody>
      </p:sp>
      <p:sp>
        <p:nvSpPr>
          <p:cNvPr id="18" name="TextBox 17">
            <a:extLst>
              <a:ext uri="{FF2B5EF4-FFF2-40B4-BE49-F238E27FC236}">
                <a16:creationId xmlns:a16="http://schemas.microsoft.com/office/drawing/2014/main" id="{923FAE3A-78E2-40B2-9A27-5F693B6AA1D4}"/>
              </a:ext>
            </a:extLst>
          </p:cNvPr>
          <p:cNvSpPr txBox="1"/>
          <p:nvPr/>
        </p:nvSpPr>
        <p:spPr>
          <a:xfrm>
            <a:off x="4154545" y="4856751"/>
            <a:ext cx="527824" cy="369332"/>
          </a:xfrm>
          <a:prstGeom prst="rect">
            <a:avLst/>
          </a:prstGeom>
          <a:noFill/>
        </p:spPr>
        <p:txBody>
          <a:bodyPr wrap="square" rtlCol="0">
            <a:spAutoFit/>
          </a:bodyPr>
          <a:lstStyle/>
          <a:p>
            <a:r>
              <a:rPr lang="en-US" b="1" dirty="0"/>
              <a:t>C.</a:t>
            </a:r>
          </a:p>
        </p:txBody>
      </p:sp>
      <p:sp>
        <p:nvSpPr>
          <p:cNvPr id="10" name="TextBox 9">
            <a:extLst>
              <a:ext uri="{FF2B5EF4-FFF2-40B4-BE49-F238E27FC236}">
                <a16:creationId xmlns:a16="http://schemas.microsoft.com/office/drawing/2014/main" id="{386C4869-5A7B-44EC-84D6-3E16A57CF9D0}"/>
              </a:ext>
            </a:extLst>
          </p:cNvPr>
          <p:cNvSpPr txBox="1"/>
          <p:nvPr/>
        </p:nvSpPr>
        <p:spPr>
          <a:xfrm>
            <a:off x="51543" y="3165587"/>
            <a:ext cx="3999652" cy="3693319"/>
          </a:xfrm>
          <a:prstGeom prst="rect">
            <a:avLst/>
          </a:prstGeom>
          <a:noFill/>
        </p:spPr>
        <p:txBody>
          <a:bodyPr wrap="square">
            <a:spAutoFit/>
          </a:bodyPr>
          <a:lstStyle/>
          <a:p>
            <a:r>
              <a:rPr lang="en-US" sz="1300" b="1" dirty="0"/>
              <a:t>Figure 3.  The Effect of  Nanosilver-Containing Consumer Products on </a:t>
            </a:r>
            <a:r>
              <a:rPr lang="en-US" sz="1300" b="1" i="1" dirty="0"/>
              <a:t>E. coli Viability</a:t>
            </a:r>
            <a:r>
              <a:rPr lang="en-US" sz="1300" dirty="0"/>
              <a:t>. </a:t>
            </a:r>
            <a:r>
              <a:rPr lang="en-US" sz="1300" b="1" dirty="0"/>
              <a:t>(A)</a:t>
            </a:r>
            <a:r>
              <a:rPr lang="en-US" sz="1300" dirty="0"/>
              <a:t> </a:t>
            </a:r>
            <a:r>
              <a:rPr lang="en-US" sz="1300" i="1" dirty="0"/>
              <a:t>E. coli </a:t>
            </a:r>
            <a:r>
              <a:rPr lang="en-US" sz="1300" dirty="0"/>
              <a:t>were plated on soft nutrient agar petri dishes.  Immediately after plating,  6-mm sterile disks each soaked in a different consumer product containing silver nanoparticles were placed on the agar plate and incubated at 37</a:t>
            </a:r>
            <a:r>
              <a:rPr lang="en-US" sz="1300" baseline="30000" dirty="0"/>
              <a:t>o</a:t>
            </a:r>
            <a:r>
              <a:rPr lang="en-US" sz="1300" dirty="0"/>
              <a:t>C for 72 hours. </a:t>
            </a:r>
            <a:r>
              <a:rPr lang="en-US" sz="1300" b="1" dirty="0"/>
              <a:t>(B) </a:t>
            </a:r>
            <a:r>
              <a:rPr lang="en-US" sz="1300" dirty="0"/>
              <a:t>The diameter of the zone of inhibition around 6 disks per product was measured using a metric ruler and the average diameter was plotted. Error bars are the standard deviation.  </a:t>
            </a:r>
            <a:r>
              <a:rPr lang="en-US" sz="1300" b="1" dirty="0"/>
              <a:t>(C)  </a:t>
            </a:r>
            <a:r>
              <a:rPr lang="en-US" sz="1300" dirty="0"/>
              <a:t>Comparison of  concentration of colloidal silver in parts per million (PPM) in each product and average zone of inhibition measurement (mm).</a:t>
            </a:r>
          </a:p>
          <a:p>
            <a:endParaRPr lang="en-US" sz="1300" dirty="0"/>
          </a:p>
          <a:p>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Observations: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Clear zones of inhibition were evident with each product tested at 48 hours after incubation.  The diameter of the zones of inhibition did not correlate with the concentration of colloidal silver in the products.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7F92B92-FB6A-44C6-807E-8EAB7F58694B}"/>
              </a:ext>
            </a:extLst>
          </p:cNvPr>
          <p:cNvSpPr txBox="1"/>
          <p:nvPr/>
        </p:nvSpPr>
        <p:spPr>
          <a:xfrm>
            <a:off x="3194861" y="1615521"/>
            <a:ext cx="910827" cy="523220"/>
          </a:xfrm>
          <a:prstGeom prst="rect">
            <a:avLst/>
          </a:prstGeom>
          <a:noFill/>
        </p:spPr>
        <p:txBody>
          <a:bodyPr wrap="none" rtlCol="0">
            <a:spAutoFit/>
          </a:bodyPr>
          <a:lstStyle/>
          <a:p>
            <a:pPr algn="ctr"/>
            <a:r>
              <a:rPr lang="en-US" sz="1400" b="1" dirty="0"/>
              <a:t>Zone of </a:t>
            </a:r>
          </a:p>
          <a:p>
            <a:pPr algn="ctr"/>
            <a:r>
              <a:rPr lang="en-US" sz="1400" b="1" dirty="0"/>
              <a:t>Inhibition</a:t>
            </a:r>
          </a:p>
        </p:txBody>
      </p:sp>
      <p:pic>
        <p:nvPicPr>
          <p:cNvPr id="9" name="Picture 8">
            <a:extLst>
              <a:ext uri="{FF2B5EF4-FFF2-40B4-BE49-F238E27FC236}">
                <a16:creationId xmlns:a16="http://schemas.microsoft.com/office/drawing/2014/main" id="{A1025A02-9F88-4141-BADC-01B94A39FDBE}"/>
              </a:ext>
            </a:extLst>
          </p:cNvPr>
          <p:cNvPicPr>
            <a:picLocks noChangeAspect="1"/>
          </p:cNvPicPr>
          <p:nvPr/>
        </p:nvPicPr>
        <p:blipFill>
          <a:blip r:embed="rId5"/>
          <a:stretch>
            <a:fillRect/>
          </a:stretch>
        </p:blipFill>
        <p:spPr>
          <a:xfrm>
            <a:off x="4493764" y="4945555"/>
            <a:ext cx="7596997" cy="1846492"/>
          </a:xfrm>
          <a:prstGeom prst="rect">
            <a:avLst/>
          </a:prstGeom>
        </p:spPr>
      </p:pic>
      <p:cxnSp>
        <p:nvCxnSpPr>
          <p:cNvPr id="20" name="Straight Arrow Connector 19">
            <a:extLst>
              <a:ext uri="{FF2B5EF4-FFF2-40B4-BE49-F238E27FC236}">
                <a16:creationId xmlns:a16="http://schemas.microsoft.com/office/drawing/2014/main" id="{769F59EB-AEB2-4198-B7D0-709116994B14}"/>
              </a:ext>
            </a:extLst>
          </p:cNvPr>
          <p:cNvCxnSpPr>
            <a:cxnSpLocks/>
          </p:cNvCxnSpPr>
          <p:nvPr/>
        </p:nvCxnSpPr>
        <p:spPr>
          <a:xfrm flipH="1">
            <a:off x="2910952" y="2123922"/>
            <a:ext cx="520665" cy="1976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773A5CA-A06F-404E-B7F1-01CDDD822DFD}"/>
              </a:ext>
            </a:extLst>
          </p:cNvPr>
          <p:cNvCxnSpPr>
            <a:cxnSpLocks/>
          </p:cNvCxnSpPr>
          <p:nvPr/>
        </p:nvCxnSpPr>
        <p:spPr>
          <a:xfrm flipH="1" flipV="1">
            <a:off x="2878678" y="1278876"/>
            <a:ext cx="739323" cy="3366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975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CAB59547-E49A-476B-B019-3E26F478B696}"/>
              </a:ext>
            </a:extLst>
          </p:cNvPr>
          <p:cNvSpPr/>
          <p:nvPr/>
        </p:nvSpPr>
        <p:spPr>
          <a:xfrm>
            <a:off x="54622" y="2880319"/>
            <a:ext cx="12066807" cy="21737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C3AD2045-F7D4-442D-9F17-5F018495A475}"/>
              </a:ext>
            </a:extLst>
          </p:cNvPr>
          <p:cNvSpPr/>
          <p:nvPr/>
        </p:nvSpPr>
        <p:spPr>
          <a:xfrm>
            <a:off x="54622" y="1485069"/>
            <a:ext cx="12082756" cy="11779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77E5CFC-0541-4D75-842A-36B37177097E}"/>
              </a:ext>
            </a:extLst>
          </p:cNvPr>
          <p:cNvSpPr txBox="1"/>
          <p:nvPr/>
        </p:nvSpPr>
        <p:spPr>
          <a:xfrm>
            <a:off x="173407" y="1587619"/>
            <a:ext cx="11931124" cy="978858"/>
          </a:xfrm>
          <a:prstGeom prst="rect">
            <a:avLst/>
          </a:prstGeom>
          <a:noFill/>
        </p:spPr>
        <p:txBody>
          <a:bodyPr wrap="square" rtlCol="0">
            <a:spAutoFit/>
          </a:bodyPr>
          <a:lstStyle/>
          <a:p>
            <a:pPr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There </a:t>
            </a:r>
            <a:r>
              <a:rPr lang="en-US" sz="1400" b="1" dirty="0">
                <a:latin typeface="Calibri" panose="020F0502020204030204" pitchFamily="34" charset="0"/>
                <a:ea typeface="Calibri" panose="020F0502020204030204" pitchFamily="34" charset="0"/>
                <a:cs typeface="Times New Roman" panose="02020603050405020304" pitchFamily="18" charset="0"/>
              </a:rPr>
              <a:t>could be</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many reasons for the lack of correlation between silver nanoparticle concentration in the consumer products and antibacterial effects.  </a:t>
            </a:r>
          </a:p>
          <a:p>
            <a:pPr marL="285750" marR="0" indent="-285750">
              <a:lnSpc>
                <a:spcPct val="107000"/>
              </a:lnSpc>
              <a:spcBef>
                <a:spcPts val="0"/>
              </a:spcBef>
              <a:spcAft>
                <a:spcPts val="80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Differences in the properties </a:t>
            </a:r>
            <a:r>
              <a:rPr lang="en-US" sz="1400" dirty="0">
                <a:effectLst/>
                <a:latin typeface="Calibri" panose="020F0502020204030204" pitchFamily="34" charset="0"/>
                <a:ea typeface="Calibri" panose="020F0502020204030204" pitchFamily="34" charset="0"/>
                <a:cs typeface="Times New Roman" panose="02020603050405020304" pitchFamily="18" charset="0"/>
              </a:rPr>
              <a:t>of the silver nanoparticles in these products may account for their level of effectiveness as antimicrobial agents. </a:t>
            </a: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Color and antimicrobial properties of silver vary tremendously depending on the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size, shape, surface area, and coating </a:t>
            </a:r>
            <a:r>
              <a:rPr lang="en-US" sz="1400" dirty="0">
                <a:effectLst/>
                <a:latin typeface="Calibri" panose="020F0502020204030204" pitchFamily="34" charset="0"/>
                <a:ea typeface="Calibri" panose="020F0502020204030204" pitchFamily="34" charset="0"/>
                <a:cs typeface="Times New Roman" panose="02020603050405020304" pitchFamily="18" charset="0"/>
              </a:rPr>
              <a:t>of the silver nanoparticle.</a:t>
            </a:r>
            <a:r>
              <a:rPr lang="en-US" sz="14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4" name="Rectangle 63">
            <a:extLst>
              <a:ext uri="{FF2B5EF4-FFF2-40B4-BE49-F238E27FC236}">
                <a16:creationId xmlns:a16="http://schemas.microsoft.com/office/drawing/2014/main" id="{313A8161-C8AE-4A1A-947E-39FF231DB5B5}"/>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F08BC82A-D683-4DFE-95C8-BACB22D6AF38}"/>
              </a:ext>
            </a:extLst>
          </p:cNvPr>
          <p:cNvSpPr txBox="1"/>
          <p:nvPr/>
        </p:nvSpPr>
        <p:spPr>
          <a:xfrm>
            <a:off x="1228531" y="-16778"/>
            <a:ext cx="9498369" cy="738664"/>
          </a:xfrm>
          <a:prstGeom prst="rect">
            <a:avLst/>
          </a:prstGeom>
          <a:noFill/>
        </p:spPr>
        <p:txBody>
          <a:bodyPr wrap="none" rtlCol="0">
            <a:spAutoFit/>
          </a:bodyPr>
          <a:lstStyle/>
          <a:p>
            <a:r>
              <a:rPr lang="en-US" sz="2400" b="1" dirty="0">
                <a:solidFill>
                  <a:schemeClr val="bg1"/>
                </a:solidFill>
                <a:latin typeface="Calibri" panose="020F0502020204030204" pitchFamily="34" charset="0"/>
                <a:cs typeface="Times New Roman" panose="02020603050405020304" pitchFamily="18" charset="0"/>
              </a:rPr>
              <a:t>ANALYSIS: The Effect of Nanosilver-Containing Products on </a:t>
            </a:r>
            <a:r>
              <a:rPr lang="en-US" sz="2400" b="1" i="1" dirty="0">
                <a:solidFill>
                  <a:schemeClr val="bg1"/>
                </a:solidFill>
                <a:latin typeface="Calibri" panose="020F0502020204030204" pitchFamily="34" charset="0"/>
                <a:cs typeface="Times New Roman" panose="02020603050405020304" pitchFamily="18" charset="0"/>
              </a:rPr>
              <a:t>E. coli </a:t>
            </a:r>
            <a:r>
              <a:rPr lang="en-US" sz="2400" b="1" dirty="0">
                <a:solidFill>
                  <a:schemeClr val="bg1"/>
                </a:solidFill>
                <a:latin typeface="Calibri" panose="020F0502020204030204" pitchFamily="34" charset="0"/>
                <a:cs typeface="Times New Roman" panose="02020603050405020304" pitchFamily="18" charset="0"/>
              </a:rPr>
              <a:t>Viability</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5" name="TextBox 34">
            <a:extLst>
              <a:ext uri="{FF2B5EF4-FFF2-40B4-BE49-F238E27FC236}">
                <a16:creationId xmlns:a16="http://schemas.microsoft.com/office/drawing/2014/main" id="{D7DD7CBE-412D-4C0D-9D57-19608BF65E57}"/>
              </a:ext>
            </a:extLst>
          </p:cNvPr>
          <p:cNvSpPr txBox="1"/>
          <p:nvPr/>
        </p:nvSpPr>
        <p:spPr>
          <a:xfrm>
            <a:off x="109244" y="3000904"/>
            <a:ext cx="12082756" cy="2336217"/>
          </a:xfrm>
          <a:prstGeom prst="rect">
            <a:avLst/>
          </a:prstGeom>
          <a:noFill/>
        </p:spPr>
        <p:txBody>
          <a:bodyPr wrap="square" rtlCol="0">
            <a:spAutoFit/>
          </a:bodyPr>
          <a:lstStyle/>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Bacterial cell killing may vary significantly among these consumer products due to different components, conditions, and treatment times. </a:t>
            </a:r>
            <a:r>
              <a:rPr lang="en-US" sz="1400" dirty="0">
                <a:effectLst/>
                <a:latin typeface="Calibri" panose="020F0502020204030204" pitchFamily="34" charset="0"/>
                <a:ea typeface="Calibri" panose="020F0502020204030204" pitchFamily="34" charset="0"/>
                <a:cs typeface="Times New Roman" panose="02020603050405020304" pitchFamily="18" charset="0"/>
              </a:rPr>
              <a:t> For example:</a:t>
            </a:r>
          </a:p>
          <a:p>
            <a:pPr marL="800100" lvl="1" indent="-342900">
              <a:lnSpc>
                <a:spcPct val="107000"/>
              </a:lnSpc>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Differences in osmolarity </a:t>
            </a:r>
            <a:r>
              <a:rPr lang="en-US" sz="1400" dirty="0">
                <a:effectLst/>
                <a:latin typeface="Calibri" panose="020F0502020204030204" pitchFamily="34" charset="0"/>
                <a:ea typeface="Calibri" panose="020F0502020204030204" pitchFamily="34" charset="0"/>
                <a:cs typeface="Times New Roman" panose="02020603050405020304" pitchFamily="18" charset="0"/>
              </a:rPr>
              <a:t>of the consumer products can cause bacterial cell death. Fluid imbalances can cause bacterial cells to shrink or burst causing cell death.</a:t>
            </a:r>
            <a:r>
              <a:rPr lang="en-US" sz="1400" baseline="30000" dirty="0">
                <a:effectLst/>
                <a:latin typeface="Calibri" panose="020F0502020204030204" pitchFamily="34" charset="0"/>
                <a:ea typeface="Calibri" panose="020F0502020204030204" pitchFamily="34" charset="0"/>
                <a:cs typeface="Times New Roman" panose="02020603050405020304" pitchFamily="18" charset="0"/>
              </a:rPr>
              <a:t>15</a:t>
            </a:r>
          </a:p>
          <a:p>
            <a:pPr marL="800100" lvl="1" indent="-342900">
              <a:lnSpc>
                <a:spcPct val="107000"/>
              </a:lnSpc>
              <a:buFont typeface="Symbol" panose="05050102010706020507" pitchFamily="18" charset="2"/>
              <a:buChar char=""/>
            </a:pPr>
            <a:endParaRPr lang="en-US" sz="3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pH properties </a:t>
            </a:r>
            <a:r>
              <a:rPr lang="en-US" sz="1400" dirty="0">
                <a:effectLst/>
                <a:latin typeface="Calibri" panose="020F0502020204030204" pitchFamily="34" charset="0"/>
                <a:ea typeface="Calibri" panose="020F0502020204030204" pitchFamily="34" charset="0"/>
                <a:cs typeface="Times New Roman" panose="02020603050405020304" pitchFamily="18" charset="0"/>
              </a:rPr>
              <a:t>of the consumer product can also cause more cell death depending upon whether the product is too acidic (low pH) or too basic (high pH).</a:t>
            </a:r>
          </a:p>
          <a:p>
            <a:pPr marL="800100" lvl="1" indent="-342900">
              <a:lnSpc>
                <a:spcPct val="107000"/>
              </a:lnSpc>
              <a:buFont typeface="Symbol" panose="05050102010706020507" pitchFamily="18" charset="2"/>
              <a:buChar char=""/>
            </a:pPr>
            <a:endParaRPr lang="en-US" sz="3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presence of detergents </a:t>
            </a:r>
            <a:r>
              <a:rPr lang="en-US" sz="1400" dirty="0">
                <a:effectLst/>
                <a:latin typeface="Calibri" panose="020F0502020204030204" pitchFamily="34" charset="0"/>
                <a:ea typeface="Calibri" panose="020F0502020204030204" pitchFamily="34" charset="0"/>
                <a:cs typeface="Times New Roman" panose="02020603050405020304" pitchFamily="18" charset="0"/>
              </a:rPr>
              <a:t>in the consumer product can effectively destroy the cell membrane or produce pores that allow the release of intracellular components resulting in cell death.</a:t>
            </a:r>
          </a:p>
          <a:p>
            <a:pPr marL="800100" lvl="1" indent="-342900">
              <a:lnSpc>
                <a:spcPct val="107000"/>
              </a:lnSpc>
              <a:buFont typeface="Symbol" panose="05050102010706020507" pitchFamily="18" charset="2"/>
              <a:buChar char=""/>
            </a:pPr>
            <a:endParaRPr lang="en-US" sz="3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Symbol" panose="05050102010706020507" pitchFamily="18" charset="2"/>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Essential oils and grapefruit extracts </a:t>
            </a:r>
            <a:r>
              <a:rPr lang="en-US" sz="1400" dirty="0">
                <a:effectLst/>
                <a:latin typeface="Calibri" panose="020F0502020204030204" pitchFamily="34" charset="0"/>
                <a:ea typeface="Calibri" panose="020F0502020204030204" pitchFamily="34" charset="0"/>
                <a:cs typeface="Times New Roman" panose="02020603050405020304" pitchFamily="18" charset="0"/>
              </a:rPr>
              <a:t>contained in some of these products also have antimicrobial/antiseptic properties.</a:t>
            </a:r>
          </a:p>
          <a:p>
            <a:endParaRPr lang="en-US" dirty="0"/>
          </a:p>
        </p:txBody>
      </p:sp>
      <p:sp>
        <p:nvSpPr>
          <p:cNvPr id="73" name="Rectangle 72">
            <a:extLst>
              <a:ext uri="{FF2B5EF4-FFF2-40B4-BE49-F238E27FC236}">
                <a16:creationId xmlns:a16="http://schemas.microsoft.com/office/drawing/2014/main" id="{CC8BB65B-6EB8-402F-8D33-0E2B2F8833C2}"/>
              </a:ext>
            </a:extLst>
          </p:cNvPr>
          <p:cNvSpPr/>
          <p:nvPr/>
        </p:nvSpPr>
        <p:spPr>
          <a:xfrm>
            <a:off x="46609" y="5239086"/>
            <a:ext cx="12106063" cy="125212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33837F71-834A-4526-9791-802F07825086}"/>
              </a:ext>
            </a:extLst>
          </p:cNvPr>
          <p:cNvSpPr txBox="1"/>
          <p:nvPr/>
        </p:nvSpPr>
        <p:spPr>
          <a:xfrm>
            <a:off x="139978" y="5294430"/>
            <a:ext cx="11919471" cy="1446550"/>
          </a:xfrm>
          <a:prstGeom prst="rect">
            <a:avLst/>
          </a:prstGeom>
          <a:noFill/>
        </p:spPr>
        <p:txBody>
          <a:bodyPr wrap="square" rtlCol="0">
            <a:spAutoFit/>
          </a:bodyPr>
          <a:lstStyle/>
          <a:p>
            <a:r>
              <a:rPr lang="en-US" sz="1400" b="1" dirty="0">
                <a:effectLst/>
                <a:latin typeface="Calibri" panose="020F0502020204030204" pitchFamily="34" charset="0"/>
                <a:ea typeface="Calibri" panose="020F0502020204030204" pitchFamily="34" charset="0"/>
                <a:cs typeface="Times New Roman" panose="02020603050405020304" pitchFamily="18" charset="0"/>
              </a:rPr>
              <a:t>Source of Error</a:t>
            </a:r>
            <a:r>
              <a:rPr lang="en-US"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One source of error for these experiments is the saturation of the filter disk after soaking in the baby food jar.  It is important that you tap the filter disk on the jar’s rim until no drops are coming off the circle (about 6 taps) before placing on the nutrient agar plates. If there are residual drops, the colloidal silver solution may spread out when placed on the agar plate and result in larger zones of inhibition.  Since the consumer products have various viscosities ranging from liquids to gels and even solids in the case of the lip balm, it was hard to ensure that all residual product was removed equally efficiently from the filter disk before placing it down on the bacterial plate.</a:t>
            </a:r>
          </a:p>
          <a:p>
            <a:endParaRPr lang="en-US" dirty="0"/>
          </a:p>
        </p:txBody>
      </p:sp>
      <p:sp>
        <p:nvSpPr>
          <p:cNvPr id="16" name="TextBox 15">
            <a:extLst>
              <a:ext uri="{FF2B5EF4-FFF2-40B4-BE49-F238E27FC236}">
                <a16:creationId xmlns:a16="http://schemas.microsoft.com/office/drawing/2014/main" id="{7949EB62-D1E8-47A8-A745-70E956CC1ACD}"/>
              </a:ext>
            </a:extLst>
          </p:cNvPr>
          <p:cNvSpPr txBox="1"/>
          <p:nvPr/>
        </p:nvSpPr>
        <p:spPr>
          <a:xfrm>
            <a:off x="30951" y="724659"/>
            <a:ext cx="12137378" cy="543162"/>
          </a:xfrm>
          <a:prstGeom prst="rect">
            <a:avLst/>
          </a:prstGeom>
          <a:solidFill>
            <a:schemeClr val="bg1"/>
          </a:solidFill>
        </p:spPr>
        <p:txBody>
          <a:bodyPr wrap="square" rtlCol="0">
            <a:spAutoFit/>
          </a:bodyPr>
          <a:lstStyle/>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All eight nanosilver-containing consumer products showed antibacterial effects with measurable zones of inhibition around the filter disks ranging from 9 to 16 mm compared to the distilled water control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figure 3</a:t>
            </a:r>
            <a:r>
              <a:rPr lang="en-US" sz="1400" dirty="0">
                <a:effectLst/>
                <a:latin typeface="Calibri" panose="020F0502020204030204" pitchFamily="34" charset="0"/>
                <a:ea typeface="Calibri" panose="020F0502020204030204" pitchFamily="34" charset="0"/>
                <a:cs typeface="Times New Roman" panose="02020603050405020304" pitchFamily="18" charset="0"/>
              </a:rPr>
              <a:t>). Ther</a:t>
            </a:r>
            <a:r>
              <a:rPr lang="en-US" sz="1400" dirty="0">
                <a:latin typeface="Calibri" panose="020F0502020204030204" pitchFamily="34" charset="0"/>
                <a:ea typeface="Calibri" panose="020F0502020204030204" pitchFamily="34" charset="0"/>
                <a:cs typeface="Times New Roman" panose="02020603050405020304" pitchFamily="18" charset="0"/>
              </a:rPr>
              <a:t>e was not a linear relationship between nanosilver concentration (PPM) and the diameter of zone of inhibition.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C154B8F-AA28-40C5-BC03-64C05835C24A}"/>
              </a:ext>
            </a:extLst>
          </p:cNvPr>
          <p:cNvSpPr>
            <a:spLocks noGrp="1"/>
          </p:cNvSpPr>
          <p:nvPr>
            <p:ph type="sldNum" sz="quarter" idx="12"/>
          </p:nvPr>
        </p:nvSpPr>
        <p:spPr>
          <a:xfrm>
            <a:off x="9458539" y="6493625"/>
            <a:ext cx="2743200" cy="365125"/>
          </a:xfrm>
        </p:spPr>
        <p:txBody>
          <a:bodyPr/>
          <a:lstStyle/>
          <a:p>
            <a:fld id="{33ABF3DD-078A-4EE0-AF10-E3DEB8652971}" type="slidenum">
              <a:rPr lang="en-US" smtClean="0"/>
              <a:t>13</a:t>
            </a:fld>
            <a:endParaRPr lang="en-US" dirty="0"/>
          </a:p>
        </p:txBody>
      </p:sp>
    </p:spTree>
    <p:extLst>
      <p:ext uri="{BB962C8B-B14F-4D97-AF65-F5344CB8AC3E}">
        <p14:creationId xmlns:p14="http://schemas.microsoft.com/office/powerpoint/2010/main" val="1877331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344A70-127D-4B43-BEA6-12827CFB1B0C}"/>
              </a:ext>
            </a:extLst>
          </p:cNvPr>
          <p:cNvSpPr/>
          <p:nvPr/>
        </p:nvSpPr>
        <p:spPr>
          <a:xfrm>
            <a:off x="607032" y="450868"/>
            <a:ext cx="6944836" cy="103433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DA62DEE-905F-4DDA-A5D9-5DD7B590F635}"/>
              </a:ext>
            </a:extLst>
          </p:cNvPr>
          <p:cNvSpPr txBox="1"/>
          <p:nvPr/>
        </p:nvSpPr>
        <p:spPr>
          <a:xfrm>
            <a:off x="607032" y="505199"/>
            <a:ext cx="7127716" cy="1169551"/>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Prior to beginning the experiment, melt yeast-extract dextrose (YED) media (350 mL) in a microwave swirling every 30 seconds to mix.  Working in a sterile environment next to lit candles, pour melted growth media into 90 x 15 mm petri dishes (~25 mL to cover the bottom of the dish). Let petri dishes sit at room temperature for 2 hours to solidify the YED plates.</a:t>
            </a:r>
          </a:p>
          <a:p>
            <a:endParaRPr lang="en-US" sz="1400" dirty="0"/>
          </a:p>
        </p:txBody>
      </p:sp>
      <p:sp>
        <p:nvSpPr>
          <p:cNvPr id="13" name="Rectangle 12">
            <a:extLst>
              <a:ext uri="{FF2B5EF4-FFF2-40B4-BE49-F238E27FC236}">
                <a16:creationId xmlns:a16="http://schemas.microsoft.com/office/drawing/2014/main" id="{7F2587E7-BD42-4E36-A47A-70CCC505CA3D}"/>
              </a:ext>
            </a:extLst>
          </p:cNvPr>
          <p:cNvSpPr/>
          <p:nvPr/>
        </p:nvSpPr>
        <p:spPr>
          <a:xfrm>
            <a:off x="662263" y="5494351"/>
            <a:ext cx="6944836" cy="122515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E42A3FA-95B5-4516-B7DB-3D58946E0F30}"/>
              </a:ext>
            </a:extLst>
          </p:cNvPr>
          <p:cNvSpPr/>
          <p:nvPr/>
        </p:nvSpPr>
        <p:spPr>
          <a:xfrm>
            <a:off x="607032" y="1716324"/>
            <a:ext cx="6944836" cy="108941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0876C3C-BB78-4E99-A507-1BB53A4AC0B1}"/>
              </a:ext>
            </a:extLst>
          </p:cNvPr>
          <p:cNvSpPr/>
          <p:nvPr/>
        </p:nvSpPr>
        <p:spPr>
          <a:xfrm>
            <a:off x="607032" y="3083436"/>
            <a:ext cx="6944836" cy="9035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7335AAA-BE5A-421A-8B75-AA621812719F}"/>
              </a:ext>
            </a:extLst>
          </p:cNvPr>
          <p:cNvSpPr/>
          <p:nvPr/>
        </p:nvSpPr>
        <p:spPr>
          <a:xfrm>
            <a:off x="619232" y="4227594"/>
            <a:ext cx="6944836" cy="9817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981614F-7E5B-40EF-9005-B2DD8BD14E73}"/>
              </a:ext>
            </a:extLst>
          </p:cNvPr>
          <p:cNvSpPr txBox="1"/>
          <p:nvPr/>
        </p:nvSpPr>
        <p:spPr>
          <a:xfrm>
            <a:off x="745155" y="5546103"/>
            <a:ext cx="7001324" cy="1384995"/>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Using a sterile 1 mL transfer pipette, transfer 0.1 mL of the yeast extract onto the middle surface of the agar plate and use a sterile cotton swab to spread yeast around the entire surface of the YED agar plate. Streak the yeast by making a vertical line, then spread this left to right and top to bottom, rotate the plate 60</a:t>
            </a:r>
            <a:r>
              <a:rPr lang="en-US" sz="1400" baseline="30000" dirty="0">
                <a:effectLst/>
                <a:latin typeface="Calibri" panose="020F0502020204030204" pitchFamily="34" charset="0"/>
                <a:ea typeface="Calibri" panose="020F0502020204030204" pitchFamily="34" charset="0"/>
                <a:cs typeface="Times New Roman" panose="02020603050405020304" pitchFamily="18" charset="0"/>
              </a:rPr>
              <a:t>o</a:t>
            </a:r>
            <a:r>
              <a:rPr lang="en-US" sz="1400" dirty="0">
                <a:effectLst/>
                <a:latin typeface="Calibri" panose="020F0502020204030204" pitchFamily="34" charset="0"/>
                <a:ea typeface="Calibri" panose="020F0502020204030204" pitchFamily="34" charset="0"/>
                <a:cs typeface="Times New Roman" panose="02020603050405020304" pitchFamily="18" charset="0"/>
              </a:rPr>
              <a:t> clockwise and repeat the spreading and plate rotation steps 3 more times.  Repeat for all 14 plates.</a:t>
            </a:r>
          </a:p>
          <a:p>
            <a:endParaRPr lang="en-US" sz="1400" dirty="0"/>
          </a:p>
        </p:txBody>
      </p:sp>
      <p:sp>
        <p:nvSpPr>
          <p:cNvPr id="7" name="TextBox 6">
            <a:extLst>
              <a:ext uri="{FF2B5EF4-FFF2-40B4-BE49-F238E27FC236}">
                <a16:creationId xmlns:a16="http://schemas.microsoft.com/office/drawing/2014/main" id="{0C9AE348-A367-46DC-9257-387A39DCAF8B}"/>
              </a:ext>
            </a:extLst>
          </p:cNvPr>
          <p:cNvSpPr txBox="1"/>
          <p:nvPr/>
        </p:nvSpPr>
        <p:spPr>
          <a:xfrm>
            <a:off x="862914" y="3156314"/>
            <a:ext cx="6433072" cy="773673"/>
          </a:xfrm>
          <a:prstGeom prst="rect">
            <a:avLst/>
          </a:prstGeom>
          <a:noFill/>
        </p:spPr>
        <p:txBody>
          <a:bodyPr wrap="square" rtlCol="0">
            <a:spAutoFit/>
          </a:bodyPr>
          <a:lstStyle/>
          <a:p>
            <a:pPr marR="0" lvl="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Sterilize a pair of forceps in 70% isopropyl alcohol and place 6 sterile disks into each baby food jar containing the different concentrations of silver nanoparticles.  The disks were soaked until a later step.</a:t>
            </a:r>
          </a:p>
        </p:txBody>
      </p:sp>
      <p:sp>
        <p:nvSpPr>
          <p:cNvPr id="8" name="TextBox 7">
            <a:extLst>
              <a:ext uri="{FF2B5EF4-FFF2-40B4-BE49-F238E27FC236}">
                <a16:creationId xmlns:a16="http://schemas.microsoft.com/office/drawing/2014/main" id="{BE516F6A-1E31-4C3B-BCFB-47789F69B34C}"/>
              </a:ext>
            </a:extLst>
          </p:cNvPr>
          <p:cNvSpPr txBox="1"/>
          <p:nvPr/>
        </p:nvSpPr>
        <p:spPr>
          <a:xfrm>
            <a:off x="717494" y="4240339"/>
            <a:ext cx="6834374" cy="1004186"/>
          </a:xfrm>
          <a:prstGeom prst="rect">
            <a:avLst/>
          </a:prstGeom>
          <a:noFill/>
        </p:spPr>
        <p:txBody>
          <a:bodyPr wrap="square" rtlCol="0">
            <a:spAutoFit/>
          </a:bodyPr>
          <a:lstStyle/>
          <a:p>
            <a:pPr marR="0" lvl="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Working in a sterile environment next to lit candles, dissolve 1 teaspoon (tsp.) of granulated sugar in </a:t>
            </a:r>
            <a:r>
              <a:rPr lang="en-US" sz="1400" dirty="0">
                <a:effectLst/>
                <a:latin typeface="Calibri" panose="020F0502020204030204" pitchFamily="34" charset="0"/>
                <a:ea typeface="Calibri" panose="020F0502020204030204" pitchFamily="34" charset="0"/>
                <a:cs typeface="Calibri" panose="020F0502020204030204" pitchFamily="34" charset="0"/>
              </a:rPr>
              <a:t>½</a:t>
            </a:r>
            <a:r>
              <a:rPr lang="en-US" sz="1400" dirty="0">
                <a:effectLst/>
                <a:latin typeface="Calibri" panose="020F0502020204030204" pitchFamily="34" charset="0"/>
                <a:ea typeface="Calibri" panose="020F0502020204030204" pitchFamily="34" charset="0"/>
                <a:cs typeface="Times New Roman" panose="02020603050405020304" pitchFamily="18" charset="0"/>
              </a:rPr>
              <a:t> cup of warm tap water (43°C to 46°C). When the sugar is fully dissolved, add </a:t>
            </a:r>
            <a:r>
              <a:rPr lang="en-US" sz="1400" dirty="0">
                <a:effectLst/>
                <a:latin typeface="Calibri" panose="020F0502020204030204" pitchFamily="34" charset="0"/>
                <a:ea typeface="Calibri" panose="020F0502020204030204" pitchFamily="34" charset="0"/>
                <a:cs typeface="Calibri" panose="020F0502020204030204" pitchFamily="34" charset="0"/>
              </a:rPr>
              <a:t>½</a:t>
            </a:r>
            <a:r>
              <a:rPr lang="en-US" sz="1400" dirty="0">
                <a:effectLst/>
                <a:latin typeface="Calibri" panose="020F0502020204030204" pitchFamily="34" charset="0"/>
                <a:ea typeface="Calibri" panose="020F0502020204030204" pitchFamily="34" charset="0"/>
                <a:cs typeface="Times New Roman" panose="02020603050405020304" pitchFamily="18" charset="0"/>
              </a:rPr>
              <a:t> tsp. of baker’s yeast (Fleischmann’s Active Dry Yeast Original), mix well and let sit for 10 minutes at room temperature. </a:t>
            </a:r>
          </a:p>
        </p:txBody>
      </p:sp>
      <p:sp>
        <p:nvSpPr>
          <p:cNvPr id="6" name="TextBox 5">
            <a:extLst>
              <a:ext uri="{FF2B5EF4-FFF2-40B4-BE49-F238E27FC236}">
                <a16:creationId xmlns:a16="http://schemas.microsoft.com/office/drawing/2014/main" id="{9CC6166D-1AFB-4896-A10D-A3D6ABD78519}"/>
              </a:ext>
            </a:extLst>
          </p:cNvPr>
          <p:cNvSpPr txBox="1"/>
          <p:nvPr/>
        </p:nvSpPr>
        <p:spPr>
          <a:xfrm>
            <a:off x="717494" y="1793709"/>
            <a:ext cx="6834374" cy="954107"/>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Perform a 1:10 serial dilution of the colloidal silver (Natural Path Silver Wings Dietary Mineral Supplement, colloidal silver 500 PPM) in 25 mL distilled water in clean baby food jars. The concentrations being tested are 500,000 </a:t>
            </a:r>
            <a:r>
              <a:rPr lang="en-US" sz="1400" dirty="0">
                <a:effectLst/>
                <a:latin typeface="Calibri" panose="020F0502020204030204" pitchFamily="34" charset="0"/>
                <a:ea typeface="Calibri" panose="020F0502020204030204" pitchFamily="34" charset="0"/>
              </a:rPr>
              <a:t>µg/L (undiluted), </a:t>
            </a:r>
            <a:r>
              <a:rPr lang="en-US" sz="1400" dirty="0">
                <a:effectLst/>
                <a:latin typeface="Calibri" panose="020F0502020204030204" pitchFamily="34" charset="0"/>
                <a:ea typeface="Calibri" panose="020F0502020204030204" pitchFamily="34" charset="0"/>
                <a:cs typeface="Times New Roman" panose="02020603050405020304" pitchFamily="18" charset="0"/>
              </a:rPr>
              <a:t>50,000 </a:t>
            </a:r>
            <a:r>
              <a:rPr lang="en-US" sz="1400" dirty="0">
                <a:effectLst/>
                <a:latin typeface="Calibri" panose="020F0502020204030204" pitchFamily="34" charset="0"/>
                <a:ea typeface="Calibri" panose="020F0502020204030204" pitchFamily="34" charset="0"/>
              </a:rPr>
              <a:t>µg/L, </a:t>
            </a:r>
            <a:r>
              <a:rPr lang="en-US" sz="1400" dirty="0">
                <a:effectLst/>
                <a:latin typeface="Calibri" panose="020F0502020204030204" pitchFamily="34" charset="0"/>
                <a:ea typeface="Calibri" panose="020F0502020204030204" pitchFamily="34" charset="0"/>
                <a:cs typeface="Times New Roman" panose="02020603050405020304" pitchFamily="18" charset="0"/>
              </a:rPr>
              <a:t>5,000 </a:t>
            </a:r>
            <a:r>
              <a:rPr lang="en-US" sz="1400" dirty="0">
                <a:effectLst/>
                <a:latin typeface="Calibri" panose="020F0502020204030204" pitchFamily="34" charset="0"/>
                <a:ea typeface="Calibri" panose="020F0502020204030204" pitchFamily="34" charset="0"/>
              </a:rPr>
              <a:t>µg/L, </a:t>
            </a:r>
            <a:r>
              <a:rPr lang="en-US" sz="1400" dirty="0">
                <a:effectLst/>
                <a:latin typeface="Calibri" panose="020F0502020204030204" pitchFamily="34" charset="0"/>
                <a:ea typeface="Calibri" panose="020F0502020204030204" pitchFamily="34" charset="0"/>
                <a:cs typeface="Times New Roman" panose="02020603050405020304" pitchFamily="18" charset="0"/>
              </a:rPr>
              <a:t>500 </a:t>
            </a:r>
            <a:r>
              <a:rPr lang="en-US" sz="1400" dirty="0">
                <a:effectLst/>
                <a:latin typeface="Calibri" panose="020F0502020204030204" pitchFamily="34" charset="0"/>
                <a:ea typeface="Calibri" panose="020F0502020204030204" pitchFamily="34" charset="0"/>
              </a:rPr>
              <a:t>µg/L, </a:t>
            </a:r>
            <a:r>
              <a:rPr lang="en-US" sz="1400" dirty="0">
                <a:effectLst/>
                <a:latin typeface="Calibri" panose="020F0502020204030204" pitchFamily="34" charset="0"/>
                <a:ea typeface="Calibri" panose="020F0502020204030204" pitchFamily="34" charset="0"/>
                <a:cs typeface="Times New Roman" panose="02020603050405020304" pitchFamily="18" charset="0"/>
              </a:rPr>
              <a:t>50 </a:t>
            </a:r>
            <a:r>
              <a:rPr lang="en-US" sz="1400" dirty="0">
                <a:effectLst/>
                <a:latin typeface="Calibri" panose="020F0502020204030204" pitchFamily="34" charset="0"/>
                <a:ea typeface="Calibri" panose="020F0502020204030204" pitchFamily="34" charset="0"/>
              </a:rPr>
              <a:t>µg/L, </a:t>
            </a:r>
            <a:r>
              <a:rPr lang="en-US" sz="1400" dirty="0">
                <a:effectLst/>
                <a:latin typeface="Calibri" panose="020F0502020204030204" pitchFamily="34" charset="0"/>
                <a:ea typeface="Calibri" panose="020F0502020204030204" pitchFamily="34" charset="0"/>
                <a:cs typeface="Times New Roman" panose="02020603050405020304" pitchFamily="18" charset="0"/>
              </a:rPr>
              <a:t>5 </a:t>
            </a:r>
            <a:r>
              <a:rPr lang="en-US" sz="1400" dirty="0">
                <a:effectLst/>
                <a:latin typeface="Calibri" panose="020F0502020204030204" pitchFamily="34" charset="0"/>
                <a:ea typeface="Calibri" panose="020F0502020204030204" pitchFamily="34" charset="0"/>
              </a:rPr>
              <a:t>µg/L and 0 µg/L as negative control. </a:t>
            </a:r>
            <a:endParaRPr lang="en-US" sz="1400" dirty="0"/>
          </a:p>
        </p:txBody>
      </p:sp>
      <p:sp>
        <p:nvSpPr>
          <p:cNvPr id="20" name="Rectangle 19">
            <a:extLst>
              <a:ext uri="{FF2B5EF4-FFF2-40B4-BE49-F238E27FC236}">
                <a16:creationId xmlns:a16="http://schemas.microsoft.com/office/drawing/2014/main" id="{868C9125-5B3B-4B3D-802D-8A6408C19740}"/>
              </a:ext>
            </a:extLst>
          </p:cNvPr>
          <p:cNvSpPr/>
          <p:nvPr/>
        </p:nvSpPr>
        <p:spPr>
          <a:xfrm>
            <a:off x="0" y="-5226"/>
            <a:ext cx="12192000" cy="372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B73704AD-6A02-4B8D-8825-B4241BB954DE}"/>
              </a:ext>
            </a:extLst>
          </p:cNvPr>
          <p:cNvSpPr>
            <a:spLocks noGrp="1"/>
          </p:cNvSpPr>
          <p:nvPr>
            <p:ph type="title"/>
          </p:nvPr>
        </p:nvSpPr>
        <p:spPr>
          <a:xfrm>
            <a:off x="-211453" y="-365135"/>
            <a:ext cx="12595028" cy="1346468"/>
          </a:xfrm>
        </p:spPr>
        <p:txBody>
          <a:bodyPr>
            <a:normAutofit/>
          </a:bodyPr>
          <a:lstStyle/>
          <a:p>
            <a:pPr algn="ctr"/>
            <a:r>
              <a:rPr lang="en-US" sz="1700" b="1" u="sng" dirty="0">
                <a:solidFill>
                  <a:schemeClr val="bg1"/>
                </a:solidFill>
                <a:latin typeface="Calibri" panose="020F0502020204030204" pitchFamily="34" charset="0"/>
                <a:cs typeface="Times New Roman" panose="02020603050405020304" pitchFamily="18" charset="0"/>
              </a:rPr>
              <a:t>PROCEDURE:</a:t>
            </a:r>
            <a:r>
              <a:rPr lang="en-US" sz="1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Evaluation of the Effect of Silver Nanoparticles on the Viability of </a:t>
            </a:r>
            <a:r>
              <a:rPr lang="en-US" sz="17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 cerevisiae </a:t>
            </a:r>
            <a:r>
              <a:rPr lang="en-US" sz="1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using the Kirby-Bauer Testing Method</a:t>
            </a:r>
            <a:r>
              <a:rPr lang="en-US" sz="1700" b="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a:t>
            </a:r>
            <a:b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1600" b="1" u="sng" dirty="0">
              <a:solidFill>
                <a:schemeClr val="bg1"/>
              </a:solidFill>
              <a:latin typeface="Calibri" panose="020F0502020204030204" pitchFamily="34" charset="0"/>
              <a:cs typeface="Times New Roman" panose="02020603050405020304" pitchFamily="18" charset="0"/>
            </a:endParaRPr>
          </a:p>
        </p:txBody>
      </p:sp>
      <p:sp>
        <p:nvSpPr>
          <p:cNvPr id="15" name="Arrow: Down 14">
            <a:extLst>
              <a:ext uri="{FF2B5EF4-FFF2-40B4-BE49-F238E27FC236}">
                <a16:creationId xmlns:a16="http://schemas.microsoft.com/office/drawing/2014/main" id="{9E87F359-0D5E-42A0-9107-BC468F374E0C}"/>
              </a:ext>
            </a:extLst>
          </p:cNvPr>
          <p:cNvSpPr/>
          <p:nvPr/>
        </p:nvSpPr>
        <p:spPr>
          <a:xfrm>
            <a:off x="3801864" y="1511540"/>
            <a:ext cx="555172"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Down 15">
            <a:extLst>
              <a:ext uri="{FF2B5EF4-FFF2-40B4-BE49-F238E27FC236}">
                <a16:creationId xmlns:a16="http://schemas.microsoft.com/office/drawing/2014/main" id="{53367892-8C89-42CE-AA55-86C7C5B3D8BD}"/>
              </a:ext>
            </a:extLst>
          </p:cNvPr>
          <p:cNvSpPr/>
          <p:nvPr/>
        </p:nvSpPr>
        <p:spPr>
          <a:xfrm>
            <a:off x="3801864" y="2844916"/>
            <a:ext cx="555172"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Down 16">
            <a:extLst>
              <a:ext uri="{FF2B5EF4-FFF2-40B4-BE49-F238E27FC236}">
                <a16:creationId xmlns:a16="http://schemas.microsoft.com/office/drawing/2014/main" id="{FC56AE39-AD5E-4B68-A497-241B7D250965}"/>
              </a:ext>
            </a:extLst>
          </p:cNvPr>
          <p:cNvSpPr/>
          <p:nvPr/>
        </p:nvSpPr>
        <p:spPr>
          <a:xfrm>
            <a:off x="3801864" y="4021200"/>
            <a:ext cx="555172"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Down 17">
            <a:extLst>
              <a:ext uri="{FF2B5EF4-FFF2-40B4-BE49-F238E27FC236}">
                <a16:creationId xmlns:a16="http://schemas.microsoft.com/office/drawing/2014/main" id="{1F4A54D3-7D5C-4165-9B46-55CFF55B49AB}"/>
              </a:ext>
            </a:extLst>
          </p:cNvPr>
          <p:cNvSpPr/>
          <p:nvPr/>
        </p:nvSpPr>
        <p:spPr>
          <a:xfrm>
            <a:off x="3801864" y="5248465"/>
            <a:ext cx="555172"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DB569A4-E78D-46FA-A2F5-0C96053F9993}"/>
              </a:ext>
            </a:extLst>
          </p:cNvPr>
          <p:cNvSpPr/>
          <p:nvPr/>
        </p:nvSpPr>
        <p:spPr>
          <a:xfrm>
            <a:off x="65683" y="755408"/>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2" name="Oval 21">
            <a:extLst>
              <a:ext uri="{FF2B5EF4-FFF2-40B4-BE49-F238E27FC236}">
                <a16:creationId xmlns:a16="http://schemas.microsoft.com/office/drawing/2014/main" id="{DCC71B90-09B6-4CE3-9704-FE3AB1B18F6A}"/>
              </a:ext>
            </a:extLst>
          </p:cNvPr>
          <p:cNvSpPr/>
          <p:nvPr/>
        </p:nvSpPr>
        <p:spPr>
          <a:xfrm>
            <a:off x="47994" y="2082182"/>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3" name="Oval 22">
            <a:extLst>
              <a:ext uri="{FF2B5EF4-FFF2-40B4-BE49-F238E27FC236}">
                <a16:creationId xmlns:a16="http://schemas.microsoft.com/office/drawing/2014/main" id="{821F8B1E-F4E6-4245-B0A7-DF1B374AB08D}"/>
              </a:ext>
            </a:extLst>
          </p:cNvPr>
          <p:cNvSpPr/>
          <p:nvPr/>
        </p:nvSpPr>
        <p:spPr>
          <a:xfrm>
            <a:off x="65683" y="3288905"/>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4" name="Oval 23">
            <a:extLst>
              <a:ext uri="{FF2B5EF4-FFF2-40B4-BE49-F238E27FC236}">
                <a16:creationId xmlns:a16="http://schemas.microsoft.com/office/drawing/2014/main" id="{B121E047-A347-4E1C-8B79-BCDF2F9606D1}"/>
              </a:ext>
            </a:extLst>
          </p:cNvPr>
          <p:cNvSpPr/>
          <p:nvPr/>
        </p:nvSpPr>
        <p:spPr>
          <a:xfrm>
            <a:off x="65683" y="4496422"/>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25" name="Oval 24">
            <a:extLst>
              <a:ext uri="{FF2B5EF4-FFF2-40B4-BE49-F238E27FC236}">
                <a16:creationId xmlns:a16="http://schemas.microsoft.com/office/drawing/2014/main" id="{3A821007-F103-4CEF-84C6-731B52B4AC4A}"/>
              </a:ext>
            </a:extLst>
          </p:cNvPr>
          <p:cNvSpPr/>
          <p:nvPr/>
        </p:nvSpPr>
        <p:spPr>
          <a:xfrm>
            <a:off x="65683" y="5806580"/>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pic>
        <p:nvPicPr>
          <p:cNvPr id="28" name="Picture 27">
            <a:extLst>
              <a:ext uri="{FF2B5EF4-FFF2-40B4-BE49-F238E27FC236}">
                <a16:creationId xmlns:a16="http://schemas.microsoft.com/office/drawing/2014/main" id="{2A83AB7C-B13C-4959-A90A-E1F6A0E59D7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7124" y="570389"/>
            <a:ext cx="4409193" cy="932864"/>
          </a:xfrm>
          <a:prstGeom prst="rect">
            <a:avLst/>
          </a:prstGeom>
          <a:noFill/>
          <a:ln>
            <a:noFill/>
          </a:ln>
        </p:spPr>
      </p:pic>
      <p:sp>
        <p:nvSpPr>
          <p:cNvPr id="29" name="TextBox 28">
            <a:extLst>
              <a:ext uri="{FF2B5EF4-FFF2-40B4-BE49-F238E27FC236}">
                <a16:creationId xmlns:a16="http://schemas.microsoft.com/office/drawing/2014/main" id="{768299E0-2127-46CB-850C-28B0FC8ECFE8}"/>
              </a:ext>
            </a:extLst>
          </p:cNvPr>
          <p:cNvSpPr txBox="1"/>
          <p:nvPr/>
        </p:nvSpPr>
        <p:spPr>
          <a:xfrm>
            <a:off x="7845210" y="1498076"/>
            <a:ext cx="4185313" cy="800219"/>
          </a:xfrm>
          <a:prstGeom prst="rect">
            <a:avLst/>
          </a:prstGeom>
          <a:noFill/>
        </p:spPr>
        <p:txBody>
          <a:bodyPr wrap="non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Jars containing Serial Dilutions of Colloidal Silver</a:t>
            </a:r>
          </a:p>
          <a:p>
            <a:pPr algn="ctr"/>
            <a:r>
              <a:rPr lang="en-US" sz="1600" dirty="0">
                <a:latin typeface="Calibri" panose="020F0502020204030204" pitchFamily="34" charset="0"/>
                <a:ea typeface="Calibri" panose="020F0502020204030204" pitchFamily="34" charset="0"/>
                <a:cs typeface="Times New Roman" panose="02020603050405020304" pitchFamily="18" charset="0"/>
              </a:rPr>
              <a:t>Nanoparticles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400" dirty="0"/>
          </a:p>
        </p:txBody>
      </p:sp>
      <p:pic>
        <p:nvPicPr>
          <p:cNvPr id="30" name="Picture 29">
            <a:extLst>
              <a:ext uri="{FF2B5EF4-FFF2-40B4-BE49-F238E27FC236}">
                <a16:creationId xmlns:a16="http://schemas.microsoft.com/office/drawing/2014/main" id="{9FA1E4F1-1D41-409C-B8F0-0A318FED24C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0147" y="4076739"/>
            <a:ext cx="2228964" cy="2418316"/>
          </a:xfrm>
          <a:prstGeom prst="rect">
            <a:avLst/>
          </a:prstGeom>
          <a:noFill/>
          <a:ln>
            <a:noFill/>
          </a:ln>
        </p:spPr>
      </p:pic>
      <p:sp>
        <p:nvSpPr>
          <p:cNvPr id="31" name="TextBox 30">
            <a:extLst>
              <a:ext uri="{FF2B5EF4-FFF2-40B4-BE49-F238E27FC236}">
                <a16:creationId xmlns:a16="http://schemas.microsoft.com/office/drawing/2014/main" id="{F5457F15-0910-47F1-A0F0-48A76633DB12}"/>
              </a:ext>
            </a:extLst>
          </p:cNvPr>
          <p:cNvSpPr txBox="1"/>
          <p:nvPr/>
        </p:nvSpPr>
        <p:spPr>
          <a:xfrm>
            <a:off x="8321698" y="6480220"/>
            <a:ext cx="3200043" cy="615553"/>
          </a:xfrm>
          <a:prstGeom prst="rect">
            <a:avLst/>
          </a:prstGeom>
          <a:noFill/>
        </p:spPr>
        <p:txBody>
          <a:bodyPr wrap="none" rtlCol="0">
            <a:spAutoFit/>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Sterile Environment for Plating Yeast</a:t>
            </a:r>
          </a:p>
          <a:p>
            <a:endParaRPr lang="en-US" dirty="0"/>
          </a:p>
        </p:txBody>
      </p:sp>
      <p:pic>
        <p:nvPicPr>
          <p:cNvPr id="33" name="Picture 32">
            <a:extLst>
              <a:ext uri="{FF2B5EF4-FFF2-40B4-BE49-F238E27FC236}">
                <a16:creationId xmlns:a16="http://schemas.microsoft.com/office/drawing/2014/main" id="{8106D7DA-FA77-4A72-A85E-6243E4A242C9}"/>
              </a:ext>
            </a:extLst>
          </p:cNvPr>
          <p:cNvPicPr>
            <a:picLocks noChangeAspect="1"/>
          </p:cNvPicPr>
          <p:nvPr/>
        </p:nvPicPr>
        <p:blipFill>
          <a:blip r:embed="rId5"/>
          <a:stretch>
            <a:fillRect/>
          </a:stretch>
        </p:blipFill>
        <p:spPr>
          <a:xfrm rot="16200000">
            <a:off x="8957007" y="1288255"/>
            <a:ext cx="1715242" cy="3339063"/>
          </a:xfrm>
          <a:prstGeom prst="rect">
            <a:avLst/>
          </a:prstGeom>
        </p:spPr>
      </p:pic>
      <p:sp>
        <p:nvSpPr>
          <p:cNvPr id="34" name="TextBox 33">
            <a:extLst>
              <a:ext uri="{FF2B5EF4-FFF2-40B4-BE49-F238E27FC236}">
                <a16:creationId xmlns:a16="http://schemas.microsoft.com/office/drawing/2014/main" id="{4F127F53-356A-4D38-B070-C3B97FD8DB43}"/>
              </a:ext>
            </a:extLst>
          </p:cNvPr>
          <p:cNvSpPr txBox="1"/>
          <p:nvPr/>
        </p:nvSpPr>
        <p:spPr>
          <a:xfrm>
            <a:off x="8630939" y="3774086"/>
            <a:ext cx="2367379" cy="338554"/>
          </a:xfrm>
          <a:prstGeom prst="rect">
            <a:avLst/>
          </a:prstGeom>
          <a:noFill/>
        </p:spPr>
        <p:txBody>
          <a:bodyPr wrap="none" rtlCol="0">
            <a:spAutoFit/>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Saccharomyces cerevisiae</a:t>
            </a:r>
            <a:endParaRPr lang="en-US" sz="1600" dirty="0"/>
          </a:p>
        </p:txBody>
      </p:sp>
      <p:sp>
        <p:nvSpPr>
          <p:cNvPr id="14" name="Slide Number Placeholder 13">
            <a:extLst>
              <a:ext uri="{FF2B5EF4-FFF2-40B4-BE49-F238E27FC236}">
                <a16:creationId xmlns:a16="http://schemas.microsoft.com/office/drawing/2014/main" id="{69E8BEFF-28E6-4ED3-A0F9-F1936F3D9781}"/>
              </a:ext>
            </a:extLst>
          </p:cNvPr>
          <p:cNvSpPr>
            <a:spLocks noGrp="1"/>
          </p:cNvSpPr>
          <p:nvPr>
            <p:ph type="sldNum" sz="quarter" idx="12"/>
          </p:nvPr>
        </p:nvSpPr>
        <p:spPr>
          <a:xfrm>
            <a:off x="9448800" y="6495055"/>
            <a:ext cx="2743200" cy="365125"/>
          </a:xfrm>
        </p:spPr>
        <p:txBody>
          <a:bodyPr/>
          <a:lstStyle/>
          <a:p>
            <a:fld id="{33ABF3DD-078A-4EE0-AF10-E3DEB8652971}" type="slidenum">
              <a:rPr lang="en-US" smtClean="0"/>
              <a:t>14</a:t>
            </a:fld>
            <a:endParaRPr lang="en-US" dirty="0"/>
          </a:p>
        </p:txBody>
      </p:sp>
    </p:spTree>
    <p:extLst>
      <p:ext uri="{BB962C8B-B14F-4D97-AF65-F5344CB8AC3E}">
        <p14:creationId xmlns:p14="http://schemas.microsoft.com/office/powerpoint/2010/main" val="1714356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196E8-AFC7-45CA-BF5F-E0F9741DF018}"/>
              </a:ext>
            </a:extLst>
          </p:cNvPr>
          <p:cNvSpPr/>
          <p:nvPr/>
        </p:nvSpPr>
        <p:spPr>
          <a:xfrm>
            <a:off x="624568" y="456887"/>
            <a:ext cx="7848502" cy="117528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F4272D8-6E87-43B9-BF22-C9669520BC06}"/>
              </a:ext>
            </a:extLst>
          </p:cNvPr>
          <p:cNvSpPr/>
          <p:nvPr/>
        </p:nvSpPr>
        <p:spPr>
          <a:xfrm>
            <a:off x="631882" y="1898084"/>
            <a:ext cx="7833875" cy="5289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C50849F-0E85-41A2-8AC8-7780A3E38DFC}"/>
              </a:ext>
            </a:extLst>
          </p:cNvPr>
          <p:cNvSpPr/>
          <p:nvPr/>
        </p:nvSpPr>
        <p:spPr>
          <a:xfrm>
            <a:off x="624568" y="2626932"/>
            <a:ext cx="7848502" cy="163186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77898A6-9B0C-470D-ADB4-487DAB6DEE3D}"/>
              </a:ext>
            </a:extLst>
          </p:cNvPr>
          <p:cNvSpPr txBox="1"/>
          <p:nvPr/>
        </p:nvSpPr>
        <p:spPr>
          <a:xfrm>
            <a:off x="664221" y="456887"/>
            <a:ext cx="7833875" cy="1384995"/>
          </a:xfrm>
          <a:prstGeom prst="rect">
            <a:avLst/>
          </a:prstGeom>
          <a:noFill/>
        </p:spPr>
        <p:txBody>
          <a:bodyPr wrap="square" rtlCol="0">
            <a:spAutoFit/>
          </a:bodyPr>
          <a:lstStyle/>
          <a:p>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With sterile forceps, evenly place three filter circles from a specific concentration of nanosilver onto the corresponding labeled yeast plate.  Use 2 yeast plates for each concentration tested. Tap the sterile circle on the jar’s rim until no drops are coming off the circle (about 6 taps) before placing on the YED yeast plate. It is important not to let the circle move once it is set on the surface.  Using the forceps’ tips, press the surface of the circle once to ensure it is secured onto the agar.  </a:t>
            </a:r>
          </a:p>
          <a:p>
            <a:endParaRPr lang="en-US" sz="1400" dirty="0"/>
          </a:p>
        </p:txBody>
      </p:sp>
      <p:sp>
        <p:nvSpPr>
          <p:cNvPr id="20" name="TextBox 19">
            <a:extLst>
              <a:ext uri="{FF2B5EF4-FFF2-40B4-BE49-F238E27FC236}">
                <a16:creationId xmlns:a16="http://schemas.microsoft.com/office/drawing/2014/main" id="{7D94CEE2-7A76-4DD7-B23A-55CFAE2C3352}"/>
              </a:ext>
            </a:extLst>
          </p:cNvPr>
          <p:cNvSpPr txBox="1"/>
          <p:nvPr/>
        </p:nvSpPr>
        <p:spPr>
          <a:xfrm>
            <a:off x="690405" y="1899910"/>
            <a:ext cx="7801536" cy="543162"/>
          </a:xfrm>
          <a:prstGeom prst="rect">
            <a:avLst/>
          </a:prstGeom>
          <a:noFill/>
        </p:spPr>
        <p:txBody>
          <a:bodyPr wrap="square">
            <a:spAutoFit/>
          </a:bodyPr>
          <a:lstStyle/>
          <a:p>
            <a:pPr marR="0" lvl="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Secure the lid on each agar plate using a few pieces of clear tape. Incubate inverted plates in a 30</a:t>
            </a:r>
            <a:r>
              <a:rPr lang="en-US" sz="1400" baseline="30000" dirty="0">
                <a:effectLst/>
                <a:latin typeface="Calibri" panose="020F0502020204030204" pitchFamily="34" charset="0"/>
                <a:ea typeface="Calibri" panose="020F0502020204030204" pitchFamily="34" charset="0"/>
                <a:cs typeface="Times New Roman" panose="02020603050405020304" pitchFamily="18" charset="0"/>
              </a:rPr>
              <a:t>o</a:t>
            </a:r>
            <a:r>
              <a:rPr lang="en-US" sz="1400" dirty="0">
                <a:effectLst/>
                <a:latin typeface="Calibri" panose="020F0502020204030204" pitchFamily="34" charset="0"/>
                <a:ea typeface="Calibri" panose="020F0502020204030204" pitchFamily="34" charset="0"/>
                <a:cs typeface="Times New Roman" panose="02020603050405020304" pitchFamily="18" charset="0"/>
              </a:rPr>
              <a:t>C incubator with 70% humidity.</a:t>
            </a:r>
          </a:p>
        </p:txBody>
      </p:sp>
      <p:sp>
        <p:nvSpPr>
          <p:cNvPr id="22" name="TextBox 21">
            <a:extLst>
              <a:ext uri="{FF2B5EF4-FFF2-40B4-BE49-F238E27FC236}">
                <a16:creationId xmlns:a16="http://schemas.microsoft.com/office/drawing/2014/main" id="{8F25546C-70D4-432F-9CB9-427FBE4A9BFA}"/>
              </a:ext>
            </a:extLst>
          </p:cNvPr>
          <p:cNvSpPr txBox="1"/>
          <p:nvPr/>
        </p:nvSpPr>
        <p:spPr>
          <a:xfrm>
            <a:off x="609125" y="2630319"/>
            <a:ext cx="7968678" cy="1695721"/>
          </a:xfrm>
          <a:prstGeom prst="rect">
            <a:avLst/>
          </a:prstGeom>
          <a:noFill/>
        </p:spPr>
        <p:txBody>
          <a:bodyPr wrap="square" rtlCol="0">
            <a:spAutoFit/>
          </a:bodyPr>
          <a:lstStyle/>
          <a:p>
            <a:pPr marR="0" lvl="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Observe each plate at 0 hour, 24 hours, 48 hours, and 72 hours.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 zone of inhibition around the filter disk suggests that the particular concentration of colloidal silver has antifungal effects. </a:t>
            </a:r>
            <a:r>
              <a:rPr lang="en-US" sz="1400" dirty="0">
                <a:effectLst/>
                <a:latin typeface="Calibri" panose="020F0502020204030204" pitchFamily="34" charset="0"/>
                <a:ea typeface="Calibri" panose="020F0502020204030204" pitchFamily="34" charset="0"/>
                <a:cs typeface="Times New Roman" panose="02020603050405020304" pitchFamily="18" charset="0"/>
              </a:rPr>
              <a:t>Use a metric ruler to measure the width (diameter) in millimeters of any zones of inhibition around the filter circles seen on the plates. Place a metric ruler across the zone of inhibition at the widest diameter and measure from one edge of the zone to the other edge.  The filter disk diameter is actually part of the width measurement.  If there is no zone of inhibition at all, report the width number as zero even though the disk itself is around 6 mm in diameter.</a:t>
            </a:r>
          </a:p>
        </p:txBody>
      </p:sp>
      <p:sp>
        <p:nvSpPr>
          <p:cNvPr id="9" name="Arrow: Down 8">
            <a:extLst>
              <a:ext uri="{FF2B5EF4-FFF2-40B4-BE49-F238E27FC236}">
                <a16:creationId xmlns:a16="http://schemas.microsoft.com/office/drawing/2014/main" id="{26107DE4-DF82-4A1F-9136-FC80ACAB0584}"/>
              </a:ext>
            </a:extLst>
          </p:cNvPr>
          <p:cNvSpPr/>
          <p:nvPr/>
        </p:nvSpPr>
        <p:spPr>
          <a:xfrm>
            <a:off x="4271233" y="2428955"/>
            <a:ext cx="555172" cy="198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Down 9">
            <a:extLst>
              <a:ext uri="{FF2B5EF4-FFF2-40B4-BE49-F238E27FC236}">
                <a16:creationId xmlns:a16="http://schemas.microsoft.com/office/drawing/2014/main" id="{52DDF87D-23F3-4A7A-BDCE-E4B99AE2359E}"/>
              </a:ext>
            </a:extLst>
          </p:cNvPr>
          <p:cNvSpPr/>
          <p:nvPr/>
        </p:nvSpPr>
        <p:spPr>
          <a:xfrm>
            <a:off x="4271233" y="1698920"/>
            <a:ext cx="555172" cy="198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88F1E0A-7988-4FDF-912F-FA22E3B77E1C}"/>
              </a:ext>
            </a:extLst>
          </p:cNvPr>
          <p:cNvSpPr/>
          <p:nvPr/>
        </p:nvSpPr>
        <p:spPr>
          <a:xfrm>
            <a:off x="94168" y="1948177"/>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a:t>
            </a:r>
          </a:p>
        </p:txBody>
      </p:sp>
      <p:sp>
        <p:nvSpPr>
          <p:cNvPr id="12" name="Oval 11">
            <a:extLst>
              <a:ext uri="{FF2B5EF4-FFF2-40B4-BE49-F238E27FC236}">
                <a16:creationId xmlns:a16="http://schemas.microsoft.com/office/drawing/2014/main" id="{E9BEF29A-9FA3-4790-B849-7DE9164798AD}"/>
              </a:ext>
            </a:extLst>
          </p:cNvPr>
          <p:cNvSpPr/>
          <p:nvPr/>
        </p:nvSpPr>
        <p:spPr>
          <a:xfrm>
            <a:off x="92521" y="3250850"/>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a:t>
            </a:r>
          </a:p>
        </p:txBody>
      </p:sp>
      <p:sp>
        <p:nvSpPr>
          <p:cNvPr id="13" name="Oval 12">
            <a:extLst>
              <a:ext uri="{FF2B5EF4-FFF2-40B4-BE49-F238E27FC236}">
                <a16:creationId xmlns:a16="http://schemas.microsoft.com/office/drawing/2014/main" id="{D0C7DE3F-360D-4757-B065-C9B66E00443F}"/>
              </a:ext>
            </a:extLst>
          </p:cNvPr>
          <p:cNvSpPr/>
          <p:nvPr/>
        </p:nvSpPr>
        <p:spPr>
          <a:xfrm>
            <a:off x="92521" y="4560945"/>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9</a:t>
            </a:r>
          </a:p>
        </p:txBody>
      </p:sp>
      <p:sp>
        <p:nvSpPr>
          <p:cNvPr id="16" name="TextBox 15">
            <a:extLst>
              <a:ext uri="{FF2B5EF4-FFF2-40B4-BE49-F238E27FC236}">
                <a16:creationId xmlns:a16="http://schemas.microsoft.com/office/drawing/2014/main" id="{9FC58DB0-94C5-43B0-9A8F-0DA4C5F301A3}"/>
              </a:ext>
            </a:extLst>
          </p:cNvPr>
          <p:cNvSpPr txBox="1"/>
          <p:nvPr/>
        </p:nvSpPr>
        <p:spPr>
          <a:xfrm>
            <a:off x="8068235" y="398033"/>
            <a:ext cx="184731" cy="369332"/>
          </a:xfrm>
          <a:prstGeom prst="rect">
            <a:avLst/>
          </a:prstGeom>
          <a:noFill/>
        </p:spPr>
        <p:txBody>
          <a:bodyPr wrap="none" rtlCol="0">
            <a:spAutoFit/>
          </a:bodyPr>
          <a:lstStyle/>
          <a:p>
            <a:endParaRPr lang="en-US" dirty="0"/>
          </a:p>
        </p:txBody>
      </p:sp>
      <p:sp>
        <p:nvSpPr>
          <p:cNvPr id="18" name="Oval 17">
            <a:extLst>
              <a:ext uri="{FF2B5EF4-FFF2-40B4-BE49-F238E27FC236}">
                <a16:creationId xmlns:a16="http://schemas.microsoft.com/office/drawing/2014/main" id="{3BA2738C-6007-4B53-BF76-DCC8D2BD4299}"/>
              </a:ext>
            </a:extLst>
          </p:cNvPr>
          <p:cNvSpPr/>
          <p:nvPr/>
        </p:nvSpPr>
        <p:spPr>
          <a:xfrm>
            <a:off x="94168" y="797531"/>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23" name="Rectangle 22">
            <a:extLst>
              <a:ext uri="{FF2B5EF4-FFF2-40B4-BE49-F238E27FC236}">
                <a16:creationId xmlns:a16="http://schemas.microsoft.com/office/drawing/2014/main" id="{7FA44F2E-9CC9-4EB3-9E68-67E2C55CE190}"/>
              </a:ext>
            </a:extLst>
          </p:cNvPr>
          <p:cNvSpPr/>
          <p:nvPr/>
        </p:nvSpPr>
        <p:spPr>
          <a:xfrm>
            <a:off x="0" y="-5226"/>
            <a:ext cx="12192000" cy="42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3F6CAC21-EA2F-4C3B-A64A-3C5C97A93B44}"/>
              </a:ext>
            </a:extLst>
          </p:cNvPr>
          <p:cNvSpPr>
            <a:spLocks noGrp="1"/>
          </p:cNvSpPr>
          <p:nvPr>
            <p:ph type="title"/>
          </p:nvPr>
        </p:nvSpPr>
        <p:spPr>
          <a:xfrm>
            <a:off x="-201514" y="-355960"/>
            <a:ext cx="12595028" cy="1346468"/>
          </a:xfrm>
        </p:spPr>
        <p:txBody>
          <a:bodyPr>
            <a:normAutofit/>
          </a:bodyPr>
          <a:lstStyle/>
          <a:p>
            <a:pPr algn="ctr"/>
            <a:r>
              <a:rPr lang="en-US" sz="1750" b="1" dirty="0">
                <a:solidFill>
                  <a:schemeClr val="bg1"/>
                </a:solidFill>
                <a:latin typeface="Calibri" panose="020F0502020204030204" pitchFamily="34" charset="0"/>
                <a:cs typeface="Times New Roman" panose="02020603050405020304" pitchFamily="18" charset="0"/>
              </a:rPr>
              <a:t>PROCEDURE:</a:t>
            </a:r>
            <a:r>
              <a:rPr lang="en-US" sz="175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Evaluation of the Effect of Silver Nanoparticles on the Viability of </a:t>
            </a:r>
            <a:r>
              <a:rPr lang="en-US" sz="175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 cerevisiae </a:t>
            </a:r>
            <a:r>
              <a:rPr lang="en-US" sz="175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using the Kirby-Bauer Testing Method</a:t>
            </a:r>
            <a:b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1700" b="1" u="sng" dirty="0">
              <a:solidFill>
                <a:schemeClr val="bg1"/>
              </a:solidFill>
              <a:latin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2A3AFE8D-0258-45D2-8AF5-8687C020C8D8}"/>
              </a:ext>
            </a:extLst>
          </p:cNvPr>
          <p:cNvSpPr/>
          <p:nvPr/>
        </p:nvSpPr>
        <p:spPr>
          <a:xfrm>
            <a:off x="658066" y="4491610"/>
            <a:ext cx="7833875" cy="5289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AA48716B-7CE3-4E7D-928F-DD1BED07A433}"/>
              </a:ext>
            </a:extLst>
          </p:cNvPr>
          <p:cNvSpPr/>
          <p:nvPr/>
        </p:nvSpPr>
        <p:spPr>
          <a:xfrm>
            <a:off x="631882" y="5285158"/>
            <a:ext cx="7833875" cy="136092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7D8702AF-EA79-4724-9608-DFD7A3D5037B}"/>
              </a:ext>
            </a:extLst>
          </p:cNvPr>
          <p:cNvSpPr/>
          <p:nvPr/>
        </p:nvSpPr>
        <p:spPr>
          <a:xfrm>
            <a:off x="34293" y="5747908"/>
            <a:ext cx="544924"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10</a:t>
            </a:r>
          </a:p>
        </p:txBody>
      </p:sp>
      <p:sp>
        <p:nvSpPr>
          <p:cNvPr id="30" name="TextBox 29">
            <a:extLst>
              <a:ext uri="{FF2B5EF4-FFF2-40B4-BE49-F238E27FC236}">
                <a16:creationId xmlns:a16="http://schemas.microsoft.com/office/drawing/2014/main" id="{5739309B-A5DB-42F1-A717-BBA5832F91F4}"/>
              </a:ext>
            </a:extLst>
          </p:cNvPr>
          <p:cNvSpPr txBox="1"/>
          <p:nvPr/>
        </p:nvSpPr>
        <p:spPr>
          <a:xfrm>
            <a:off x="664221" y="4505564"/>
            <a:ext cx="7620573" cy="543162"/>
          </a:xfrm>
          <a:prstGeom prst="rect">
            <a:avLst/>
          </a:prstGeom>
          <a:noFill/>
        </p:spPr>
        <p:txBody>
          <a:bodyPr wrap="square" rtlCol="0">
            <a:spAutoFit/>
          </a:bodyPr>
          <a:lstStyle/>
          <a:p>
            <a:pPr marL="5715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Plot the average width measurements as a bar graph to examine which concentrations cause an antifungal effect.  </a:t>
            </a:r>
          </a:p>
        </p:txBody>
      </p:sp>
      <p:sp>
        <p:nvSpPr>
          <p:cNvPr id="31" name="Arrow: Down 30">
            <a:extLst>
              <a:ext uri="{FF2B5EF4-FFF2-40B4-BE49-F238E27FC236}">
                <a16:creationId xmlns:a16="http://schemas.microsoft.com/office/drawing/2014/main" id="{24F4FCB6-2B1C-42D0-AAB3-B814615FE76F}"/>
              </a:ext>
            </a:extLst>
          </p:cNvPr>
          <p:cNvSpPr/>
          <p:nvPr/>
        </p:nvSpPr>
        <p:spPr>
          <a:xfrm>
            <a:off x="4271233" y="5086250"/>
            <a:ext cx="555172" cy="198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48FCA37E-7570-4B7D-A3D7-1AF785FBF79D}"/>
              </a:ext>
            </a:extLst>
          </p:cNvPr>
          <p:cNvSpPr txBox="1"/>
          <p:nvPr/>
        </p:nvSpPr>
        <p:spPr>
          <a:xfrm>
            <a:off x="726622" y="5288462"/>
            <a:ext cx="7847480" cy="1661993"/>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Repeat this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S. cerevisiae </a:t>
            </a:r>
            <a:r>
              <a:rPr lang="en-US" sz="1400" dirty="0">
                <a:effectLst/>
                <a:latin typeface="Calibri" panose="020F0502020204030204" pitchFamily="34" charset="0"/>
                <a:ea typeface="Calibri" panose="020F0502020204030204" pitchFamily="34" charset="0"/>
                <a:cs typeface="Times New Roman" panose="02020603050405020304" pitchFamily="18" charset="0"/>
              </a:rPr>
              <a:t>experiment using the following consumer products containing silver nanoparticles:  Hylunia Colloidal Silver Mist (10 PPM), Silver Shield Sanitizer Multi-Purpose Hygiene Spray (15-20 PPM), Heritage Store Colloidal Silver Foaming Soap (20 PPM), Silver Biotics Tooth Gel (22 PPM), Curad Germ Shield (55 PPM), Organa Silver Gel (100 PPM), and Silver Lip Balm (2,500 PPM). Also include a distilled water negative control. Soak the sterile filter disks in the undiluted product and repeat steps 4 through 9 to observe the antifungal effects. </a:t>
            </a:r>
          </a:p>
          <a:p>
            <a:endParaRPr lang="en-US" dirty="0"/>
          </a:p>
        </p:txBody>
      </p:sp>
      <p:sp>
        <p:nvSpPr>
          <p:cNvPr id="33" name="Arrow: Down 32">
            <a:extLst>
              <a:ext uri="{FF2B5EF4-FFF2-40B4-BE49-F238E27FC236}">
                <a16:creationId xmlns:a16="http://schemas.microsoft.com/office/drawing/2014/main" id="{19320D1B-24C8-4A2F-9DFB-1AFCE108FDDB}"/>
              </a:ext>
            </a:extLst>
          </p:cNvPr>
          <p:cNvSpPr/>
          <p:nvPr/>
        </p:nvSpPr>
        <p:spPr>
          <a:xfrm>
            <a:off x="4271233" y="4273110"/>
            <a:ext cx="555172" cy="198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07416141-02C9-4040-B2C4-A44421A85C6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2396" y="601412"/>
            <a:ext cx="2432982" cy="1464310"/>
          </a:xfrm>
          <a:prstGeom prst="rect">
            <a:avLst/>
          </a:prstGeom>
          <a:noFill/>
          <a:ln>
            <a:noFill/>
          </a:ln>
        </p:spPr>
      </p:pic>
      <p:pic>
        <p:nvPicPr>
          <p:cNvPr id="35" name="Picture 34">
            <a:extLst>
              <a:ext uri="{FF2B5EF4-FFF2-40B4-BE49-F238E27FC236}">
                <a16:creationId xmlns:a16="http://schemas.microsoft.com/office/drawing/2014/main" id="{70D6A896-3F3E-4E93-96DE-37309C814C5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7991" y="2461811"/>
            <a:ext cx="2580640" cy="1225888"/>
          </a:xfrm>
          <a:prstGeom prst="rect">
            <a:avLst/>
          </a:prstGeom>
          <a:noFill/>
          <a:ln>
            <a:noFill/>
          </a:ln>
        </p:spPr>
      </p:pic>
      <p:pic>
        <p:nvPicPr>
          <p:cNvPr id="36" name="Picture 35">
            <a:extLst>
              <a:ext uri="{FF2B5EF4-FFF2-40B4-BE49-F238E27FC236}">
                <a16:creationId xmlns:a16="http://schemas.microsoft.com/office/drawing/2014/main" id="{4425D6F3-4959-4DCE-93FA-CCCFD5A892A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22464" y="4439134"/>
            <a:ext cx="1897662" cy="1868261"/>
          </a:xfrm>
          <a:prstGeom prst="rect">
            <a:avLst/>
          </a:prstGeom>
          <a:noFill/>
          <a:ln>
            <a:noFill/>
          </a:ln>
        </p:spPr>
      </p:pic>
      <p:sp>
        <p:nvSpPr>
          <p:cNvPr id="37" name="TextBox 36">
            <a:extLst>
              <a:ext uri="{FF2B5EF4-FFF2-40B4-BE49-F238E27FC236}">
                <a16:creationId xmlns:a16="http://schemas.microsoft.com/office/drawing/2014/main" id="{239ACF18-E660-47B2-B7B0-53F05A92DA6D}"/>
              </a:ext>
            </a:extLst>
          </p:cNvPr>
          <p:cNvSpPr txBox="1"/>
          <p:nvPr/>
        </p:nvSpPr>
        <p:spPr>
          <a:xfrm>
            <a:off x="8999096" y="2052994"/>
            <a:ext cx="2561022" cy="584775"/>
          </a:xfrm>
          <a:prstGeom prst="rect">
            <a:avLst/>
          </a:prstGeom>
          <a:noFill/>
        </p:spPr>
        <p:txBody>
          <a:bodyPr wrap="none" rtlCol="0">
            <a:spAutoFit/>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Incubator for Culturing Yeast</a:t>
            </a:r>
          </a:p>
          <a:p>
            <a:endParaRPr lang="en-US" sz="1600" dirty="0"/>
          </a:p>
        </p:txBody>
      </p:sp>
      <p:sp>
        <p:nvSpPr>
          <p:cNvPr id="38" name="TextBox 37">
            <a:extLst>
              <a:ext uri="{FF2B5EF4-FFF2-40B4-BE49-F238E27FC236}">
                <a16:creationId xmlns:a16="http://schemas.microsoft.com/office/drawing/2014/main" id="{F4022CEF-68D6-442A-9C6B-76B709BF5E81}"/>
              </a:ext>
            </a:extLst>
          </p:cNvPr>
          <p:cNvSpPr txBox="1"/>
          <p:nvPr/>
        </p:nvSpPr>
        <p:spPr>
          <a:xfrm>
            <a:off x="9032396" y="3697427"/>
            <a:ext cx="3207515" cy="830997"/>
          </a:xfrm>
          <a:prstGeom prst="rect">
            <a:avLst/>
          </a:prstGeom>
          <a:noFill/>
        </p:spPr>
        <p:txBody>
          <a:bodyPr wrap="square" rtlCol="0">
            <a:spAutoFit/>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Measurement of the Zone of Inhibition around Filter Disk</a:t>
            </a:r>
          </a:p>
          <a:p>
            <a:endParaRPr lang="en-US" sz="1600" dirty="0"/>
          </a:p>
        </p:txBody>
      </p:sp>
      <p:sp>
        <p:nvSpPr>
          <p:cNvPr id="39" name="TextBox 38">
            <a:extLst>
              <a:ext uri="{FF2B5EF4-FFF2-40B4-BE49-F238E27FC236}">
                <a16:creationId xmlns:a16="http://schemas.microsoft.com/office/drawing/2014/main" id="{105F1648-89B8-40FB-AB59-7A2F4BE1F54D}"/>
              </a:ext>
            </a:extLst>
          </p:cNvPr>
          <p:cNvSpPr txBox="1"/>
          <p:nvPr/>
        </p:nvSpPr>
        <p:spPr>
          <a:xfrm>
            <a:off x="8766441" y="6256588"/>
            <a:ext cx="3392190" cy="861774"/>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Consumer Products Containing Silver Nanoparticles</a:t>
            </a:r>
          </a:p>
          <a:p>
            <a:pPr algn="ctr"/>
            <a:endParaRPr lang="en-US" sz="1600" dirty="0"/>
          </a:p>
        </p:txBody>
      </p:sp>
      <p:sp>
        <p:nvSpPr>
          <p:cNvPr id="3" name="Slide Number Placeholder 2">
            <a:extLst>
              <a:ext uri="{FF2B5EF4-FFF2-40B4-BE49-F238E27FC236}">
                <a16:creationId xmlns:a16="http://schemas.microsoft.com/office/drawing/2014/main" id="{6767CF54-999D-4DD3-A904-15312911D42A}"/>
              </a:ext>
            </a:extLst>
          </p:cNvPr>
          <p:cNvSpPr>
            <a:spLocks noGrp="1"/>
          </p:cNvSpPr>
          <p:nvPr>
            <p:ph type="sldNum" sz="quarter" idx="12"/>
          </p:nvPr>
        </p:nvSpPr>
        <p:spPr>
          <a:xfrm>
            <a:off x="9415431" y="6530316"/>
            <a:ext cx="2743200" cy="365125"/>
          </a:xfrm>
        </p:spPr>
        <p:txBody>
          <a:bodyPr/>
          <a:lstStyle/>
          <a:p>
            <a:fld id="{33ABF3DD-078A-4EE0-AF10-E3DEB8652971}" type="slidenum">
              <a:rPr lang="en-US" smtClean="0"/>
              <a:t>15</a:t>
            </a:fld>
            <a:endParaRPr lang="en-US" dirty="0"/>
          </a:p>
        </p:txBody>
      </p:sp>
    </p:spTree>
    <p:extLst>
      <p:ext uri="{BB962C8B-B14F-4D97-AF65-F5344CB8AC3E}">
        <p14:creationId xmlns:p14="http://schemas.microsoft.com/office/powerpoint/2010/main" val="3215689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AF05471-5602-4B95-A03C-1114B25613A0}"/>
              </a:ext>
            </a:extLst>
          </p:cNvPr>
          <p:cNvSpPr/>
          <p:nvPr/>
        </p:nvSpPr>
        <p:spPr>
          <a:xfrm>
            <a:off x="109570" y="2517289"/>
            <a:ext cx="11809903" cy="302289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57DE10C-287E-4715-8A40-424C77805EA1}"/>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FAEB6D9E-E7E4-4F43-A142-DFE7FFA76F4B}"/>
              </a:ext>
            </a:extLst>
          </p:cNvPr>
          <p:cNvSpPr>
            <a:spLocks noGrp="1"/>
          </p:cNvSpPr>
          <p:nvPr>
            <p:ph type="title"/>
          </p:nvPr>
        </p:nvSpPr>
        <p:spPr>
          <a:xfrm>
            <a:off x="-201514" y="-305603"/>
            <a:ext cx="12595028" cy="1346468"/>
          </a:xfrm>
        </p:spPr>
        <p:txBody>
          <a:bodyPr>
            <a:normAutofit/>
          </a:bodyPr>
          <a:lstStyle/>
          <a:p>
            <a:pPr algn="ctr"/>
            <a:r>
              <a:rPr lang="en-US" sz="1750" b="1" dirty="0">
                <a:solidFill>
                  <a:schemeClr val="bg1"/>
                </a:solidFill>
                <a:latin typeface="Calibri" panose="020F0502020204030204" pitchFamily="34" charset="0"/>
                <a:cs typeface="Times New Roman" panose="02020603050405020304" pitchFamily="18" charset="0"/>
              </a:rPr>
              <a:t>PROCEDURE:</a:t>
            </a:r>
            <a:r>
              <a:rPr lang="en-US" sz="175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Evaluation of the Effect of Silver Nanoparticles on the Viability of </a:t>
            </a:r>
            <a:r>
              <a:rPr lang="en-US" sz="175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 cerevisiae </a:t>
            </a:r>
            <a:r>
              <a:rPr lang="en-US" sz="175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using the Kirby-Bauer Testing Method</a:t>
            </a:r>
            <a:b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1700" b="1" u="sng" dirty="0">
              <a:solidFill>
                <a:schemeClr val="bg1"/>
              </a:solidFill>
              <a:latin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FD792E67-1EC1-4943-9C2B-94716363A778}"/>
              </a:ext>
            </a:extLst>
          </p:cNvPr>
          <p:cNvSpPr/>
          <p:nvPr/>
        </p:nvSpPr>
        <p:spPr>
          <a:xfrm>
            <a:off x="109570" y="1138298"/>
            <a:ext cx="544924"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11</a:t>
            </a:r>
          </a:p>
        </p:txBody>
      </p:sp>
      <p:sp>
        <p:nvSpPr>
          <p:cNvPr id="7" name="Rectangle 6">
            <a:extLst>
              <a:ext uri="{FF2B5EF4-FFF2-40B4-BE49-F238E27FC236}">
                <a16:creationId xmlns:a16="http://schemas.microsoft.com/office/drawing/2014/main" id="{629B3C8B-5F08-4AA2-9FA1-D50B1DC34A00}"/>
              </a:ext>
            </a:extLst>
          </p:cNvPr>
          <p:cNvSpPr/>
          <p:nvPr/>
        </p:nvSpPr>
        <p:spPr>
          <a:xfrm>
            <a:off x="788961" y="941488"/>
            <a:ext cx="7833875" cy="93957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A62B6EE-4A3E-40D1-96CF-D1575F7FCD00}"/>
              </a:ext>
            </a:extLst>
          </p:cNvPr>
          <p:cNvSpPr txBox="1"/>
          <p:nvPr/>
        </p:nvSpPr>
        <p:spPr>
          <a:xfrm>
            <a:off x="788961" y="1049952"/>
            <a:ext cx="8158012" cy="1015663"/>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After you finish making observations, sterilize yeast plates by soaking them in a 10% bleach solution for at least 1-2 hours and discard in the trash. Dilute the colloidal silver solution with tap water until you reach a selected unharmful concentration and pour the dilution into the sink.</a:t>
            </a:r>
          </a:p>
          <a:p>
            <a:endParaRPr lang="en-US" dirty="0"/>
          </a:p>
        </p:txBody>
      </p:sp>
      <p:sp>
        <p:nvSpPr>
          <p:cNvPr id="17" name="TextBox 16">
            <a:extLst>
              <a:ext uri="{FF2B5EF4-FFF2-40B4-BE49-F238E27FC236}">
                <a16:creationId xmlns:a16="http://schemas.microsoft.com/office/drawing/2014/main" id="{3D7338AF-C720-4BBA-BE99-D1D560F5C189}"/>
              </a:ext>
            </a:extLst>
          </p:cNvPr>
          <p:cNvSpPr txBox="1"/>
          <p:nvPr/>
        </p:nvSpPr>
        <p:spPr>
          <a:xfrm>
            <a:off x="219702" y="2787541"/>
            <a:ext cx="11472895" cy="2462662"/>
          </a:xfrm>
          <a:prstGeom prst="rect">
            <a:avLst/>
          </a:prstGeom>
          <a:noFill/>
        </p:spPr>
        <p:txBody>
          <a:bodyPr wrap="square" rtlCol="0">
            <a:spAutoFit/>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Biological Agents and Risk Assessment:</a:t>
            </a:r>
            <a:r>
              <a:rPr lang="en-US" sz="1600" dirty="0">
                <a:effectLst/>
                <a:latin typeface="Calibri" panose="020F0502020204030204" pitchFamily="34" charset="0"/>
                <a:ea typeface="Calibri" panose="020F0502020204030204" pitchFamily="34" charset="0"/>
                <a:cs typeface="Times New Roman" panose="02020603050405020304" pitchFamily="18" charset="0"/>
              </a:rPr>
              <a:t>  The source of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S. cerevisiae </a:t>
            </a:r>
            <a:r>
              <a:rPr lang="en-US" sz="1600" dirty="0">
                <a:effectLst/>
                <a:latin typeface="Calibri" panose="020F0502020204030204" pitchFamily="34" charset="0"/>
                <a:ea typeface="Calibri" panose="020F0502020204030204" pitchFamily="34" charset="0"/>
                <a:cs typeface="Times New Roman" panose="02020603050405020304" pitchFamily="18" charset="0"/>
              </a:rPr>
              <a:t>(baker’s yeast) is the local grocery store. According to the Public Health Service,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S. cerevisiae </a:t>
            </a:r>
            <a:r>
              <a:rPr lang="en-US" sz="1600" dirty="0">
                <a:effectLst/>
                <a:latin typeface="Calibri" panose="020F0502020204030204" pitchFamily="34" charset="0"/>
                <a:ea typeface="Calibri" panose="020F0502020204030204" pitchFamily="34" charset="0"/>
                <a:cs typeface="Times New Roman" panose="02020603050405020304" pitchFamily="18" charset="0"/>
              </a:rPr>
              <a:t>is classified as Biosafety Level 1 and is non-pathogenic and as such would not be expected to cause harm to healthy people, animals or to the environment.”</a:t>
            </a:r>
            <a:r>
              <a:rPr lang="en-US" sz="1600" baseline="30000" dirty="0">
                <a:effectLst/>
                <a:latin typeface="Calibri" panose="020F0502020204030204" pitchFamily="34" charset="0"/>
                <a:ea typeface="Calibri" panose="020F0502020204030204" pitchFamily="34" charset="0"/>
                <a:cs typeface="Times New Roman" panose="02020603050405020304" pitchFamily="18" charset="0"/>
              </a:rPr>
              <a:t>8</a:t>
            </a:r>
            <a:r>
              <a:rPr lang="en-US" sz="1600" dirty="0">
                <a:effectLst/>
                <a:latin typeface="Calibri" panose="020F0502020204030204" pitchFamily="34" charset="0"/>
                <a:ea typeface="Calibri" panose="020F0502020204030204" pitchFamily="34" charset="0"/>
                <a:cs typeface="Times New Roman" panose="02020603050405020304" pitchFamily="18" charset="0"/>
              </a:rPr>
              <a:t> All safety precautions and disposal methods need to be strictly followed.</a:t>
            </a:r>
            <a:r>
              <a:rPr lang="en-US" sz="1600" baseline="30000" dirty="0">
                <a:effectLst/>
                <a:latin typeface="Calibri" panose="020F0502020204030204" pitchFamily="34" charset="0"/>
                <a:ea typeface="Calibri" panose="020F0502020204030204" pitchFamily="34" charset="0"/>
                <a:cs typeface="Times New Roman" panose="02020603050405020304" pitchFamily="18" charset="0"/>
              </a:rPr>
              <a:t>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Safety Precautions</a:t>
            </a:r>
            <a:r>
              <a:rPr lang="en-US" sz="1600" dirty="0">
                <a:effectLst/>
                <a:latin typeface="Times New Roman" panose="02020603050405020304" pitchFamily="18" charset="0"/>
                <a:ea typeface="Times New Roman" panose="02020603050405020304" pitchFamily="18" charset="0"/>
              </a:rPr>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Even though considered safe,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S. cerevisiae</a:t>
            </a:r>
            <a:r>
              <a:rPr lang="en-US" sz="1600" dirty="0">
                <a:effectLst/>
                <a:latin typeface="Calibri" panose="020F0502020204030204" pitchFamily="34" charset="0"/>
                <a:ea typeface="Calibri" panose="020F0502020204030204" pitchFamily="34" charset="0"/>
                <a:cs typeface="Times New Roman" panose="02020603050405020304" pitchFamily="18" charset="0"/>
              </a:rPr>
              <a:t> should be treated at all times as if it were a potential hazard. Experiments should be done with the highest safety precautions and standard sterile technique.</a:t>
            </a:r>
            <a:r>
              <a:rPr lang="en-US" sz="1600" baseline="30000" dirty="0">
                <a:effectLst/>
                <a:latin typeface="Calibri" panose="020F0502020204030204" pitchFamily="34" charset="0"/>
                <a:ea typeface="Calibri" panose="020F0502020204030204" pitchFamily="34" charset="0"/>
                <a:cs typeface="Times New Roman" panose="02020603050405020304" pitchFamily="18" charset="0"/>
              </a:rPr>
              <a:t>10,11,12</a:t>
            </a:r>
            <a:r>
              <a:rPr lang="en-US" sz="1600" dirty="0">
                <a:effectLst/>
                <a:latin typeface="Calibri" panose="020F0502020204030204" pitchFamily="34" charset="0"/>
                <a:ea typeface="Calibri" panose="020F0502020204030204" pitchFamily="34" charset="0"/>
                <a:cs typeface="Times New Roman" panose="02020603050405020304" pitchFamily="18" charset="0"/>
              </a:rPr>
              <a:t> Nose and mouth should be kept away from tubes, pipettes, or other tools that come in contact with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S. cerevisiae</a:t>
            </a:r>
            <a:r>
              <a:rPr lang="en-US" sz="1600" dirty="0">
                <a:effectLst/>
                <a:latin typeface="Calibri" panose="020F0502020204030204" pitchFamily="34" charset="0"/>
                <a:ea typeface="Calibri" panose="020F0502020204030204" pitchFamily="34" charset="0"/>
                <a:cs typeface="Times New Roman" panose="02020603050405020304" pitchFamily="18" charset="0"/>
              </a:rPr>
              <a:t> cultures and colloidal silver nanoparticles. Gloves should be worn, work surfaces should be disinfected with 70% isopropyl alcohol before and after use, and hands should be washed thoroughly after glove removal. When finished, all materials should be properly disinfected and disposed of safely. Sterilize yeast plates and pipettes by soaking them in a 10% bleach solution for at least 1-2 hours and discard in the trash. </a:t>
            </a:r>
            <a:endParaRPr lang="en-US" sz="1600" dirty="0">
              <a:effectLst/>
              <a:latin typeface="Times New Roman" panose="02020603050405020304" pitchFamily="18" charset="0"/>
              <a:ea typeface="Times New Roman" panose="02020603050405020304" pitchFamily="18" charset="0"/>
            </a:endParaRPr>
          </a:p>
        </p:txBody>
      </p:sp>
      <p:sp>
        <p:nvSpPr>
          <p:cNvPr id="19" name="Arrow: Down 18">
            <a:extLst>
              <a:ext uri="{FF2B5EF4-FFF2-40B4-BE49-F238E27FC236}">
                <a16:creationId xmlns:a16="http://schemas.microsoft.com/office/drawing/2014/main" id="{9A6660A5-3F0D-4413-BA3A-844295CECD41}"/>
              </a:ext>
            </a:extLst>
          </p:cNvPr>
          <p:cNvSpPr/>
          <p:nvPr/>
        </p:nvSpPr>
        <p:spPr>
          <a:xfrm>
            <a:off x="4271233" y="724405"/>
            <a:ext cx="555172" cy="198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D9ED7B5-AABC-4271-B4AF-069E94104D53}"/>
              </a:ext>
            </a:extLst>
          </p:cNvPr>
          <p:cNvSpPr>
            <a:spLocks noGrp="1"/>
          </p:cNvSpPr>
          <p:nvPr>
            <p:ph type="sldNum" sz="quarter" idx="12"/>
          </p:nvPr>
        </p:nvSpPr>
        <p:spPr>
          <a:xfrm>
            <a:off x="9448800" y="6483751"/>
            <a:ext cx="2743200" cy="365125"/>
          </a:xfrm>
        </p:spPr>
        <p:txBody>
          <a:bodyPr/>
          <a:lstStyle/>
          <a:p>
            <a:fld id="{33ABF3DD-078A-4EE0-AF10-E3DEB8652971}" type="slidenum">
              <a:rPr lang="en-US" smtClean="0"/>
              <a:t>16</a:t>
            </a:fld>
            <a:endParaRPr lang="en-US" dirty="0"/>
          </a:p>
        </p:txBody>
      </p:sp>
    </p:spTree>
    <p:extLst>
      <p:ext uri="{BB962C8B-B14F-4D97-AF65-F5344CB8AC3E}">
        <p14:creationId xmlns:p14="http://schemas.microsoft.com/office/powerpoint/2010/main" val="1196299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1ADFC1-05DC-4212-9036-E4E2A073768F}"/>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1EA1EEB-ADB5-4787-B87D-AE9BA227CF83}"/>
              </a:ext>
            </a:extLst>
          </p:cNvPr>
          <p:cNvSpPr/>
          <p:nvPr/>
        </p:nvSpPr>
        <p:spPr>
          <a:xfrm>
            <a:off x="7004538" y="1550729"/>
            <a:ext cx="4927672" cy="427892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8E90039-DD68-44C4-9C9C-EB2C716016E0}"/>
              </a:ext>
            </a:extLst>
          </p:cNvPr>
          <p:cNvSpPr txBox="1"/>
          <p:nvPr/>
        </p:nvSpPr>
        <p:spPr>
          <a:xfrm>
            <a:off x="517902" y="24836"/>
            <a:ext cx="11156196" cy="430887"/>
          </a:xfrm>
          <a:prstGeom prst="rect">
            <a:avLst/>
          </a:prstGeom>
          <a:noFill/>
        </p:spPr>
        <p:txBody>
          <a:bodyPr wrap="none" rtlCol="0">
            <a:spAutoFit/>
          </a:bodyPr>
          <a:lstStyle/>
          <a:p>
            <a:r>
              <a:rPr lang="en-US" sz="2200" b="1" dirty="0">
                <a:solidFill>
                  <a:schemeClr val="bg1"/>
                </a:solidFill>
              </a:rPr>
              <a:t>RESULTS: The Effect of Silver Nanoparticles on Viability of the Fungi</a:t>
            </a:r>
            <a:r>
              <a:rPr lang="en-US" sz="2200" b="1" i="1" dirty="0">
                <a:solidFill>
                  <a:schemeClr val="bg1"/>
                </a:solidFill>
              </a:rPr>
              <a:t>, Saccharomyces cerevisiae</a:t>
            </a:r>
            <a:endParaRPr lang="en-US" sz="2200" b="1" dirty="0">
              <a:solidFill>
                <a:schemeClr val="bg1"/>
              </a:solidFill>
            </a:endParaRPr>
          </a:p>
        </p:txBody>
      </p:sp>
      <p:sp>
        <p:nvSpPr>
          <p:cNvPr id="7" name="TextBox 6">
            <a:extLst>
              <a:ext uri="{FF2B5EF4-FFF2-40B4-BE49-F238E27FC236}">
                <a16:creationId xmlns:a16="http://schemas.microsoft.com/office/drawing/2014/main" id="{11255B1C-F2B4-43EC-86D6-58DA82088704}"/>
              </a:ext>
            </a:extLst>
          </p:cNvPr>
          <p:cNvSpPr txBox="1"/>
          <p:nvPr/>
        </p:nvSpPr>
        <p:spPr>
          <a:xfrm>
            <a:off x="7071519" y="1632192"/>
            <a:ext cx="4793709" cy="4278928"/>
          </a:xfrm>
          <a:prstGeom prst="rect">
            <a:avLst/>
          </a:prstGeom>
          <a:noFill/>
          <a:ln>
            <a:noFill/>
          </a:ln>
        </p:spPr>
        <p:txBody>
          <a:bodyPr wrap="square" rtlCol="0">
            <a:spAutoFit/>
          </a:bodyPr>
          <a:lstStyle/>
          <a:p>
            <a:pPr marL="0" marR="0">
              <a:lnSpc>
                <a:spcPct val="107000"/>
              </a:lnSpc>
              <a:spcBef>
                <a:spcPts val="0"/>
              </a:spcBef>
              <a:spcAft>
                <a:spcPts val="80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Figure 4: The Effect of Silver Nanoparticles on Viability of the Fungi</a:t>
            </a:r>
            <a:r>
              <a:rPr lang="en-US" sz="1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Saccharomyces cerevisiae</a:t>
            </a: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a:t>
            </a:r>
            <a:r>
              <a:rPr lang="en-US" sz="1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 cerevisiae</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were plated on soft YED agar petri dishes.  Immediately after plating, 6-mm sterile disks soaked in a specific concentration of a silver nanoparticle solution were placed on the YED plate and incubated at 30</a:t>
            </a:r>
            <a:r>
              <a:rPr lang="en-US" sz="16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 for 24 hours.</a:t>
            </a: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t>
            </a:r>
            <a:r>
              <a:rPr lang="en-US" sz="1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diameter of the zone of inhibition around 6 disks at each concentration was measured using a metric ruler and the average diameter was plotted. Error bars are the standard deviation.</a:t>
            </a:r>
            <a:endParaRPr lang="en-US" sz="1600" dirty="0"/>
          </a:p>
          <a:p>
            <a:endParaRPr lang="en-US" sz="1600" dirty="0"/>
          </a:p>
          <a:p>
            <a:pPr marL="0" marR="0">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Observations:  </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Clear zones of inhibition were evident at 24 hours after incubation. The diameter of the zones of inhibition increased as the nanosilver concentration increased.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 name="Group 17">
            <a:extLst>
              <a:ext uri="{FF2B5EF4-FFF2-40B4-BE49-F238E27FC236}">
                <a16:creationId xmlns:a16="http://schemas.microsoft.com/office/drawing/2014/main" id="{7B3CBD44-348F-4F0D-BAB1-BBB0C79910EE}"/>
              </a:ext>
            </a:extLst>
          </p:cNvPr>
          <p:cNvGrpSpPr/>
          <p:nvPr/>
        </p:nvGrpSpPr>
        <p:grpSpPr>
          <a:xfrm>
            <a:off x="259791" y="683010"/>
            <a:ext cx="6681201" cy="5968469"/>
            <a:chOff x="259791" y="683010"/>
            <a:chExt cx="6681201" cy="5968469"/>
          </a:xfrm>
        </p:grpSpPr>
        <p:sp>
          <p:nvSpPr>
            <p:cNvPr id="9" name="TextBox 8">
              <a:extLst>
                <a:ext uri="{FF2B5EF4-FFF2-40B4-BE49-F238E27FC236}">
                  <a16:creationId xmlns:a16="http://schemas.microsoft.com/office/drawing/2014/main" id="{5E077DBA-3EAE-4134-AD02-706094ED71F2}"/>
                </a:ext>
              </a:extLst>
            </p:cNvPr>
            <p:cNvSpPr txBox="1"/>
            <p:nvPr/>
          </p:nvSpPr>
          <p:spPr>
            <a:xfrm>
              <a:off x="493846" y="933128"/>
              <a:ext cx="386709" cy="369332"/>
            </a:xfrm>
            <a:prstGeom prst="rect">
              <a:avLst/>
            </a:prstGeom>
            <a:noFill/>
          </p:spPr>
          <p:txBody>
            <a:bodyPr wrap="none" rtlCol="0">
              <a:spAutoFit/>
            </a:bodyPr>
            <a:lstStyle/>
            <a:p>
              <a:r>
                <a:rPr lang="en-US" b="1" dirty="0"/>
                <a:t>A.</a:t>
              </a:r>
            </a:p>
          </p:txBody>
        </p:sp>
        <p:pic>
          <p:nvPicPr>
            <p:cNvPr id="11" name="Picture 10">
              <a:extLst>
                <a:ext uri="{FF2B5EF4-FFF2-40B4-BE49-F238E27FC236}">
                  <a16:creationId xmlns:a16="http://schemas.microsoft.com/office/drawing/2014/main" id="{0A629463-011D-4162-A13E-150DC7F4C276}"/>
                </a:ext>
              </a:extLst>
            </p:cNvPr>
            <p:cNvPicPr>
              <a:picLocks noChangeAspect="1"/>
            </p:cNvPicPr>
            <p:nvPr/>
          </p:nvPicPr>
          <p:blipFill>
            <a:blip r:embed="rId3"/>
            <a:stretch>
              <a:fillRect/>
            </a:stretch>
          </p:blipFill>
          <p:spPr>
            <a:xfrm>
              <a:off x="259791" y="2863642"/>
              <a:ext cx="6681201" cy="3787837"/>
            </a:xfrm>
            <a:prstGeom prst="rect">
              <a:avLst/>
            </a:prstGeom>
          </p:spPr>
        </p:pic>
        <p:pic>
          <p:nvPicPr>
            <p:cNvPr id="12" name="Picture 11">
              <a:extLst>
                <a:ext uri="{FF2B5EF4-FFF2-40B4-BE49-F238E27FC236}">
                  <a16:creationId xmlns:a16="http://schemas.microsoft.com/office/drawing/2014/main" id="{DB1C61F4-1BAC-43BB-813D-E84889621D5F}"/>
                </a:ext>
              </a:extLst>
            </p:cNvPr>
            <p:cNvPicPr>
              <a:picLocks noChangeAspect="1"/>
            </p:cNvPicPr>
            <p:nvPr/>
          </p:nvPicPr>
          <p:blipFill>
            <a:blip r:embed="rId4"/>
            <a:stretch>
              <a:fillRect/>
            </a:stretch>
          </p:blipFill>
          <p:spPr>
            <a:xfrm>
              <a:off x="944100" y="1016791"/>
              <a:ext cx="5312582" cy="1756226"/>
            </a:xfrm>
            <a:prstGeom prst="rect">
              <a:avLst/>
            </a:prstGeom>
          </p:spPr>
        </p:pic>
        <p:sp>
          <p:nvSpPr>
            <p:cNvPr id="10" name="TextBox 9">
              <a:extLst>
                <a:ext uri="{FF2B5EF4-FFF2-40B4-BE49-F238E27FC236}">
                  <a16:creationId xmlns:a16="http://schemas.microsoft.com/office/drawing/2014/main" id="{9092C7A6-C2DA-4A42-A373-23E91F006CE7}"/>
                </a:ext>
              </a:extLst>
            </p:cNvPr>
            <p:cNvSpPr txBox="1"/>
            <p:nvPr/>
          </p:nvSpPr>
          <p:spPr>
            <a:xfrm>
              <a:off x="284794" y="2863642"/>
              <a:ext cx="389748" cy="369332"/>
            </a:xfrm>
            <a:prstGeom prst="rect">
              <a:avLst/>
            </a:prstGeom>
            <a:noFill/>
          </p:spPr>
          <p:txBody>
            <a:bodyPr wrap="square" rtlCol="0">
              <a:spAutoFit/>
            </a:bodyPr>
            <a:lstStyle/>
            <a:p>
              <a:r>
                <a:rPr lang="en-US" b="1" dirty="0"/>
                <a:t>B.</a:t>
              </a:r>
            </a:p>
          </p:txBody>
        </p:sp>
        <p:sp>
          <p:nvSpPr>
            <p:cNvPr id="2" name="TextBox 1">
              <a:extLst>
                <a:ext uri="{FF2B5EF4-FFF2-40B4-BE49-F238E27FC236}">
                  <a16:creationId xmlns:a16="http://schemas.microsoft.com/office/drawing/2014/main" id="{59C27C68-6A67-4646-B6E1-D15D3AD784AC}"/>
                </a:ext>
              </a:extLst>
            </p:cNvPr>
            <p:cNvSpPr txBox="1"/>
            <p:nvPr/>
          </p:nvSpPr>
          <p:spPr>
            <a:xfrm>
              <a:off x="3600391" y="683010"/>
              <a:ext cx="1884106" cy="369332"/>
            </a:xfrm>
            <a:prstGeom prst="rect">
              <a:avLst/>
            </a:prstGeom>
            <a:noFill/>
          </p:spPr>
          <p:txBody>
            <a:bodyPr wrap="none" rtlCol="0">
              <a:spAutoFit/>
            </a:bodyPr>
            <a:lstStyle/>
            <a:p>
              <a:r>
                <a:rPr lang="en-US" b="1" dirty="0"/>
                <a:t>Zone of Inhibition</a:t>
              </a:r>
            </a:p>
          </p:txBody>
        </p:sp>
        <p:cxnSp>
          <p:nvCxnSpPr>
            <p:cNvPr id="5" name="Straight Arrow Connector 4">
              <a:extLst>
                <a:ext uri="{FF2B5EF4-FFF2-40B4-BE49-F238E27FC236}">
                  <a16:creationId xmlns:a16="http://schemas.microsoft.com/office/drawing/2014/main" id="{9EC1D820-E0DE-4551-97DD-88569D7FC755}"/>
                </a:ext>
              </a:extLst>
            </p:cNvPr>
            <p:cNvCxnSpPr>
              <a:cxnSpLocks/>
            </p:cNvCxnSpPr>
            <p:nvPr/>
          </p:nvCxnSpPr>
          <p:spPr>
            <a:xfrm flipH="1">
              <a:off x="3536846" y="1016791"/>
              <a:ext cx="408989"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Arrow: Left 5">
              <a:extLst>
                <a:ext uri="{FF2B5EF4-FFF2-40B4-BE49-F238E27FC236}">
                  <a16:creationId xmlns:a16="http://schemas.microsoft.com/office/drawing/2014/main" id="{D098ED31-0430-4985-84F5-052A58744BC3}"/>
                </a:ext>
              </a:extLst>
            </p:cNvPr>
            <p:cNvSpPr/>
            <p:nvPr/>
          </p:nvSpPr>
          <p:spPr>
            <a:xfrm>
              <a:off x="3847435" y="1142967"/>
              <a:ext cx="45719" cy="696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19A49702-9B7B-447F-9B63-4E3135C78E79}"/>
                </a:ext>
              </a:extLst>
            </p:cNvPr>
            <p:cNvCxnSpPr>
              <a:cxnSpLocks/>
            </p:cNvCxnSpPr>
            <p:nvPr/>
          </p:nvCxnSpPr>
          <p:spPr>
            <a:xfrm>
              <a:off x="5032148" y="993104"/>
              <a:ext cx="274195" cy="3655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Slide Number Placeholder 7">
            <a:extLst>
              <a:ext uri="{FF2B5EF4-FFF2-40B4-BE49-F238E27FC236}">
                <a16:creationId xmlns:a16="http://schemas.microsoft.com/office/drawing/2014/main" id="{25D8AA61-DDA8-4639-9A59-2E5E10B2DB01}"/>
              </a:ext>
            </a:extLst>
          </p:cNvPr>
          <p:cNvSpPr>
            <a:spLocks noGrp="1"/>
          </p:cNvSpPr>
          <p:nvPr>
            <p:ph type="sldNum" sz="quarter" idx="12"/>
          </p:nvPr>
        </p:nvSpPr>
        <p:spPr>
          <a:xfrm>
            <a:off x="9448800" y="6468039"/>
            <a:ext cx="2743200" cy="365125"/>
          </a:xfrm>
        </p:spPr>
        <p:txBody>
          <a:bodyPr/>
          <a:lstStyle/>
          <a:p>
            <a:fld id="{33ABF3DD-078A-4EE0-AF10-E3DEB8652971}" type="slidenum">
              <a:rPr lang="en-US" smtClean="0"/>
              <a:t>17</a:t>
            </a:fld>
            <a:endParaRPr lang="en-US" dirty="0"/>
          </a:p>
        </p:txBody>
      </p:sp>
    </p:spTree>
    <p:extLst>
      <p:ext uri="{BB962C8B-B14F-4D97-AF65-F5344CB8AC3E}">
        <p14:creationId xmlns:p14="http://schemas.microsoft.com/office/powerpoint/2010/main" val="1481424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B70BA99-31DD-4CCE-8AFD-227CE09FB4EB}"/>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431701F-FEFA-4735-9781-D9284064E057}"/>
              </a:ext>
            </a:extLst>
          </p:cNvPr>
          <p:cNvSpPr/>
          <p:nvPr/>
        </p:nvSpPr>
        <p:spPr>
          <a:xfrm>
            <a:off x="100743" y="4448282"/>
            <a:ext cx="12030814" cy="232263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0B27037-42B7-4ADA-BC96-CBD30E6F404A}"/>
              </a:ext>
            </a:extLst>
          </p:cNvPr>
          <p:cNvSpPr txBox="1"/>
          <p:nvPr/>
        </p:nvSpPr>
        <p:spPr>
          <a:xfrm>
            <a:off x="282331" y="45576"/>
            <a:ext cx="11723017" cy="400110"/>
          </a:xfrm>
          <a:prstGeom prst="rect">
            <a:avLst/>
          </a:prstGeom>
          <a:noFill/>
        </p:spPr>
        <p:txBody>
          <a:bodyPr wrap="none" rtlCol="0">
            <a:spAutoFit/>
          </a:bodyPr>
          <a:lstStyle/>
          <a:p>
            <a:r>
              <a:rPr lang="en-US" sz="2000" b="1" dirty="0">
                <a:solidFill>
                  <a:schemeClr val="bg1"/>
                </a:solidFill>
              </a:rPr>
              <a:t>RESULTS: The Effect of Time and Plating Density on Viability of </a:t>
            </a:r>
            <a:r>
              <a:rPr lang="en-US" sz="2000" b="1" i="1" dirty="0">
                <a:solidFill>
                  <a:schemeClr val="bg1"/>
                </a:solidFill>
              </a:rPr>
              <a:t>S. cerevisiae </a:t>
            </a:r>
            <a:r>
              <a:rPr lang="en-US" sz="2000" b="1" dirty="0">
                <a:solidFill>
                  <a:schemeClr val="bg1"/>
                </a:solidFill>
              </a:rPr>
              <a:t>Treated with Silver Nanoparticles</a:t>
            </a:r>
            <a:endParaRPr lang="en-US" sz="2000" b="1" i="1" dirty="0">
              <a:solidFill>
                <a:schemeClr val="bg1"/>
              </a:solidFill>
            </a:endParaRPr>
          </a:p>
        </p:txBody>
      </p:sp>
      <p:grpSp>
        <p:nvGrpSpPr>
          <p:cNvPr id="5" name="Group 4">
            <a:extLst>
              <a:ext uri="{FF2B5EF4-FFF2-40B4-BE49-F238E27FC236}">
                <a16:creationId xmlns:a16="http://schemas.microsoft.com/office/drawing/2014/main" id="{29C4AEB3-4718-4F03-8ACE-EF65121EB1FC}"/>
              </a:ext>
            </a:extLst>
          </p:cNvPr>
          <p:cNvGrpSpPr/>
          <p:nvPr/>
        </p:nvGrpSpPr>
        <p:grpSpPr>
          <a:xfrm>
            <a:off x="30222" y="431817"/>
            <a:ext cx="12131556" cy="3981013"/>
            <a:chOff x="100743" y="554195"/>
            <a:chExt cx="11719409" cy="3520848"/>
          </a:xfrm>
        </p:grpSpPr>
        <p:pic>
          <p:nvPicPr>
            <p:cNvPr id="22" name="Picture 21">
              <a:extLst>
                <a:ext uri="{FF2B5EF4-FFF2-40B4-BE49-F238E27FC236}">
                  <a16:creationId xmlns:a16="http://schemas.microsoft.com/office/drawing/2014/main" id="{8CA80C1E-F827-4E29-B42E-8244146FBC09}"/>
                </a:ext>
              </a:extLst>
            </p:cNvPr>
            <p:cNvPicPr>
              <a:picLocks noChangeAspect="1"/>
            </p:cNvPicPr>
            <p:nvPr/>
          </p:nvPicPr>
          <p:blipFill>
            <a:blip r:embed="rId3"/>
            <a:stretch>
              <a:fillRect/>
            </a:stretch>
          </p:blipFill>
          <p:spPr>
            <a:xfrm>
              <a:off x="100743" y="554195"/>
              <a:ext cx="5752718" cy="3520848"/>
            </a:xfrm>
            <a:prstGeom prst="rect">
              <a:avLst/>
            </a:prstGeom>
          </p:spPr>
        </p:pic>
        <p:pic>
          <p:nvPicPr>
            <p:cNvPr id="27" name="Picture 26">
              <a:extLst>
                <a:ext uri="{FF2B5EF4-FFF2-40B4-BE49-F238E27FC236}">
                  <a16:creationId xmlns:a16="http://schemas.microsoft.com/office/drawing/2014/main" id="{EA88E7F1-C4DD-48C6-B43F-BE9FA3E29F84}"/>
                </a:ext>
              </a:extLst>
            </p:cNvPr>
            <p:cNvPicPr>
              <a:picLocks noChangeAspect="1"/>
            </p:cNvPicPr>
            <p:nvPr/>
          </p:nvPicPr>
          <p:blipFill>
            <a:blip r:embed="rId4"/>
            <a:stretch>
              <a:fillRect/>
            </a:stretch>
          </p:blipFill>
          <p:spPr>
            <a:xfrm>
              <a:off x="6095999" y="654221"/>
              <a:ext cx="5724153" cy="3420822"/>
            </a:xfrm>
            <a:prstGeom prst="rect">
              <a:avLst/>
            </a:prstGeom>
          </p:spPr>
        </p:pic>
        <p:sp>
          <p:nvSpPr>
            <p:cNvPr id="28" name="TextBox 27">
              <a:extLst>
                <a:ext uri="{FF2B5EF4-FFF2-40B4-BE49-F238E27FC236}">
                  <a16:creationId xmlns:a16="http://schemas.microsoft.com/office/drawing/2014/main" id="{385E220D-4BE3-4AA1-9837-51063FB8E777}"/>
                </a:ext>
              </a:extLst>
            </p:cNvPr>
            <p:cNvSpPr txBox="1"/>
            <p:nvPr/>
          </p:nvSpPr>
          <p:spPr>
            <a:xfrm>
              <a:off x="6129128" y="654221"/>
              <a:ext cx="364523" cy="338554"/>
            </a:xfrm>
            <a:prstGeom prst="rect">
              <a:avLst/>
            </a:prstGeom>
            <a:noFill/>
          </p:spPr>
          <p:txBody>
            <a:bodyPr wrap="none" rtlCol="0">
              <a:spAutoFit/>
            </a:bodyPr>
            <a:lstStyle/>
            <a:p>
              <a:r>
                <a:rPr lang="en-US" sz="1600" b="1" dirty="0"/>
                <a:t>B.</a:t>
              </a:r>
            </a:p>
          </p:txBody>
        </p:sp>
        <p:sp>
          <p:nvSpPr>
            <p:cNvPr id="2" name="TextBox 1">
              <a:extLst>
                <a:ext uri="{FF2B5EF4-FFF2-40B4-BE49-F238E27FC236}">
                  <a16:creationId xmlns:a16="http://schemas.microsoft.com/office/drawing/2014/main" id="{5F77D37E-2314-4335-81E2-5046429CD1E4}"/>
                </a:ext>
              </a:extLst>
            </p:cNvPr>
            <p:cNvSpPr txBox="1"/>
            <p:nvPr/>
          </p:nvSpPr>
          <p:spPr>
            <a:xfrm>
              <a:off x="178493" y="654221"/>
              <a:ext cx="365678" cy="338554"/>
            </a:xfrm>
            <a:prstGeom prst="rect">
              <a:avLst/>
            </a:prstGeom>
            <a:solidFill>
              <a:schemeClr val="bg1"/>
            </a:solidFill>
          </p:spPr>
          <p:txBody>
            <a:bodyPr wrap="none" rtlCol="0">
              <a:spAutoFit/>
            </a:bodyPr>
            <a:lstStyle/>
            <a:p>
              <a:r>
                <a:rPr lang="en-US" sz="1600" b="1" dirty="0"/>
                <a:t>A.</a:t>
              </a:r>
            </a:p>
          </p:txBody>
        </p:sp>
      </p:grpSp>
      <p:sp>
        <p:nvSpPr>
          <p:cNvPr id="7" name="TextBox 6">
            <a:extLst>
              <a:ext uri="{FF2B5EF4-FFF2-40B4-BE49-F238E27FC236}">
                <a16:creationId xmlns:a16="http://schemas.microsoft.com/office/drawing/2014/main" id="{70B732F6-59D9-4E4A-A63C-08DD2EDB15B4}"/>
              </a:ext>
            </a:extLst>
          </p:cNvPr>
          <p:cNvSpPr txBox="1"/>
          <p:nvPr/>
        </p:nvSpPr>
        <p:spPr>
          <a:xfrm>
            <a:off x="100743" y="4448282"/>
            <a:ext cx="12071117" cy="2260234"/>
          </a:xfrm>
          <a:prstGeom prst="rect">
            <a:avLst/>
          </a:prstGeom>
          <a:noFill/>
          <a:ln>
            <a:noFill/>
          </a:ln>
        </p:spPr>
        <p:txBody>
          <a:bodyPr wrap="square" rtlCol="0">
            <a:spAutoFit/>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Figure </a:t>
            </a:r>
            <a:r>
              <a:rPr lang="en-US"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5</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Effect of Time and Plating Density on the Viability of </a:t>
            </a:r>
            <a:r>
              <a:rPr lang="en-US" sz="1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 cerevisiae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Treated with Silver Nanoparticles</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Yeast</a:t>
            </a:r>
            <a:r>
              <a:rPr lang="en-US" sz="1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were plated on soft YED agar petri dishes.  Immediately after plating, 6-mm sterile disks soaked in a specific concentration of a silver nanoparticle solution were placed on the YED plate and incubated at 30</a:t>
            </a:r>
            <a:r>
              <a:rPr lang="en-US" sz="14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 for 24 and 72 hours. The diameter of the zone of inhibition around 6 disks at each concentration was measured using a metric ruler and the average diameter was plotted.  Error bars are the standard deviation.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Yeast</a:t>
            </a:r>
            <a:r>
              <a:rPr lang="en-US" sz="1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were plated on YED petri dishes at 1X or 2X density and incubated 24 hours at 30</a:t>
            </a:r>
            <a:r>
              <a:rPr lang="en-US" sz="14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 with 6-mm sterile disks each soaked at a different concentration of nanosilver solution. The diameter of the zone of inhibition around 6 disks at each concentration was measured using a metric ruler and the average diameter was plotted. Error bars are the standard deviation.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dirty="0"/>
          </a:p>
          <a:p>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Observations: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Clear zones of inhibition were evident at 24 hours after incubation and remained the same size at 72 hours after incubation. Doubling the amount of yeast plated did not show a significant difference in the diameter of the zone of inhibition. The diameter of the zones of inhibition increased as the nanosilver concentration increased.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0116B4A3-4DEE-45C4-A4B7-5F0940825EB5}"/>
              </a:ext>
            </a:extLst>
          </p:cNvPr>
          <p:cNvSpPr>
            <a:spLocks noGrp="1"/>
          </p:cNvSpPr>
          <p:nvPr>
            <p:ph type="sldNum" sz="quarter" idx="12"/>
          </p:nvPr>
        </p:nvSpPr>
        <p:spPr>
          <a:xfrm>
            <a:off x="9348057" y="6388561"/>
            <a:ext cx="2743200" cy="365125"/>
          </a:xfrm>
        </p:spPr>
        <p:txBody>
          <a:bodyPr/>
          <a:lstStyle/>
          <a:p>
            <a:fld id="{33ABF3DD-078A-4EE0-AF10-E3DEB8652971}" type="slidenum">
              <a:rPr lang="en-US" smtClean="0"/>
              <a:t>18</a:t>
            </a:fld>
            <a:endParaRPr lang="en-US" dirty="0"/>
          </a:p>
        </p:txBody>
      </p:sp>
    </p:spTree>
    <p:extLst>
      <p:ext uri="{BB962C8B-B14F-4D97-AF65-F5344CB8AC3E}">
        <p14:creationId xmlns:p14="http://schemas.microsoft.com/office/powerpoint/2010/main" val="99859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28030E-A23C-43D2-B227-52A8F1E96225}"/>
              </a:ext>
            </a:extLst>
          </p:cNvPr>
          <p:cNvSpPr/>
          <p:nvPr/>
        </p:nvSpPr>
        <p:spPr>
          <a:xfrm>
            <a:off x="133952" y="4665469"/>
            <a:ext cx="11966713" cy="158784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EF1878F-D600-4FDD-B300-074CAAEDEC89}"/>
              </a:ext>
            </a:extLst>
          </p:cNvPr>
          <p:cNvSpPr/>
          <p:nvPr/>
        </p:nvSpPr>
        <p:spPr>
          <a:xfrm>
            <a:off x="133953" y="1342554"/>
            <a:ext cx="11966713" cy="271816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173EE7A-141D-4EE6-9743-A36730D7DBAD}"/>
              </a:ext>
            </a:extLst>
          </p:cNvPr>
          <p:cNvSpPr/>
          <p:nvPr/>
        </p:nvSpPr>
        <p:spPr>
          <a:xfrm>
            <a:off x="133953" y="1008045"/>
            <a:ext cx="11966713" cy="33450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AA7FA81-465A-4861-BB03-C47481237C5E}"/>
              </a:ext>
            </a:extLst>
          </p:cNvPr>
          <p:cNvSpPr/>
          <p:nvPr/>
        </p:nvSpPr>
        <p:spPr>
          <a:xfrm>
            <a:off x="133952" y="4330960"/>
            <a:ext cx="11966713" cy="33450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A90C944-431E-49B1-A5A3-352394044CFE}"/>
              </a:ext>
            </a:extLst>
          </p:cNvPr>
          <p:cNvSpPr txBox="1"/>
          <p:nvPr/>
        </p:nvSpPr>
        <p:spPr>
          <a:xfrm>
            <a:off x="133953" y="1008045"/>
            <a:ext cx="11966713" cy="5187830"/>
          </a:xfrm>
          <a:prstGeom prst="rect">
            <a:avLst/>
          </a:prstGeom>
          <a:noFill/>
        </p:spPr>
        <p:txBody>
          <a:bodyPr wrap="square" rtlCol="0">
            <a:spAutoFit/>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The Effect of Silver Nanoparticles on the Viability of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S. cerevisiae</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(Figure 4).  </a:t>
            </a:r>
          </a:p>
          <a:p>
            <a:pPr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purpose of this experiment </a:t>
            </a:r>
            <a:r>
              <a:rPr lang="en-US" sz="1600" dirty="0">
                <a:effectLst/>
                <a:latin typeface="Calibri" panose="020F0502020204030204" pitchFamily="34" charset="0"/>
                <a:ea typeface="Calibri" panose="020F0502020204030204" pitchFamily="34" charset="0"/>
                <a:cs typeface="Times New Roman" panose="02020603050405020304" pitchFamily="18" charset="0"/>
              </a:rPr>
              <a:t>was to determine whether silver nanoparticles can have a noticeable antifungal effect and, if so, what concentration of silver nanoparticles is needed to achieve this antifungal effect. The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data supports the hypothesis </a:t>
            </a:r>
            <a:r>
              <a:rPr lang="en-US" sz="1600" dirty="0">
                <a:effectLst/>
                <a:latin typeface="Calibri" panose="020F0502020204030204" pitchFamily="34" charset="0"/>
                <a:ea typeface="Calibri" panose="020F0502020204030204" pitchFamily="34" charset="0"/>
                <a:cs typeface="Times New Roman" panose="02020603050405020304" pitchFamily="18" charset="0"/>
              </a:rPr>
              <a:t>that higher concentrations of silver nanoparticles cause more cell death because higher concentrations of nanosilver are more cytotoxic. </a:t>
            </a:r>
          </a:p>
          <a:p>
            <a:pPr marL="742950" lvl="1" indent="-285750">
              <a:lnSpc>
                <a:spcPct val="107000"/>
              </a:lnSpc>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A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zone of inhibition</a:t>
            </a:r>
            <a:r>
              <a:rPr lang="en-US" sz="1400" dirty="0">
                <a:effectLst/>
                <a:latin typeface="Calibri" panose="020F0502020204030204" pitchFamily="34" charset="0"/>
                <a:ea typeface="Calibri" panose="020F0502020204030204" pitchFamily="34" charset="0"/>
                <a:cs typeface="Times New Roman" panose="02020603050405020304" pitchFamily="18" charset="0"/>
              </a:rPr>
              <a:t>, where no yeast grew around the filter disk soaked in a silver nanoparticle solution, suggests that the particular concentration of silver nanoparticles has antifungal effects. </a:t>
            </a:r>
          </a:p>
          <a:p>
            <a:pPr marL="742950" lvl="1" indent="-285750">
              <a:lnSpc>
                <a:spcPct val="107000"/>
              </a:lnSpc>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There was a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linear relationship </a:t>
            </a:r>
            <a:r>
              <a:rPr lang="en-US" sz="1400" dirty="0">
                <a:effectLst/>
                <a:latin typeface="Calibri" panose="020F0502020204030204" pitchFamily="34" charset="0"/>
                <a:ea typeface="Calibri" panose="020F0502020204030204" pitchFamily="34" charset="0"/>
                <a:cs typeface="Times New Roman" panose="02020603050405020304" pitchFamily="18" charset="0"/>
              </a:rPr>
              <a:t>between nanosilver concentration and the diameter of the zone of inhibition. With increasing concentrations of nanosilver, there was an increasing diameter of the zone of inhibition. </a:t>
            </a:r>
          </a:p>
          <a:p>
            <a:pPr marL="742950" lvl="1" indent="-285750">
              <a:lnSpc>
                <a:spcPct val="107000"/>
              </a:lnSpc>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A noticeable zone of inhibition around the filter paper circles occurred at a nanosilver concentration of 5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with a 7 mm zone of inhibition. The highest nanosilver concentration of 500,000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had the largest zone of inhibition of 15 mm. No zone of inhibition was seen with the 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control. </a:t>
            </a:r>
          </a:p>
          <a:p>
            <a:pPr marL="0" marR="0">
              <a:lnSpc>
                <a:spcPct val="107000"/>
              </a:lnSpc>
              <a:spcBef>
                <a:spcPts val="0"/>
              </a:spcBef>
              <a:spcAft>
                <a:spcPts val="800"/>
              </a:spcAft>
            </a:pP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The Effect of Time and Plating Density on Viability of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S. cerevisiae</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Treated with Silver Nanoparticles (Figure 5).  </a:t>
            </a:r>
          </a:p>
          <a:p>
            <a:pPr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purpose</a:t>
            </a:r>
            <a:r>
              <a:rPr lang="en-US" sz="1600" dirty="0">
                <a:effectLst/>
                <a:latin typeface="Calibri" panose="020F0502020204030204" pitchFamily="34" charset="0"/>
                <a:ea typeface="Calibri" panose="020F0502020204030204" pitchFamily="34" charset="0"/>
                <a:cs typeface="Times New Roman" panose="02020603050405020304" pitchFamily="18" charset="0"/>
              </a:rPr>
              <a:t> of this experiment was to determine whether the density of yeast on the YED plate and the incubation time had an effect on the diameter of the zone of inhibition.  </a:t>
            </a:r>
          </a:p>
          <a:p>
            <a:pPr marL="742950" lvl="1" indent="-285750">
              <a:lnSpc>
                <a:spcPct val="107000"/>
              </a:lnSpc>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Zones of inhibition at respective nanosilver concentrations remained the same size at 24 hours up to 72 hours after incubation, suggesting that longer treatment times did not alter the antifungal effects. </a:t>
            </a:r>
          </a:p>
          <a:p>
            <a:pPr marL="742950" lvl="1" indent="-285750">
              <a:lnSpc>
                <a:spcPct val="107000"/>
              </a:lnSpc>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Doubling the amount of yeast plated did not show a significant difference in the diameter of the zone of inhibition as the plates were not overgrown.  </a:t>
            </a:r>
            <a:endParaRPr lang="en-US" sz="1200" dirty="0"/>
          </a:p>
        </p:txBody>
      </p:sp>
      <p:sp>
        <p:nvSpPr>
          <p:cNvPr id="2" name="Rectangle 1">
            <a:extLst>
              <a:ext uri="{FF2B5EF4-FFF2-40B4-BE49-F238E27FC236}">
                <a16:creationId xmlns:a16="http://schemas.microsoft.com/office/drawing/2014/main" id="{8D3FD46F-C944-4C95-8332-6794DD792FD6}"/>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03398EE-54DF-4E99-804B-869FF657C65A}"/>
              </a:ext>
            </a:extLst>
          </p:cNvPr>
          <p:cNvSpPr txBox="1"/>
          <p:nvPr/>
        </p:nvSpPr>
        <p:spPr>
          <a:xfrm>
            <a:off x="2007704" y="0"/>
            <a:ext cx="8317533" cy="830997"/>
          </a:xfrm>
          <a:prstGeom prst="rect">
            <a:avLst/>
          </a:prstGeom>
          <a:noFill/>
        </p:spPr>
        <p:txBody>
          <a:bodyPr wrap="none" rtlCol="0">
            <a:spAutoFit/>
          </a:bodyPr>
          <a:lstStyle/>
          <a:p>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ANALYSIS: Impact of Silver Nanoparticles on Fungi - </a:t>
            </a:r>
            <a:r>
              <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 cerevisiae</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10" name="Slide Number Placeholder 9">
            <a:extLst>
              <a:ext uri="{FF2B5EF4-FFF2-40B4-BE49-F238E27FC236}">
                <a16:creationId xmlns:a16="http://schemas.microsoft.com/office/drawing/2014/main" id="{413240CD-DD24-4971-AC58-DB3F7B0E869C}"/>
              </a:ext>
            </a:extLst>
          </p:cNvPr>
          <p:cNvSpPr>
            <a:spLocks noGrp="1"/>
          </p:cNvSpPr>
          <p:nvPr>
            <p:ph type="sldNum" sz="quarter" idx="12"/>
          </p:nvPr>
        </p:nvSpPr>
        <p:spPr>
          <a:xfrm>
            <a:off x="9448800" y="6466112"/>
            <a:ext cx="2743200" cy="365125"/>
          </a:xfrm>
        </p:spPr>
        <p:txBody>
          <a:bodyPr/>
          <a:lstStyle/>
          <a:p>
            <a:fld id="{33ABF3DD-078A-4EE0-AF10-E3DEB8652971}" type="slidenum">
              <a:rPr lang="en-US" smtClean="0"/>
              <a:t>19</a:t>
            </a:fld>
            <a:endParaRPr lang="en-US" dirty="0"/>
          </a:p>
        </p:txBody>
      </p:sp>
    </p:spTree>
    <p:extLst>
      <p:ext uri="{BB962C8B-B14F-4D97-AF65-F5344CB8AC3E}">
        <p14:creationId xmlns:p14="http://schemas.microsoft.com/office/powerpoint/2010/main" val="3816804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4B51D2-2C94-4DB3-A0E2-F468ED952D8A}"/>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438816E-662B-4190-94C2-D379E4904B57}"/>
              </a:ext>
            </a:extLst>
          </p:cNvPr>
          <p:cNvSpPr txBox="1"/>
          <p:nvPr/>
        </p:nvSpPr>
        <p:spPr>
          <a:xfrm>
            <a:off x="3807505" y="-5226"/>
            <a:ext cx="4762586" cy="830997"/>
          </a:xfrm>
          <a:prstGeom prst="rect">
            <a:avLst/>
          </a:prstGeom>
          <a:noFill/>
        </p:spPr>
        <p:txBody>
          <a:bodyPr wrap="none" rtlCol="0">
            <a:spAutoFit/>
          </a:bodyPr>
          <a:lstStyle/>
          <a:p>
            <a:pPr algn="ctr"/>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BACKGROUND RESEARCH/PURPOSE</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2400" dirty="0"/>
          </a:p>
        </p:txBody>
      </p:sp>
      <p:sp>
        <p:nvSpPr>
          <p:cNvPr id="6" name="TextBox 5">
            <a:extLst>
              <a:ext uri="{FF2B5EF4-FFF2-40B4-BE49-F238E27FC236}">
                <a16:creationId xmlns:a16="http://schemas.microsoft.com/office/drawing/2014/main" id="{669792D7-0F8C-4F6C-9D48-41EBA7D75FFE}"/>
              </a:ext>
            </a:extLst>
          </p:cNvPr>
          <p:cNvSpPr txBox="1"/>
          <p:nvPr/>
        </p:nvSpPr>
        <p:spPr>
          <a:xfrm>
            <a:off x="71535" y="956788"/>
            <a:ext cx="5861583" cy="5424177"/>
          </a:xfrm>
          <a:prstGeom prst="rect">
            <a:avLst/>
          </a:prstGeom>
          <a:solidFill>
            <a:srgbClr val="FFF2CC"/>
          </a:solid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Silver</a:t>
            </a:r>
            <a:r>
              <a:rPr lang="en-US" sz="1600" dirty="0">
                <a:effectLst/>
                <a:latin typeface="Calibri" panose="020F0502020204030204" pitchFamily="34" charset="0"/>
                <a:ea typeface="Calibri" panose="020F0502020204030204" pitchFamily="34" charset="0"/>
                <a:cs typeface="Times New Roman" panose="02020603050405020304" pitchFamily="18" charset="0"/>
              </a:rPr>
              <a:t> has been used throughout history as an antimicrobial agent to fight disease and help the healing process.</a:t>
            </a:r>
            <a:r>
              <a:rPr lang="en-US" sz="1600" baseline="30000" dirty="0">
                <a:effectLst/>
                <a:latin typeface="Calibri" panose="020F0502020204030204" pitchFamily="34" charset="0"/>
                <a:ea typeface="Calibri" panose="020F0502020204030204" pitchFamily="34" charset="0"/>
                <a:cs typeface="Times New Roman" panose="02020603050405020304" pitchFamily="18" charset="0"/>
              </a:rPr>
              <a:t>1-3 </a:t>
            </a:r>
          </a:p>
          <a:p>
            <a:pPr marR="0">
              <a:lnSpc>
                <a:spcPct val="107000"/>
              </a:lnSpc>
              <a:spcBef>
                <a:spcPts val="0"/>
              </a:spcBef>
              <a:spcAft>
                <a:spcPts val="800"/>
              </a:spcAft>
            </a:pPr>
            <a:endParaRPr lang="en-US" sz="800"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600" b="1" dirty="0">
                <a:latin typeface="Calibri" panose="020F0502020204030204" pitchFamily="34" charset="0"/>
                <a:cs typeface="Times New Roman" panose="02020603050405020304" pitchFamily="18" charset="0"/>
              </a:rPr>
              <a:t>&gt; 400 consumer products </a:t>
            </a:r>
            <a:r>
              <a:rPr lang="en-US" sz="1600" dirty="0">
                <a:latin typeface="Calibri" panose="020F0502020204030204" pitchFamily="34" charset="0"/>
                <a:cs typeface="Times New Roman" panose="02020603050405020304" pitchFamily="18" charset="0"/>
              </a:rPr>
              <a:t>such as sports clothes, socks, bandages, cosmetics, sunscreens, toothpastes, deodorants, sanitizers and food containers contain tiny silver particles called </a:t>
            </a:r>
            <a:r>
              <a:rPr lang="en-US" sz="1600" b="1" dirty="0">
                <a:latin typeface="Calibri" panose="020F0502020204030204" pitchFamily="34" charset="0"/>
                <a:cs typeface="Times New Roman" panose="02020603050405020304" pitchFamily="18" charset="0"/>
              </a:rPr>
              <a:t>nanoparticles</a:t>
            </a:r>
            <a:r>
              <a:rPr lang="en-US" sz="1600" dirty="0">
                <a:latin typeface="Calibri" panose="020F0502020204030204" pitchFamily="34" charset="0"/>
                <a:cs typeface="Times New Roman" panose="02020603050405020304" pitchFamily="18" charset="0"/>
              </a:rPr>
              <a:t> to help kill bacteria.</a:t>
            </a:r>
            <a:r>
              <a:rPr lang="en-US" sz="1600" baseline="30000" dirty="0">
                <a:latin typeface="Calibri" panose="020F0502020204030204" pitchFamily="34" charset="0"/>
                <a:cs typeface="Times New Roman" panose="02020603050405020304" pitchFamily="18" charset="0"/>
              </a:rPr>
              <a:t>3</a:t>
            </a:r>
          </a:p>
          <a:p>
            <a:pPr>
              <a:lnSpc>
                <a:spcPct val="107000"/>
              </a:lnSpc>
              <a:spcAft>
                <a:spcPts val="800"/>
              </a:spcAft>
            </a:pPr>
            <a:endParaRPr lang="en-US" sz="800" dirty="0">
              <a:latin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Silver nanoparticles </a:t>
            </a:r>
            <a:r>
              <a:rPr lang="en-US" sz="1600" dirty="0">
                <a:effectLst/>
                <a:latin typeface="Calibri" panose="020F0502020204030204" pitchFamily="34" charset="0"/>
                <a:ea typeface="Calibri" panose="020F0502020204030204" pitchFamily="34" charset="0"/>
                <a:cs typeface="Times New Roman" panose="02020603050405020304" pitchFamily="18" charset="0"/>
              </a:rPr>
              <a:t>are only a few nanometers in diameter (1-100 nM), which is about 50,000 times smaller than the diameter of a strand of hair.</a:t>
            </a:r>
            <a:r>
              <a:rPr lang="en-US" sz="1600" baseline="30000" dirty="0">
                <a:effectLst/>
                <a:latin typeface="Calibri" panose="020F0502020204030204" pitchFamily="34" charset="0"/>
                <a:ea typeface="Calibri" panose="020F0502020204030204" pitchFamily="34" charset="0"/>
                <a:cs typeface="Times New Roman" panose="02020603050405020304" pitchFamily="18" charset="0"/>
              </a:rPr>
              <a:t>4,5</a:t>
            </a:r>
          </a:p>
          <a:p>
            <a:pPr marR="0">
              <a:lnSpc>
                <a:spcPct val="107000"/>
              </a:lnSpc>
              <a:spcBef>
                <a:spcPts val="0"/>
              </a:spcBef>
              <a:spcAft>
                <a:spcPts val="800"/>
              </a:spcAft>
            </a:pPr>
            <a:endParaRPr lang="en-US" sz="800" baseline="300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Silver nanoparticles can attach to and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alter the bacterial membrane</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r>
              <a:rPr lang="en-US" sz="1600" baseline="30000" dirty="0">
                <a:effectLst/>
                <a:latin typeface="Calibri" panose="020F0502020204030204" pitchFamily="34" charset="0"/>
                <a:ea typeface="Calibri" panose="020F0502020204030204" pitchFamily="34" charset="0"/>
                <a:cs typeface="Times New Roman" panose="02020603050405020304" pitchFamily="18" charset="0"/>
              </a:rPr>
              <a:t>4,5</a:t>
            </a:r>
            <a:r>
              <a:rPr lang="en-US" sz="1600" dirty="0">
                <a:effectLst/>
                <a:latin typeface="Calibri" panose="020F0502020204030204" pitchFamily="34" charset="0"/>
                <a:ea typeface="Calibri" panose="020F0502020204030204" pitchFamily="34" charset="0"/>
                <a:cs typeface="Times New Roman" panose="02020603050405020304" pitchFamily="18" charset="0"/>
              </a:rPr>
              <a:t> They can penetrate inside the bacterial cell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causing harm to important proteins and processes such as ATP production and DNA replication </a:t>
            </a:r>
            <a:r>
              <a:rPr lang="en-US" sz="1600" dirty="0">
                <a:effectLst/>
                <a:latin typeface="Calibri" panose="020F0502020204030204" pitchFamily="34" charset="0"/>
                <a:ea typeface="Calibri" panose="020F0502020204030204" pitchFamily="34" charset="0"/>
                <a:cs typeface="Times New Roman" panose="02020603050405020304" pitchFamily="18" charset="0"/>
              </a:rPr>
              <a:t>which cause the cells to die.</a:t>
            </a:r>
            <a:r>
              <a:rPr lang="en-US" sz="1600" baseline="30000" dirty="0">
                <a:effectLst/>
                <a:latin typeface="Calibri" panose="020F0502020204030204" pitchFamily="34" charset="0"/>
                <a:ea typeface="Calibri" panose="020F0502020204030204" pitchFamily="34" charset="0"/>
                <a:cs typeface="Times New Roman" panose="02020603050405020304" pitchFamily="18" charset="0"/>
              </a:rPr>
              <a:t>6</a:t>
            </a:r>
          </a:p>
          <a:p>
            <a:pPr marR="0">
              <a:lnSpc>
                <a:spcPct val="107000"/>
              </a:lnSpc>
              <a:spcBef>
                <a:spcPts val="0"/>
              </a:spcBef>
              <a:spcAft>
                <a:spcPts val="800"/>
              </a:spcAft>
            </a:pPr>
            <a:endParaRPr lang="en-US" sz="800"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As such, silver nanoparticles are considered to be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cytotoxic</a:t>
            </a:r>
            <a:r>
              <a:rPr lang="en-US" sz="1600" dirty="0">
                <a:effectLst/>
                <a:latin typeface="Calibri" panose="020F0502020204030204" pitchFamily="34" charset="0"/>
                <a:ea typeface="Calibri" panose="020F0502020204030204" pitchFamily="34" charset="0"/>
                <a:cs typeface="Times New Roman" panose="02020603050405020304" pitchFamily="18" charset="0"/>
              </a:rPr>
              <a:t> or toxic to cells because of their ability to cause cell destruction.</a:t>
            </a:r>
          </a:p>
        </p:txBody>
      </p:sp>
      <p:sp>
        <p:nvSpPr>
          <p:cNvPr id="39" name="TextBox 38">
            <a:extLst>
              <a:ext uri="{FF2B5EF4-FFF2-40B4-BE49-F238E27FC236}">
                <a16:creationId xmlns:a16="http://schemas.microsoft.com/office/drawing/2014/main" id="{8EAA8453-8C9C-4412-8524-5649456F9C8A}"/>
              </a:ext>
            </a:extLst>
          </p:cNvPr>
          <p:cNvSpPr txBox="1"/>
          <p:nvPr/>
        </p:nvSpPr>
        <p:spPr>
          <a:xfrm>
            <a:off x="6793757" y="5426594"/>
            <a:ext cx="4748736" cy="474617"/>
          </a:xfrm>
          <a:prstGeom prst="rect">
            <a:avLst/>
          </a:prstGeom>
          <a:noFill/>
        </p:spPr>
        <p:txBody>
          <a:bodyPr wrap="none" rtlCol="0">
            <a:spAutoFit/>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Figure adapted from Chaloupka et al., Trends in Biotechnology, 2010</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p>
        </p:txBody>
      </p:sp>
      <p:sp>
        <p:nvSpPr>
          <p:cNvPr id="43" name="TextBox 42">
            <a:extLst>
              <a:ext uri="{FF2B5EF4-FFF2-40B4-BE49-F238E27FC236}">
                <a16:creationId xmlns:a16="http://schemas.microsoft.com/office/drawing/2014/main" id="{FD774903-DB6B-47F5-B116-B49520C98552}"/>
              </a:ext>
            </a:extLst>
          </p:cNvPr>
          <p:cNvSpPr txBox="1"/>
          <p:nvPr/>
        </p:nvSpPr>
        <p:spPr>
          <a:xfrm>
            <a:off x="7215085" y="1355857"/>
            <a:ext cx="3786293" cy="634917"/>
          </a:xfrm>
          <a:prstGeom prst="rect">
            <a:avLst/>
          </a:prstGeom>
          <a:noFill/>
        </p:spPr>
        <p:txBody>
          <a:bodyPr wrap="none" rtlCol="0">
            <a:spAutoFit/>
          </a:bodyPr>
          <a:lstStyle/>
          <a:p>
            <a:pPr marL="0" marR="0" algn="ctr">
              <a:lnSpc>
                <a:spcPct val="107000"/>
              </a:lnSpc>
              <a:spcBef>
                <a:spcPts val="0"/>
              </a:spcBef>
              <a:spcAft>
                <a:spcPts val="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How Silver Nanoparticles Kill Bacteria</a:t>
            </a:r>
          </a:p>
          <a:p>
            <a:endParaRPr lang="en-US" sz="1600" dirty="0"/>
          </a:p>
        </p:txBody>
      </p:sp>
      <p:pic>
        <p:nvPicPr>
          <p:cNvPr id="44" name="Picture 43">
            <a:extLst>
              <a:ext uri="{FF2B5EF4-FFF2-40B4-BE49-F238E27FC236}">
                <a16:creationId xmlns:a16="http://schemas.microsoft.com/office/drawing/2014/main" id="{03BF3D40-E352-478B-BF55-193B55D1DB17}"/>
              </a:ext>
            </a:extLst>
          </p:cNvPr>
          <p:cNvPicPr>
            <a:picLocks noChangeAspect="1"/>
          </p:cNvPicPr>
          <p:nvPr/>
        </p:nvPicPr>
        <p:blipFill>
          <a:blip r:embed="rId3"/>
          <a:stretch>
            <a:fillRect/>
          </a:stretch>
        </p:blipFill>
        <p:spPr>
          <a:xfrm>
            <a:off x="6188798" y="2092383"/>
            <a:ext cx="5862151" cy="3092301"/>
          </a:xfrm>
          <a:prstGeom prst="rect">
            <a:avLst/>
          </a:prstGeom>
          <a:solidFill>
            <a:schemeClr val="bg1"/>
          </a:solidFill>
          <a:ln>
            <a:noFill/>
          </a:ln>
        </p:spPr>
      </p:pic>
      <p:sp>
        <p:nvSpPr>
          <p:cNvPr id="3" name="Rectangle 2">
            <a:extLst>
              <a:ext uri="{FF2B5EF4-FFF2-40B4-BE49-F238E27FC236}">
                <a16:creationId xmlns:a16="http://schemas.microsoft.com/office/drawing/2014/main" id="{47042FC8-F631-4A1D-A85D-77BC8FB6EE42}"/>
              </a:ext>
            </a:extLst>
          </p:cNvPr>
          <p:cNvSpPr/>
          <p:nvPr/>
        </p:nvSpPr>
        <p:spPr>
          <a:xfrm>
            <a:off x="6096000" y="956789"/>
            <a:ext cx="6024465" cy="540669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E02421C4-062A-4FDA-A916-869CB1031DE6}"/>
              </a:ext>
            </a:extLst>
          </p:cNvPr>
          <p:cNvSpPr>
            <a:spLocks noGrp="1"/>
          </p:cNvSpPr>
          <p:nvPr>
            <p:ph type="sldNum" sz="quarter" idx="12"/>
          </p:nvPr>
        </p:nvSpPr>
        <p:spPr>
          <a:xfrm>
            <a:off x="9448800" y="6492875"/>
            <a:ext cx="2743200" cy="365125"/>
          </a:xfrm>
        </p:spPr>
        <p:txBody>
          <a:bodyPr/>
          <a:lstStyle/>
          <a:p>
            <a:fld id="{33ABF3DD-078A-4EE0-AF10-E3DEB8652971}" type="slidenum">
              <a:rPr lang="en-US" smtClean="0"/>
              <a:t>2</a:t>
            </a:fld>
            <a:endParaRPr lang="en-US" dirty="0"/>
          </a:p>
        </p:txBody>
      </p:sp>
    </p:spTree>
    <p:extLst>
      <p:ext uri="{BB962C8B-B14F-4D97-AF65-F5344CB8AC3E}">
        <p14:creationId xmlns:p14="http://schemas.microsoft.com/office/powerpoint/2010/main" val="128957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23F929-CAFE-4585-9946-5F65DDC37329}"/>
              </a:ext>
            </a:extLst>
          </p:cNvPr>
          <p:cNvPicPr>
            <a:picLocks noChangeAspect="1"/>
          </p:cNvPicPr>
          <p:nvPr/>
        </p:nvPicPr>
        <p:blipFill>
          <a:blip r:embed="rId3"/>
          <a:stretch>
            <a:fillRect/>
          </a:stretch>
        </p:blipFill>
        <p:spPr>
          <a:xfrm>
            <a:off x="4230947" y="5066015"/>
            <a:ext cx="7783301" cy="1720145"/>
          </a:xfrm>
          <a:prstGeom prst="rect">
            <a:avLst/>
          </a:prstGeom>
        </p:spPr>
      </p:pic>
      <p:sp>
        <p:nvSpPr>
          <p:cNvPr id="17" name="Rectangle 16">
            <a:extLst>
              <a:ext uri="{FF2B5EF4-FFF2-40B4-BE49-F238E27FC236}">
                <a16:creationId xmlns:a16="http://schemas.microsoft.com/office/drawing/2014/main" id="{5CB2A2BE-0AFD-4DF3-A282-C36A05C17A8C}"/>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0A9E1AF-6166-4C7D-9350-C108AE9C1556}"/>
              </a:ext>
            </a:extLst>
          </p:cNvPr>
          <p:cNvSpPr/>
          <p:nvPr/>
        </p:nvSpPr>
        <p:spPr>
          <a:xfrm>
            <a:off x="25317" y="2994361"/>
            <a:ext cx="3937788" cy="381761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A94A448-0F79-45C7-8225-9E8B1949E176}"/>
              </a:ext>
            </a:extLst>
          </p:cNvPr>
          <p:cNvSpPr txBox="1"/>
          <p:nvPr/>
        </p:nvSpPr>
        <p:spPr>
          <a:xfrm>
            <a:off x="-26278" y="3027392"/>
            <a:ext cx="4095682" cy="3763594"/>
          </a:xfrm>
          <a:prstGeom prst="rect">
            <a:avLst/>
          </a:prstGeom>
          <a:noFill/>
        </p:spPr>
        <p:txBody>
          <a:bodyPr wrap="square">
            <a:spAutoFit/>
          </a:bodyPr>
          <a:lstStyle/>
          <a:p>
            <a:pPr marL="0" marR="0">
              <a:lnSpc>
                <a:spcPct val="107000"/>
              </a:lnSpc>
              <a:spcBef>
                <a:spcPts val="0"/>
              </a:spcBef>
              <a:spcAft>
                <a:spcPts val="800"/>
              </a:spcAft>
            </a:pPr>
            <a:r>
              <a:rPr lang="en-US" sz="1300" b="1" dirty="0"/>
              <a:t>Figure 6.  The Effect of  Nanosilver Consumer Products on </a:t>
            </a:r>
            <a:r>
              <a:rPr lang="en-US" sz="1300" b="1" i="1" dirty="0"/>
              <a:t>S. cerevisiae Viability</a:t>
            </a:r>
            <a:r>
              <a:rPr lang="en-US" sz="1300" dirty="0"/>
              <a:t>. </a:t>
            </a:r>
            <a:r>
              <a:rPr lang="en-US" sz="1300" b="1" dirty="0"/>
              <a:t>(A)</a:t>
            </a:r>
            <a:r>
              <a:rPr lang="en-US" sz="1300" dirty="0"/>
              <a:t> Yeast</a:t>
            </a:r>
            <a:r>
              <a:rPr lang="en-US" sz="1300" i="1" dirty="0"/>
              <a:t> </a:t>
            </a:r>
            <a:r>
              <a:rPr lang="en-US" sz="1300" dirty="0"/>
              <a:t>were plated on soft YED agar petri dishes.  Immediately after plating, 6-mm sterile disks each soaked in a different consumer product containing silver nanoparticles were placed on the YED plate and incubated at 30</a:t>
            </a:r>
            <a:r>
              <a:rPr lang="en-US" sz="1300" baseline="30000" dirty="0"/>
              <a:t>o</a:t>
            </a:r>
            <a:r>
              <a:rPr lang="en-US" sz="1300" dirty="0"/>
              <a:t>C for 24 hours. </a:t>
            </a:r>
            <a:r>
              <a:rPr lang="en-US" sz="1300" b="1" dirty="0"/>
              <a:t>(B) </a:t>
            </a:r>
            <a:r>
              <a:rPr lang="en-US" sz="1300" dirty="0"/>
              <a:t>The diameter of the zone of inhibition around 6 disks per product was measured using a metric ruler and the average diameter was plotted. Error bars are the standard deviation.  </a:t>
            </a:r>
            <a:r>
              <a:rPr lang="en-US" sz="1300" b="1" dirty="0"/>
              <a:t>(C) </a:t>
            </a:r>
            <a:r>
              <a:rPr lang="en-US" sz="1300" dirty="0"/>
              <a:t>Comparison of the concentration of colloidal silver in parts per million (PPM) in each product and average zone of inhibition measurement (mm).</a:t>
            </a:r>
          </a:p>
          <a:p>
            <a:endParaRPr lang="en-US" sz="1300" dirty="0"/>
          </a:p>
          <a:p>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Observations: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Clear zones of inhibition were evident with each product at </a:t>
            </a:r>
            <a:r>
              <a:rPr lang="en-US"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24</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hours after incubation.  The diameter of the zones of inhibition did not necessarily correlate with the concentration of colloidal silver in the products.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99D76433-BE75-43F1-AA9B-13B2CFA5FC8A}"/>
              </a:ext>
            </a:extLst>
          </p:cNvPr>
          <p:cNvPicPr>
            <a:picLocks noChangeAspect="1"/>
          </p:cNvPicPr>
          <p:nvPr/>
        </p:nvPicPr>
        <p:blipFill>
          <a:blip r:embed="rId4"/>
          <a:stretch>
            <a:fillRect/>
          </a:stretch>
        </p:blipFill>
        <p:spPr>
          <a:xfrm>
            <a:off x="4003894" y="601033"/>
            <a:ext cx="8142513" cy="4313152"/>
          </a:xfrm>
          <a:prstGeom prst="rect">
            <a:avLst/>
          </a:prstGeom>
        </p:spPr>
      </p:pic>
      <p:sp>
        <p:nvSpPr>
          <p:cNvPr id="6" name="TextBox 5">
            <a:extLst>
              <a:ext uri="{FF2B5EF4-FFF2-40B4-BE49-F238E27FC236}">
                <a16:creationId xmlns:a16="http://schemas.microsoft.com/office/drawing/2014/main" id="{A69DAAA3-36D9-4F76-AE9C-C0C0AB2CA545}"/>
              </a:ext>
            </a:extLst>
          </p:cNvPr>
          <p:cNvSpPr txBox="1"/>
          <p:nvPr/>
        </p:nvSpPr>
        <p:spPr>
          <a:xfrm>
            <a:off x="202403" y="2718"/>
            <a:ext cx="11859144" cy="461665"/>
          </a:xfrm>
          <a:prstGeom prst="rect">
            <a:avLst/>
          </a:prstGeom>
          <a:noFill/>
        </p:spPr>
        <p:txBody>
          <a:bodyPr wrap="none" rtlCol="0">
            <a:spAutoFit/>
          </a:bodyPr>
          <a:lstStyle/>
          <a:p>
            <a:r>
              <a:rPr lang="en-US" sz="2400" b="1" dirty="0">
                <a:solidFill>
                  <a:schemeClr val="bg1"/>
                </a:solidFill>
              </a:rPr>
              <a:t>RESULTS:  The Effect of Nanosilver Consumer Products on </a:t>
            </a:r>
            <a:r>
              <a:rPr lang="en-US" sz="2400" b="1" i="1" dirty="0">
                <a:solidFill>
                  <a:schemeClr val="bg1"/>
                </a:solidFill>
              </a:rPr>
              <a:t>Saccharomyces cerevisiae Viability</a:t>
            </a:r>
            <a:endParaRPr lang="en-US" sz="2400" b="1" dirty="0">
              <a:solidFill>
                <a:schemeClr val="bg1"/>
              </a:solidFill>
            </a:endParaRPr>
          </a:p>
        </p:txBody>
      </p:sp>
      <p:sp>
        <p:nvSpPr>
          <p:cNvPr id="13" name="TextBox 12">
            <a:extLst>
              <a:ext uri="{FF2B5EF4-FFF2-40B4-BE49-F238E27FC236}">
                <a16:creationId xmlns:a16="http://schemas.microsoft.com/office/drawing/2014/main" id="{4E48A601-B914-4A61-A901-C7C532ADFB22}"/>
              </a:ext>
            </a:extLst>
          </p:cNvPr>
          <p:cNvSpPr txBox="1"/>
          <p:nvPr/>
        </p:nvSpPr>
        <p:spPr>
          <a:xfrm>
            <a:off x="116323" y="503004"/>
            <a:ext cx="386709" cy="369332"/>
          </a:xfrm>
          <a:prstGeom prst="rect">
            <a:avLst/>
          </a:prstGeom>
          <a:noFill/>
        </p:spPr>
        <p:txBody>
          <a:bodyPr wrap="none" rtlCol="0">
            <a:spAutoFit/>
          </a:bodyPr>
          <a:lstStyle/>
          <a:p>
            <a:r>
              <a:rPr lang="en-US" b="1" dirty="0"/>
              <a:t>A.</a:t>
            </a:r>
          </a:p>
        </p:txBody>
      </p:sp>
      <p:sp>
        <p:nvSpPr>
          <p:cNvPr id="14" name="TextBox 13">
            <a:extLst>
              <a:ext uri="{FF2B5EF4-FFF2-40B4-BE49-F238E27FC236}">
                <a16:creationId xmlns:a16="http://schemas.microsoft.com/office/drawing/2014/main" id="{4F7015E9-FBD8-47D7-8DA7-2D52D014AA3E}"/>
              </a:ext>
            </a:extLst>
          </p:cNvPr>
          <p:cNvSpPr txBox="1"/>
          <p:nvPr/>
        </p:nvSpPr>
        <p:spPr>
          <a:xfrm>
            <a:off x="3996780" y="567160"/>
            <a:ext cx="417902" cy="376737"/>
          </a:xfrm>
          <a:prstGeom prst="rect">
            <a:avLst/>
          </a:prstGeom>
          <a:noFill/>
        </p:spPr>
        <p:txBody>
          <a:bodyPr wrap="square" rtlCol="0">
            <a:spAutoFit/>
          </a:bodyPr>
          <a:lstStyle/>
          <a:p>
            <a:r>
              <a:rPr lang="en-US" b="1" dirty="0"/>
              <a:t>B.</a:t>
            </a:r>
          </a:p>
        </p:txBody>
      </p:sp>
      <p:sp>
        <p:nvSpPr>
          <p:cNvPr id="15" name="TextBox 14">
            <a:extLst>
              <a:ext uri="{FF2B5EF4-FFF2-40B4-BE49-F238E27FC236}">
                <a16:creationId xmlns:a16="http://schemas.microsoft.com/office/drawing/2014/main" id="{06A54076-3899-41BE-8653-588A4CE24C37}"/>
              </a:ext>
            </a:extLst>
          </p:cNvPr>
          <p:cNvSpPr txBox="1"/>
          <p:nvPr/>
        </p:nvSpPr>
        <p:spPr>
          <a:xfrm>
            <a:off x="3947371" y="4951115"/>
            <a:ext cx="527824" cy="369332"/>
          </a:xfrm>
          <a:prstGeom prst="rect">
            <a:avLst/>
          </a:prstGeom>
          <a:noFill/>
        </p:spPr>
        <p:txBody>
          <a:bodyPr wrap="square" rtlCol="0">
            <a:spAutoFit/>
          </a:bodyPr>
          <a:lstStyle/>
          <a:p>
            <a:r>
              <a:rPr lang="en-US" b="1" dirty="0"/>
              <a:t>C.</a:t>
            </a:r>
          </a:p>
        </p:txBody>
      </p:sp>
      <p:pic>
        <p:nvPicPr>
          <p:cNvPr id="22" name="Picture 21">
            <a:extLst>
              <a:ext uri="{FF2B5EF4-FFF2-40B4-BE49-F238E27FC236}">
                <a16:creationId xmlns:a16="http://schemas.microsoft.com/office/drawing/2014/main" id="{07A0D4F2-4C39-47B3-AF37-8690A416C8FA}"/>
              </a:ext>
            </a:extLst>
          </p:cNvPr>
          <p:cNvPicPr>
            <a:picLocks noChangeAspect="1"/>
          </p:cNvPicPr>
          <p:nvPr/>
        </p:nvPicPr>
        <p:blipFill>
          <a:blip r:embed="rId5"/>
          <a:stretch>
            <a:fillRect/>
          </a:stretch>
        </p:blipFill>
        <p:spPr>
          <a:xfrm>
            <a:off x="543821" y="592763"/>
            <a:ext cx="2409801" cy="2447626"/>
          </a:xfrm>
          <a:prstGeom prst="rect">
            <a:avLst/>
          </a:prstGeom>
        </p:spPr>
      </p:pic>
      <p:sp>
        <p:nvSpPr>
          <p:cNvPr id="2" name="TextBox 1">
            <a:extLst>
              <a:ext uri="{FF2B5EF4-FFF2-40B4-BE49-F238E27FC236}">
                <a16:creationId xmlns:a16="http://schemas.microsoft.com/office/drawing/2014/main" id="{5274BA01-CBDE-47FA-B743-58BD6D46FB8E}"/>
              </a:ext>
            </a:extLst>
          </p:cNvPr>
          <p:cNvSpPr txBox="1"/>
          <p:nvPr/>
        </p:nvSpPr>
        <p:spPr>
          <a:xfrm>
            <a:off x="2902355" y="1535506"/>
            <a:ext cx="1111202" cy="646331"/>
          </a:xfrm>
          <a:prstGeom prst="rect">
            <a:avLst/>
          </a:prstGeom>
          <a:noFill/>
        </p:spPr>
        <p:txBody>
          <a:bodyPr wrap="none" rtlCol="0">
            <a:spAutoFit/>
          </a:bodyPr>
          <a:lstStyle/>
          <a:p>
            <a:pPr algn="ctr"/>
            <a:r>
              <a:rPr lang="en-US" b="1" dirty="0"/>
              <a:t>Zone of </a:t>
            </a:r>
          </a:p>
          <a:p>
            <a:pPr algn="ctr"/>
            <a:r>
              <a:rPr lang="en-US" b="1" dirty="0"/>
              <a:t>Inhibition</a:t>
            </a:r>
          </a:p>
        </p:txBody>
      </p:sp>
      <p:cxnSp>
        <p:nvCxnSpPr>
          <p:cNvPr id="4" name="Straight Arrow Connector 3">
            <a:extLst>
              <a:ext uri="{FF2B5EF4-FFF2-40B4-BE49-F238E27FC236}">
                <a16:creationId xmlns:a16="http://schemas.microsoft.com/office/drawing/2014/main" id="{940C4FC9-0F2D-4641-B341-9CDF170948AE}"/>
              </a:ext>
            </a:extLst>
          </p:cNvPr>
          <p:cNvCxnSpPr>
            <a:cxnSpLocks/>
          </p:cNvCxnSpPr>
          <p:nvPr/>
        </p:nvCxnSpPr>
        <p:spPr>
          <a:xfrm flipH="1" flipV="1">
            <a:off x="2696237" y="1288073"/>
            <a:ext cx="463545" cy="2681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1ED4BD-C061-4577-9383-740C4F9B8429}"/>
              </a:ext>
            </a:extLst>
          </p:cNvPr>
          <p:cNvCxnSpPr>
            <a:cxnSpLocks/>
          </p:cNvCxnSpPr>
          <p:nvPr/>
        </p:nvCxnSpPr>
        <p:spPr>
          <a:xfrm flipH="1">
            <a:off x="2606226" y="2138593"/>
            <a:ext cx="592258" cy="2259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281C2A9-0A5A-4205-9364-30966402485C}"/>
              </a:ext>
            </a:extLst>
          </p:cNvPr>
          <p:cNvSpPr>
            <a:spLocks noGrp="1"/>
          </p:cNvSpPr>
          <p:nvPr>
            <p:ph type="sldNum" sz="quarter" idx="12"/>
          </p:nvPr>
        </p:nvSpPr>
        <p:spPr>
          <a:xfrm>
            <a:off x="9505337" y="6512539"/>
            <a:ext cx="2743200" cy="365125"/>
          </a:xfrm>
        </p:spPr>
        <p:txBody>
          <a:bodyPr/>
          <a:lstStyle/>
          <a:p>
            <a:fld id="{33ABF3DD-078A-4EE0-AF10-E3DEB8652971}" type="slidenum">
              <a:rPr lang="en-US" smtClean="0"/>
              <a:t>20</a:t>
            </a:fld>
            <a:endParaRPr lang="en-US" dirty="0"/>
          </a:p>
        </p:txBody>
      </p:sp>
    </p:spTree>
    <p:extLst>
      <p:ext uri="{BB962C8B-B14F-4D97-AF65-F5344CB8AC3E}">
        <p14:creationId xmlns:p14="http://schemas.microsoft.com/office/powerpoint/2010/main" val="1621218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A3CE40-7D84-4E6E-9E26-74AF21B50A95}"/>
              </a:ext>
            </a:extLst>
          </p:cNvPr>
          <p:cNvSpPr/>
          <p:nvPr/>
        </p:nvSpPr>
        <p:spPr>
          <a:xfrm>
            <a:off x="65314" y="783894"/>
            <a:ext cx="12045700" cy="256579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A00792C-1690-45C3-8C37-E5CAE6739D86}"/>
              </a:ext>
            </a:extLst>
          </p:cNvPr>
          <p:cNvSpPr/>
          <p:nvPr/>
        </p:nvSpPr>
        <p:spPr>
          <a:xfrm>
            <a:off x="104807" y="3637095"/>
            <a:ext cx="11966713" cy="111034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C24DAC-C7B0-4287-AAA7-F9B85ECD7744}"/>
              </a:ext>
            </a:extLst>
          </p:cNvPr>
          <p:cNvSpPr/>
          <p:nvPr/>
        </p:nvSpPr>
        <p:spPr>
          <a:xfrm>
            <a:off x="104807" y="5034843"/>
            <a:ext cx="12006207" cy="13752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A90C944-431E-49B1-A5A3-352394044CFE}"/>
              </a:ext>
            </a:extLst>
          </p:cNvPr>
          <p:cNvSpPr txBox="1"/>
          <p:nvPr/>
        </p:nvSpPr>
        <p:spPr>
          <a:xfrm>
            <a:off x="144301" y="868260"/>
            <a:ext cx="11966713" cy="6134243"/>
          </a:xfrm>
          <a:prstGeom prst="rect">
            <a:avLst/>
          </a:prstGeom>
          <a:noFill/>
        </p:spPr>
        <p:txBody>
          <a:bodyPr wrap="square" rtlCol="0">
            <a:spAutoFit/>
          </a:bodyPr>
          <a:lstStyle/>
          <a:p>
            <a:pPr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All eight nanosilver consumer products showed antifungal effects with measurable zones of inhibition around the filter disks ranging from 9 to 21 mm compared to the water control. </a:t>
            </a:r>
            <a:r>
              <a:rPr lang="en-US" sz="1600" dirty="0">
                <a:effectLst/>
                <a:latin typeface="Calibri" panose="020F0502020204030204" pitchFamily="34" charset="0"/>
                <a:ea typeface="Calibri" panose="020F0502020204030204" pitchFamily="34" charset="0"/>
                <a:cs typeface="Times New Roman" panose="02020603050405020304" pitchFamily="18" charset="0"/>
              </a:rPr>
              <a:t>Ther</a:t>
            </a:r>
            <a:r>
              <a:rPr lang="en-US" sz="1600" dirty="0">
                <a:latin typeface="Calibri" panose="020F0502020204030204" pitchFamily="34" charset="0"/>
                <a:ea typeface="Calibri" panose="020F0502020204030204" pitchFamily="34" charset="0"/>
                <a:cs typeface="Times New Roman" panose="02020603050405020304" pitchFamily="18" charset="0"/>
              </a:rPr>
              <a:t>e was not a linear relationship between nanosilver concentration (PPM) and the diameter of zone of inhibition.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There could be many reasons for the lack of correlation between the colloidal silver concentration in consumer products and antifungal effect including different size, shape, surface area and coating of the silver nanoparticles and yeast cell death by other reasons such as osmolarity, pH properties, detergents, and antifungal effects of essential oils contained in the products</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r>
              <a:rPr lang="en-US" sz="1600" baseline="30000" dirty="0">
                <a:effectLst/>
                <a:latin typeface="Calibri" panose="020F0502020204030204" pitchFamily="34" charset="0"/>
                <a:ea typeface="Calibri" panose="020F0502020204030204" pitchFamily="34" charset="0"/>
                <a:cs typeface="Times New Roman" panose="02020603050405020304" pitchFamily="18" charset="0"/>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300" b="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Source of Error</a:t>
            </a:r>
            <a:r>
              <a:rPr lang="en-US"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One source of error for these experiments is the saturation of the filter disk after soaking in the baby food jar.  It is important that you tap the filter disk on the jar’s rim until no drops are coming off the circle (about 6 taps) before placing on the nutrient agar plates.  If there are residual drops, the colloidal silver solution may spread out when placed on the YED plate and result in larger zones of inhibition.  Since the consumer products have various viscosities ranging from liquids to gels and even solids in the case of the lip balm, it was difficult to ensure that all residual product was removed equally efficiently from the filter disk before placing it down on the yeast plate.</a:t>
            </a:r>
          </a:p>
          <a:p>
            <a:pPr marL="0" marR="0">
              <a:lnSpc>
                <a:spcPct val="107000"/>
              </a:lnSpc>
              <a:spcBef>
                <a:spcPts val="0"/>
              </a:spcBef>
              <a:spcAft>
                <a:spcPts val="0"/>
              </a:spcAft>
            </a:pPr>
            <a:r>
              <a:rPr lang="en-US"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sp>
        <p:nvSpPr>
          <p:cNvPr id="2" name="Rectangle 1">
            <a:extLst>
              <a:ext uri="{FF2B5EF4-FFF2-40B4-BE49-F238E27FC236}">
                <a16:creationId xmlns:a16="http://schemas.microsoft.com/office/drawing/2014/main" id="{8D3FD46F-C944-4C95-8332-6794DD792FD6}"/>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03398EE-54DF-4E99-804B-869FF657C65A}"/>
              </a:ext>
            </a:extLst>
          </p:cNvPr>
          <p:cNvSpPr txBox="1"/>
          <p:nvPr/>
        </p:nvSpPr>
        <p:spPr>
          <a:xfrm>
            <a:off x="0" y="0"/>
            <a:ext cx="12192000" cy="461665"/>
          </a:xfrm>
          <a:prstGeom prst="rect">
            <a:avLst/>
          </a:prstGeom>
          <a:noFill/>
        </p:spPr>
        <p:txBody>
          <a:bodyPr wrap="square" rtlCol="0">
            <a:spAutoFit/>
          </a:bodyPr>
          <a:lstStyle/>
          <a:p>
            <a:pPr algn="ctr"/>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ANALYSIS: The of Nanosilver-Containing Consumer Products on </a:t>
            </a:r>
            <a:r>
              <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 cerevisiae</a:t>
            </a:r>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chemeClr val="bg1"/>
                </a:solidFill>
                <a:latin typeface="Calibri" panose="020F0502020204030204" pitchFamily="34" charset="0"/>
                <a:cs typeface="Times New Roman" panose="02020603050405020304" pitchFamily="18" charset="0"/>
              </a:rPr>
              <a:t>Viability</a:t>
            </a:r>
          </a:p>
        </p:txBody>
      </p:sp>
      <p:graphicFrame>
        <p:nvGraphicFramePr>
          <p:cNvPr id="6" name="Table 6">
            <a:extLst>
              <a:ext uri="{FF2B5EF4-FFF2-40B4-BE49-F238E27FC236}">
                <a16:creationId xmlns:a16="http://schemas.microsoft.com/office/drawing/2014/main" id="{A94248DE-5023-4238-A418-39F61AC7D82A}"/>
              </a:ext>
            </a:extLst>
          </p:cNvPr>
          <p:cNvGraphicFramePr>
            <a:graphicFrameLocks noGrp="1"/>
          </p:cNvGraphicFramePr>
          <p:nvPr>
            <p:extLst>
              <p:ext uri="{D42A27DB-BD31-4B8C-83A1-F6EECF244321}">
                <p14:modId xmlns:p14="http://schemas.microsoft.com/office/powerpoint/2010/main" val="455491430"/>
              </p:ext>
            </p:extLst>
          </p:nvPr>
        </p:nvGraphicFramePr>
        <p:xfrm>
          <a:off x="298597" y="1783136"/>
          <a:ext cx="11389534" cy="1386840"/>
        </p:xfrm>
        <a:graphic>
          <a:graphicData uri="http://schemas.openxmlformats.org/drawingml/2006/table">
            <a:tbl>
              <a:tblPr firstRow="1" bandRow="1">
                <a:tableStyleId>{5C22544A-7EE6-4342-B048-85BDC9FD1C3A}</a:tableStyleId>
              </a:tblPr>
              <a:tblGrid>
                <a:gridCol w="3881467">
                  <a:extLst>
                    <a:ext uri="{9D8B030D-6E8A-4147-A177-3AD203B41FA5}">
                      <a16:colId xmlns:a16="http://schemas.microsoft.com/office/drawing/2014/main" val="297281379"/>
                    </a:ext>
                  </a:extLst>
                </a:gridCol>
                <a:gridCol w="3936420">
                  <a:extLst>
                    <a:ext uri="{9D8B030D-6E8A-4147-A177-3AD203B41FA5}">
                      <a16:colId xmlns:a16="http://schemas.microsoft.com/office/drawing/2014/main" val="2852399252"/>
                    </a:ext>
                  </a:extLst>
                </a:gridCol>
                <a:gridCol w="3571647">
                  <a:extLst>
                    <a:ext uri="{9D8B030D-6E8A-4147-A177-3AD203B41FA5}">
                      <a16:colId xmlns:a16="http://schemas.microsoft.com/office/drawing/2014/main" val="2169360061"/>
                    </a:ext>
                  </a:extLst>
                </a:gridCol>
              </a:tblGrid>
              <a:tr h="470263">
                <a:tc>
                  <a:txBody>
                    <a:bodyPr/>
                    <a:lstStyle/>
                    <a:p>
                      <a:pPr algn="ctr"/>
                      <a:r>
                        <a:rPr lang="en-US" sz="1400" dirty="0"/>
                        <a:t>Products with Greatest Antifungal Effects (19-21 mm zones of inhibition)</a:t>
                      </a:r>
                    </a:p>
                  </a:txBody>
                  <a:tcPr/>
                </a:tc>
                <a:tc>
                  <a:txBody>
                    <a:bodyPr/>
                    <a:lstStyle/>
                    <a:p>
                      <a:pPr algn="ctr"/>
                      <a:r>
                        <a:rPr lang="en-US" sz="1400" dirty="0"/>
                        <a:t>Products with intermediate antifungal effects (14-16 mm zones of inhibition)</a:t>
                      </a:r>
                    </a:p>
                  </a:txBody>
                  <a:tcPr/>
                </a:tc>
                <a:tc>
                  <a:txBody>
                    <a:bodyPr/>
                    <a:lstStyle/>
                    <a:p>
                      <a:pPr algn="ctr"/>
                      <a:r>
                        <a:rPr lang="en-US" sz="1400" dirty="0"/>
                        <a:t>Products with the lowest antifungal activity (9-10 mm zones of inhibition)</a:t>
                      </a:r>
                    </a:p>
                  </a:txBody>
                  <a:tcPr/>
                </a:tc>
                <a:extLst>
                  <a:ext uri="{0D108BD9-81ED-4DB2-BD59-A6C34878D82A}">
                    <a16:rowId xmlns:a16="http://schemas.microsoft.com/office/drawing/2014/main" val="2204693161"/>
                  </a:ext>
                </a:extLst>
              </a:tr>
              <a:tr h="287131">
                <a:tc>
                  <a:txBody>
                    <a:bodyPr/>
                    <a:lstStyle/>
                    <a:p>
                      <a:pPr algn="ctr"/>
                      <a:r>
                        <a:rPr lang="en-US" sz="1200" dirty="0"/>
                        <a:t>Silver Shield Sanitizer Multipurpose Hygiene Spray, 20 PPM</a:t>
                      </a:r>
                    </a:p>
                  </a:txBody>
                  <a:tcPr/>
                </a:tc>
                <a:tc>
                  <a:txBody>
                    <a:bodyPr/>
                    <a:lstStyle/>
                    <a:p>
                      <a:pPr algn="ctr"/>
                      <a:r>
                        <a:rPr lang="en-US" sz="1300" dirty="0"/>
                        <a:t>Silver Biotics Tooth Gel, 22 PPM</a:t>
                      </a:r>
                    </a:p>
                  </a:txBody>
                  <a:tcPr/>
                </a:tc>
                <a:tc>
                  <a:txBody>
                    <a:bodyPr/>
                    <a:lstStyle/>
                    <a:p>
                      <a:pPr algn="ctr"/>
                      <a:r>
                        <a:rPr lang="en-US" sz="1300" dirty="0"/>
                        <a:t>Hylunia Colloidal Silver Body Mist, 10 PPM</a:t>
                      </a:r>
                    </a:p>
                  </a:txBody>
                  <a:tcPr/>
                </a:tc>
                <a:extLst>
                  <a:ext uri="{0D108BD9-81ED-4DB2-BD59-A6C34878D82A}">
                    <a16:rowId xmlns:a16="http://schemas.microsoft.com/office/drawing/2014/main" val="2475825058"/>
                  </a:ext>
                </a:extLst>
              </a:tr>
              <a:tr h="254474">
                <a:tc>
                  <a:txBody>
                    <a:bodyPr/>
                    <a:lstStyle/>
                    <a:p>
                      <a:pPr algn="ctr"/>
                      <a:r>
                        <a:rPr lang="en-US" sz="1300" dirty="0"/>
                        <a:t>Heritage Store Colloidal Silver Foaming Soap, 20 PPM</a:t>
                      </a:r>
                    </a:p>
                  </a:txBody>
                  <a:tcPr/>
                </a:tc>
                <a:tc>
                  <a:txBody>
                    <a:bodyPr/>
                    <a:lstStyle/>
                    <a:p>
                      <a:pPr algn="ctr"/>
                      <a:r>
                        <a:rPr lang="en-US" sz="1300" dirty="0"/>
                        <a:t>Curad Germ Shield, 55 PPM</a:t>
                      </a:r>
                    </a:p>
                  </a:txBody>
                  <a:tcPr/>
                </a:tc>
                <a:tc>
                  <a:txBody>
                    <a:bodyPr/>
                    <a:lstStyle/>
                    <a:p>
                      <a:pPr algn="ctr"/>
                      <a:r>
                        <a:rPr lang="en-US" sz="1300" dirty="0"/>
                        <a:t>Silver Lip Balm, 2500 PPM</a:t>
                      </a:r>
                    </a:p>
                  </a:txBody>
                  <a:tcPr/>
                </a:tc>
                <a:extLst>
                  <a:ext uri="{0D108BD9-81ED-4DB2-BD59-A6C34878D82A}">
                    <a16:rowId xmlns:a16="http://schemas.microsoft.com/office/drawing/2014/main" val="2052741804"/>
                  </a:ext>
                </a:extLst>
              </a:tr>
              <a:tr h="262989">
                <a:tc>
                  <a:txBody>
                    <a:bodyPr/>
                    <a:lstStyle/>
                    <a:p>
                      <a:pPr algn="ctr"/>
                      <a:endParaRPr lang="en-US" sz="1300" dirty="0"/>
                    </a:p>
                  </a:txBody>
                  <a:tcPr/>
                </a:tc>
                <a:tc>
                  <a:txBody>
                    <a:bodyPr/>
                    <a:lstStyle/>
                    <a:p>
                      <a:pPr algn="ctr"/>
                      <a:r>
                        <a:rPr lang="en-US" sz="1200" dirty="0"/>
                        <a:t>Silver Wings Colloidal Silver Dietary Supplement, 500 PPM</a:t>
                      </a:r>
                    </a:p>
                  </a:txBody>
                  <a:tcPr/>
                </a:tc>
                <a:tc>
                  <a:txBody>
                    <a:bodyPr/>
                    <a:lstStyle/>
                    <a:p>
                      <a:pPr algn="ctr"/>
                      <a:r>
                        <a:rPr lang="en-US" sz="1300" dirty="0"/>
                        <a:t>Organa Silver Gel, 100 PPM</a:t>
                      </a:r>
                    </a:p>
                  </a:txBody>
                  <a:tcPr/>
                </a:tc>
                <a:extLst>
                  <a:ext uri="{0D108BD9-81ED-4DB2-BD59-A6C34878D82A}">
                    <a16:rowId xmlns:a16="http://schemas.microsoft.com/office/drawing/2014/main" val="4132948524"/>
                  </a:ext>
                </a:extLst>
              </a:tr>
            </a:tbl>
          </a:graphicData>
        </a:graphic>
      </p:graphicFrame>
      <p:sp>
        <p:nvSpPr>
          <p:cNvPr id="11" name="Rectangle 10">
            <a:extLst>
              <a:ext uri="{FF2B5EF4-FFF2-40B4-BE49-F238E27FC236}">
                <a16:creationId xmlns:a16="http://schemas.microsoft.com/office/drawing/2014/main" id="{41BD6C18-8C5F-476A-A1EA-DBC65820AC4C}"/>
              </a:ext>
            </a:extLst>
          </p:cNvPr>
          <p:cNvSpPr/>
          <p:nvPr/>
        </p:nvSpPr>
        <p:spPr>
          <a:xfrm>
            <a:off x="298597" y="1783136"/>
            <a:ext cx="11389534" cy="138684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1">
            <a:extLst>
              <a:ext uri="{FF2B5EF4-FFF2-40B4-BE49-F238E27FC236}">
                <a16:creationId xmlns:a16="http://schemas.microsoft.com/office/drawing/2014/main" id="{F69468FF-AF29-4438-9074-124D13B6CD3A}"/>
              </a:ext>
            </a:extLst>
          </p:cNvPr>
          <p:cNvSpPr>
            <a:spLocks noGrp="1"/>
          </p:cNvSpPr>
          <p:nvPr>
            <p:ph type="sldNum" sz="quarter" idx="12"/>
          </p:nvPr>
        </p:nvSpPr>
        <p:spPr>
          <a:xfrm>
            <a:off x="9446801" y="6492875"/>
            <a:ext cx="2743200" cy="365125"/>
          </a:xfrm>
        </p:spPr>
        <p:txBody>
          <a:bodyPr/>
          <a:lstStyle/>
          <a:p>
            <a:fld id="{33ABF3DD-078A-4EE0-AF10-E3DEB8652971}" type="slidenum">
              <a:rPr lang="en-US" smtClean="0"/>
              <a:t>21</a:t>
            </a:fld>
            <a:endParaRPr lang="en-US" dirty="0"/>
          </a:p>
        </p:txBody>
      </p:sp>
    </p:spTree>
    <p:extLst>
      <p:ext uri="{BB962C8B-B14F-4D97-AF65-F5344CB8AC3E}">
        <p14:creationId xmlns:p14="http://schemas.microsoft.com/office/powerpoint/2010/main" val="3906185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C3E45-0B31-4773-B82C-3C6ECE2668A8}"/>
              </a:ext>
            </a:extLst>
          </p:cNvPr>
          <p:cNvSpPr/>
          <p:nvPr/>
        </p:nvSpPr>
        <p:spPr>
          <a:xfrm>
            <a:off x="0" y="1701717"/>
            <a:ext cx="12192000" cy="2786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Rectangle 1">
            <a:extLst>
              <a:ext uri="{FF2B5EF4-FFF2-40B4-BE49-F238E27FC236}">
                <a16:creationId xmlns:a16="http://schemas.microsoft.com/office/drawing/2014/main" id="{8C5A33FC-7800-43FC-9911-C747DC42895F}"/>
              </a:ext>
            </a:extLst>
          </p:cNvPr>
          <p:cNvSpPr>
            <a:spLocks noChangeArrowheads="1"/>
          </p:cNvSpPr>
          <p:nvPr/>
        </p:nvSpPr>
        <p:spPr bwMode="auto">
          <a:xfrm>
            <a:off x="135466" y="1832947"/>
            <a:ext cx="11921067"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PART II</a:t>
            </a:r>
          </a:p>
          <a:p>
            <a:pPr marL="0" marR="0" lvl="0" indent="0" algn="ctr" defTabSz="914400" rtl="0" eaLnBrk="0" fontAlgn="base" latinLnBrk="0" hangingPunct="0">
              <a:lnSpc>
                <a:spcPct val="100000"/>
              </a:lnSpc>
              <a:spcBef>
                <a:spcPct val="0"/>
              </a:spcBef>
              <a:spcAft>
                <a:spcPct val="0"/>
              </a:spcAft>
              <a:buClrTx/>
              <a:buSzTx/>
              <a:buFontTx/>
              <a:buNone/>
              <a:tabLst/>
            </a:pPr>
            <a:r>
              <a:rPr lang="en-US" sz="3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What happens if silver nanoparticles get into the water?</a:t>
            </a:r>
          </a:p>
          <a:p>
            <a:pPr marL="0" marR="0" lvl="0" indent="0" algn="ctr" defTabSz="914400" rtl="0" eaLnBrk="0" fontAlgn="base" latinLnBrk="0" hangingPunct="0">
              <a:lnSpc>
                <a:spcPct val="100000"/>
              </a:lnSpc>
              <a:spcBef>
                <a:spcPct val="0"/>
              </a:spcBef>
              <a:spcAft>
                <a:spcPct val="0"/>
              </a:spcAft>
              <a:buClrTx/>
              <a:buSzTx/>
              <a:buFontTx/>
              <a:buNone/>
              <a:tabLst/>
            </a:pP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H</a:t>
            </a:r>
            <a:r>
              <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ow do freshwater organisms and plants respond to the exposure of different concentrations of nanosilver?</a:t>
            </a:r>
            <a:endParaRPr kumimoji="0" lang="en-US" altLang="en-US" sz="3200" b="1" i="0" u="none" strike="noStrike" cap="none" normalizeH="0" baseline="0" dirty="0">
              <a:ln>
                <a:noFill/>
              </a:ln>
              <a:solidFill>
                <a:schemeClr val="bg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88ACA220-B460-42D5-B604-B89D6DB1A342}"/>
              </a:ext>
            </a:extLst>
          </p:cNvPr>
          <p:cNvSpPr>
            <a:spLocks noGrp="1"/>
          </p:cNvSpPr>
          <p:nvPr>
            <p:ph type="sldNum" sz="quarter" idx="12"/>
          </p:nvPr>
        </p:nvSpPr>
        <p:spPr>
          <a:xfrm>
            <a:off x="9448800" y="6492875"/>
            <a:ext cx="2743200" cy="365125"/>
          </a:xfrm>
        </p:spPr>
        <p:txBody>
          <a:bodyPr/>
          <a:lstStyle/>
          <a:p>
            <a:fld id="{33ABF3DD-078A-4EE0-AF10-E3DEB8652971}" type="slidenum">
              <a:rPr lang="en-US" smtClean="0"/>
              <a:t>22</a:t>
            </a:fld>
            <a:endParaRPr lang="en-US" dirty="0"/>
          </a:p>
        </p:txBody>
      </p:sp>
    </p:spTree>
    <p:extLst>
      <p:ext uri="{BB962C8B-B14F-4D97-AF65-F5344CB8AC3E}">
        <p14:creationId xmlns:p14="http://schemas.microsoft.com/office/powerpoint/2010/main" val="1989426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344A70-127D-4B43-BEA6-12827CFB1B0C}"/>
              </a:ext>
            </a:extLst>
          </p:cNvPr>
          <p:cNvSpPr/>
          <p:nvPr/>
        </p:nvSpPr>
        <p:spPr>
          <a:xfrm>
            <a:off x="610545" y="431642"/>
            <a:ext cx="6893498" cy="9035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E42A3FA-95B5-4516-B7DB-3D58946E0F30}"/>
              </a:ext>
            </a:extLst>
          </p:cNvPr>
          <p:cNvSpPr/>
          <p:nvPr/>
        </p:nvSpPr>
        <p:spPr>
          <a:xfrm>
            <a:off x="610545" y="1536415"/>
            <a:ext cx="6893498" cy="9035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0876C3C-BB78-4E99-A507-1BB53A4AC0B1}"/>
              </a:ext>
            </a:extLst>
          </p:cNvPr>
          <p:cNvSpPr/>
          <p:nvPr/>
        </p:nvSpPr>
        <p:spPr>
          <a:xfrm>
            <a:off x="610545" y="2641188"/>
            <a:ext cx="6893498" cy="177688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2587E7-BD42-4E36-A47A-70CCC505CA3D}"/>
              </a:ext>
            </a:extLst>
          </p:cNvPr>
          <p:cNvSpPr/>
          <p:nvPr/>
        </p:nvSpPr>
        <p:spPr>
          <a:xfrm>
            <a:off x="610545" y="4712467"/>
            <a:ext cx="6893498" cy="9035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31DD7A-CF43-4FDC-87E1-D71C9B8F7644}"/>
              </a:ext>
            </a:extLst>
          </p:cNvPr>
          <p:cNvSpPr/>
          <p:nvPr/>
        </p:nvSpPr>
        <p:spPr>
          <a:xfrm>
            <a:off x="610545" y="5873992"/>
            <a:ext cx="6893498" cy="9035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810D14-A25F-4E0E-83D8-D158727658E8}"/>
              </a:ext>
            </a:extLst>
          </p:cNvPr>
          <p:cNvSpPr txBox="1"/>
          <p:nvPr/>
        </p:nvSpPr>
        <p:spPr>
          <a:xfrm>
            <a:off x="610545" y="391962"/>
            <a:ext cx="6893497" cy="954107"/>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Upon receipt of the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Daphnia magna </a:t>
            </a:r>
            <a:r>
              <a:rPr lang="en-US" sz="1400" dirty="0">
                <a:effectLst/>
                <a:latin typeface="Calibri" panose="020F0502020204030204" pitchFamily="34" charset="0"/>
                <a:ea typeface="Calibri" panose="020F0502020204030204" pitchFamily="34" charset="0"/>
                <a:cs typeface="Times New Roman" panose="02020603050405020304" pitchFamily="18" charset="0"/>
              </a:rPr>
              <a:t>(water flea) culture in the mail, immediately unscrew the cap of the container and put it loosely on the top to let oxygen in, which Daphnia need to survive. </a:t>
            </a:r>
            <a:r>
              <a:rPr lang="en-US" sz="1400" dirty="0">
                <a:latin typeface="Calibri" panose="020F0502020204030204" pitchFamily="34" charset="0"/>
                <a:cs typeface="Times New Roman" panose="02020603050405020304" pitchFamily="18" charset="0"/>
              </a:rPr>
              <a:t>Let the open jar rest for 24 hours so that the Daphnia can recover from shipping before beginning the experiment. Complete within 2 days of receiving the culture.</a:t>
            </a:r>
          </a:p>
        </p:txBody>
      </p:sp>
      <p:sp>
        <p:nvSpPr>
          <p:cNvPr id="9" name="TextBox 8">
            <a:extLst>
              <a:ext uri="{FF2B5EF4-FFF2-40B4-BE49-F238E27FC236}">
                <a16:creationId xmlns:a16="http://schemas.microsoft.com/office/drawing/2014/main" id="{048371D5-3FCF-4A67-BEBC-B4290F2CC8D0}"/>
              </a:ext>
            </a:extLst>
          </p:cNvPr>
          <p:cNvSpPr txBox="1"/>
          <p:nvPr/>
        </p:nvSpPr>
        <p:spPr>
          <a:xfrm>
            <a:off x="828511" y="1702239"/>
            <a:ext cx="6667834" cy="800219"/>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In clear plastic 20 oz cups, prepare three trials for each concentration of colloidal silver (25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10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5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g/mL and a negative control 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a:t>
            </a:r>
          </a:p>
          <a:p>
            <a:endParaRPr lang="en-US" dirty="0"/>
          </a:p>
        </p:txBody>
      </p:sp>
      <p:sp>
        <p:nvSpPr>
          <p:cNvPr id="30" name="TextBox 29">
            <a:extLst>
              <a:ext uri="{FF2B5EF4-FFF2-40B4-BE49-F238E27FC236}">
                <a16:creationId xmlns:a16="http://schemas.microsoft.com/office/drawing/2014/main" id="{B093CBBE-536C-4DDD-9872-9C69EE8E97C2}"/>
              </a:ext>
            </a:extLst>
          </p:cNvPr>
          <p:cNvSpPr txBox="1"/>
          <p:nvPr/>
        </p:nvSpPr>
        <p:spPr>
          <a:xfrm>
            <a:off x="656759" y="2704560"/>
            <a:ext cx="6902850" cy="1695721"/>
          </a:xfrm>
          <a:prstGeom prst="rect">
            <a:avLst/>
          </a:prstGeom>
          <a:noFill/>
        </p:spPr>
        <p:txBody>
          <a:bodyPr wrap="square" rtlCol="0">
            <a:spAutoFit/>
          </a:bodyPr>
          <a:lstStyle/>
          <a:p>
            <a:pPr marR="0" lvl="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Prepare 1,000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and 500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nanosilver stock solutions. Using a 1 mL pipet, suck up 1 mL of the Natural Path Silver Wings Dietary Mineral Supplement colloidal silver 500 PPM solution and transfer it into an empty 20 oz plastic cup labeled with 1,000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Measure out 499 mL of pond water with a 500 mL graduated cylinder and add this to the 1 mL nanosilver solution mixing well.  Make a 1:2 dilution of the 1,000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solution to get a nanosilver concentration of 500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by adding 250 mL of 1,000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nanosilver solution to 250 mL pond water and mix well.</a:t>
            </a:r>
          </a:p>
        </p:txBody>
      </p:sp>
      <p:sp>
        <p:nvSpPr>
          <p:cNvPr id="32" name="TextBox 31">
            <a:extLst>
              <a:ext uri="{FF2B5EF4-FFF2-40B4-BE49-F238E27FC236}">
                <a16:creationId xmlns:a16="http://schemas.microsoft.com/office/drawing/2014/main" id="{C38E32D4-C73F-40D9-A8EB-7932452C56DE}"/>
              </a:ext>
            </a:extLst>
          </p:cNvPr>
          <p:cNvSpPr txBox="1"/>
          <p:nvPr/>
        </p:nvSpPr>
        <p:spPr>
          <a:xfrm>
            <a:off x="656759" y="4556802"/>
            <a:ext cx="6839585" cy="1004186"/>
          </a:xfrm>
          <a:prstGeom prst="rect">
            <a:avLst/>
          </a:prstGeom>
          <a:noFill/>
        </p:spPr>
        <p:txBody>
          <a:bodyPr wrap="square" rtlCol="0">
            <a:spAutoFit/>
          </a:bodyPr>
          <a:lstStyle/>
          <a:p>
            <a:pPr marL="457200" marR="0" algn="ctr">
              <a:lnSpc>
                <a:spcPct val="107000"/>
              </a:lnSpc>
              <a:spcBef>
                <a:spcPts val="0"/>
              </a:spcBef>
              <a:spcAft>
                <a:spcPts val="0"/>
              </a:spcAft>
            </a:pPr>
            <a:r>
              <a:rPr lang="en-US" sz="14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Make a 1:100 dilution of the 500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nanosilver solution to get a concentration of 5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Using graduated cylinders, fill 3 cups labeled as 5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with 495 mL pond water and add 5 mL of the 500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nanosilver solution to each cup.</a:t>
            </a:r>
          </a:p>
        </p:txBody>
      </p:sp>
      <p:sp>
        <p:nvSpPr>
          <p:cNvPr id="33" name="TextBox 32">
            <a:extLst>
              <a:ext uri="{FF2B5EF4-FFF2-40B4-BE49-F238E27FC236}">
                <a16:creationId xmlns:a16="http://schemas.microsoft.com/office/drawing/2014/main" id="{E7145DA8-6F7E-4C30-BD4A-A90921420894}"/>
              </a:ext>
            </a:extLst>
          </p:cNvPr>
          <p:cNvSpPr txBox="1"/>
          <p:nvPr/>
        </p:nvSpPr>
        <p:spPr>
          <a:xfrm>
            <a:off x="656760" y="5958206"/>
            <a:ext cx="6839584" cy="1015663"/>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Make a 1:100 dilution of the 1,000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nanosilver solution to get a concentration of 10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Fill 3 cups labeled as 10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with 495 mL pond water and add 5 mL of the 1,000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nanosilver solution to each cup.</a:t>
            </a:r>
          </a:p>
          <a:p>
            <a:endParaRPr lang="en-US" dirty="0"/>
          </a:p>
        </p:txBody>
      </p:sp>
      <p:sp>
        <p:nvSpPr>
          <p:cNvPr id="20" name="Rectangle 19">
            <a:extLst>
              <a:ext uri="{FF2B5EF4-FFF2-40B4-BE49-F238E27FC236}">
                <a16:creationId xmlns:a16="http://schemas.microsoft.com/office/drawing/2014/main" id="{771B31B0-78A8-4115-8EDF-C1F6812FB244}"/>
              </a:ext>
            </a:extLst>
          </p:cNvPr>
          <p:cNvSpPr/>
          <p:nvPr/>
        </p:nvSpPr>
        <p:spPr>
          <a:xfrm>
            <a:off x="0" y="-5226"/>
            <a:ext cx="12192000" cy="372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9E87F359-0D5E-42A0-9107-BC468F374E0C}"/>
              </a:ext>
            </a:extLst>
          </p:cNvPr>
          <p:cNvSpPr/>
          <p:nvPr/>
        </p:nvSpPr>
        <p:spPr>
          <a:xfrm>
            <a:off x="3779708" y="1286496"/>
            <a:ext cx="555172"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Down 15">
            <a:extLst>
              <a:ext uri="{FF2B5EF4-FFF2-40B4-BE49-F238E27FC236}">
                <a16:creationId xmlns:a16="http://schemas.microsoft.com/office/drawing/2014/main" id="{53367892-8C89-42CE-AA55-86C7C5B3D8BD}"/>
              </a:ext>
            </a:extLst>
          </p:cNvPr>
          <p:cNvSpPr/>
          <p:nvPr/>
        </p:nvSpPr>
        <p:spPr>
          <a:xfrm>
            <a:off x="3779708" y="2368034"/>
            <a:ext cx="555172"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B89E7BC9-A99B-4354-9099-BC04DF7DD3A3}"/>
              </a:ext>
            </a:extLst>
          </p:cNvPr>
          <p:cNvSpPr/>
          <p:nvPr/>
        </p:nvSpPr>
        <p:spPr>
          <a:xfrm>
            <a:off x="3779708" y="5637545"/>
            <a:ext cx="555172"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5258414-4BB5-47F0-A7A0-16095F207E06}"/>
              </a:ext>
            </a:extLst>
          </p:cNvPr>
          <p:cNvSpPr/>
          <p:nvPr/>
        </p:nvSpPr>
        <p:spPr>
          <a:xfrm>
            <a:off x="87595" y="726340"/>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2" name="Oval 21">
            <a:extLst>
              <a:ext uri="{FF2B5EF4-FFF2-40B4-BE49-F238E27FC236}">
                <a16:creationId xmlns:a16="http://schemas.microsoft.com/office/drawing/2014/main" id="{6B7E96C9-85ED-4FA2-9A95-9E59B9B5E94A}"/>
              </a:ext>
            </a:extLst>
          </p:cNvPr>
          <p:cNvSpPr/>
          <p:nvPr/>
        </p:nvSpPr>
        <p:spPr>
          <a:xfrm>
            <a:off x="87595" y="1809514"/>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3" name="Oval 22">
            <a:extLst>
              <a:ext uri="{FF2B5EF4-FFF2-40B4-BE49-F238E27FC236}">
                <a16:creationId xmlns:a16="http://schemas.microsoft.com/office/drawing/2014/main" id="{263388B4-D7EC-478B-9514-09D43D763823}"/>
              </a:ext>
            </a:extLst>
          </p:cNvPr>
          <p:cNvSpPr/>
          <p:nvPr/>
        </p:nvSpPr>
        <p:spPr>
          <a:xfrm>
            <a:off x="87595" y="3289581"/>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4" name="Oval 23">
            <a:extLst>
              <a:ext uri="{FF2B5EF4-FFF2-40B4-BE49-F238E27FC236}">
                <a16:creationId xmlns:a16="http://schemas.microsoft.com/office/drawing/2014/main" id="{7BAB7FB9-D44F-4D68-9FB6-3A5E605C0818}"/>
              </a:ext>
            </a:extLst>
          </p:cNvPr>
          <p:cNvSpPr/>
          <p:nvPr/>
        </p:nvSpPr>
        <p:spPr>
          <a:xfrm>
            <a:off x="87595" y="4904345"/>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27" name="TextBox 26">
            <a:extLst>
              <a:ext uri="{FF2B5EF4-FFF2-40B4-BE49-F238E27FC236}">
                <a16:creationId xmlns:a16="http://schemas.microsoft.com/office/drawing/2014/main" id="{892D0BCB-06C5-4C37-B872-21BE5ED69725}"/>
              </a:ext>
            </a:extLst>
          </p:cNvPr>
          <p:cNvSpPr txBox="1"/>
          <p:nvPr/>
        </p:nvSpPr>
        <p:spPr>
          <a:xfrm>
            <a:off x="494414" y="11259"/>
            <a:ext cx="11494237" cy="369332"/>
          </a:xfrm>
          <a:prstGeom prst="rect">
            <a:avLst/>
          </a:prstGeom>
          <a:noFill/>
        </p:spPr>
        <p:txBody>
          <a:bodyPr wrap="none" rtlCol="0">
            <a:spAutoFit/>
          </a:bodyPr>
          <a:lstStyle/>
          <a:p>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PROCEDURE: Evaluation of the Effect of Silver Nanoparticles on the Viability of the Aquatic Organism </a:t>
            </a:r>
            <a:r>
              <a:rPr lang="en-US" sz="18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Daphnia magna</a:t>
            </a:r>
            <a:r>
              <a:rPr lang="en-US" sz="1800" b="1" i="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endParaRPr lang="en-US" baseline="30000" dirty="0">
              <a:solidFill>
                <a:schemeClr val="bg1"/>
              </a:solidFill>
            </a:endParaRPr>
          </a:p>
        </p:txBody>
      </p:sp>
      <p:pic>
        <p:nvPicPr>
          <p:cNvPr id="28" name="Picture 27">
            <a:extLst>
              <a:ext uri="{FF2B5EF4-FFF2-40B4-BE49-F238E27FC236}">
                <a16:creationId xmlns:a16="http://schemas.microsoft.com/office/drawing/2014/main" id="{C9BA8A4D-E9A9-4A70-B320-3CF3AD832F7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972" y="485800"/>
            <a:ext cx="1398175" cy="1610345"/>
          </a:xfrm>
          <a:prstGeom prst="rect">
            <a:avLst/>
          </a:prstGeom>
          <a:noFill/>
          <a:ln>
            <a:noFill/>
          </a:ln>
        </p:spPr>
      </p:pic>
      <p:sp>
        <p:nvSpPr>
          <p:cNvPr id="7" name="TextBox 6">
            <a:extLst>
              <a:ext uri="{FF2B5EF4-FFF2-40B4-BE49-F238E27FC236}">
                <a16:creationId xmlns:a16="http://schemas.microsoft.com/office/drawing/2014/main" id="{AEECC0B4-0BFE-4CBD-8493-9D150D722E85}"/>
              </a:ext>
            </a:extLst>
          </p:cNvPr>
          <p:cNvSpPr txBox="1"/>
          <p:nvPr/>
        </p:nvSpPr>
        <p:spPr>
          <a:xfrm>
            <a:off x="9594534" y="1152421"/>
            <a:ext cx="2394117" cy="584775"/>
          </a:xfrm>
          <a:prstGeom prst="rect">
            <a:avLst/>
          </a:prstGeom>
          <a:noFill/>
        </p:spPr>
        <p:txBody>
          <a:bodyPr wrap="none" rtlCol="0">
            <a:spAutoFit/>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Culture of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Daphnia magna</a:t>
            </a:r>
          </a:p>
          <a:p>
            <a:endParaRPr lang="en-US" sz="1600" dirty="0"/>
          </a:p>
        </p:txBody>
      </p:sp>
      <p:pic>
        <p:nvPicPr>
          <p:cNvPr id="29" name="Picture 28">
            <a:extLst>
              <a:ext uri="{FF2B5EF4-FFF2-40B4-BE49-F238E27FC236}">
                <a16:creationId xmlns:a16="http://schemas.microsoft.com/office/drawing/2014/main" id="{39BB463D-535F-4CDA-B66C-024724B47289}"/>
              </a:ext>
            </a:extLst>
          </p:cNvPr>
          <p:cNvPicPr/>
          <p:nvPr/>
        </p:nvPicPr>
        <p:blipFill rotWithShape="1">
          <a:blip r:embed="rId4"/>
          <a:srcRect l="36518" t="30476" r="37857" b="23015"/>
          <a:stretch/>
        </p:blipFill>
        <p:spPr>
          <a:xfrm>
            <a:off x="7886592" y="2439929"/>
            <a:ext cx="1574312" cy="1610345"/>
          </a:xfrm>
          <a:prstGeom prst="rect">
            <a:avLst/>
          </a:prstGeom>
        </p:spPr>
      </p:pic>
      <p:sp>
        <p:nvSpPr>
          <p:cNvPr id="8" name="TextBox 7">
            <a:extLst>
              <a:ext uri="{FF2B5EF4-FFF2-40B4-BE49-F238E27FC236}">
                <a16:creationId xmlns:a16="http://schemas.microsoft.com/office/drawing/2014/main" id="{E49AF350-1FA7-4E7C-9F9E-7A3BDB85665C}"/>
              </a:ext>
            </a:extLst>
          </p:cNvPr>
          <p:cNvSpPr txBox="1"/>
          <p:nvPr/>
        </p:nvSpPr>
        <p:spPr>
          <a:xfrm>
            <a:off x="9134161" y="2867964"/>
            <a:ext cx="2854490" cy="1077218"/>
          </a:xfrm>
          <a:prstGeom prst="rect">
            <a:avLst/>
          </a:prstGeom>
          <a:noFill/>
        </p:spPr>
        <p:txBody>
          <a:bodyPr wrap="square" rtlCol="0">
            <a:spAutoFit/>
          </a:bodyPr>
          <a:lstStyle/>
          <a:p>
            <a:pPr marL="457200" marR="0" algn="ctr">
              <a:spcBef>
                <a:spcPts val="0"/>
              </a:spcBef>
            </a:pPr>
            <a:r>
              <a:rPr lang="en-US" sz="1600" dirty="0">
                <a:effectLst/>
                <a:latin typeface="Calibri" panose="020F0502020204030204" pitchFamily="34" charset="0"/>
                <a:ea typeface="Calibri" panose="020F0502020204030204" pitchFamily="34" charset="0"/>
                <a:cs typeface="Times New Roman" panose="02020603050405020304" pitchFamily="18" charset="0"/>
              </a:rPr>
              <a:t>Female Adult Water Flea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Daphnia magna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ctr">
              <a:spcBef>
                <a:spcPts val="0"/>
              </a:spcBef>
            </a:pPr>
            <a:r>
              <a:rPr lang="en-US" sz="1600" dirty="0">
                <a:effectLst/>
                <a:latin typeface="Calibri" panose="020F0502020204030204" pitchFamily="34" charset="0"/>
                <a:ea typeface="Calibri" panose="020F0502020204030204" pitchFamily="34" charset="0"/>
                <a:cs typeface="Times New Roman" panose="02020603050405020304" pitchFamily="18" charset="0"/>
              </a:rPr>
              <a:t>(Image credit: Ref. 5)</a:t>
            </a:r>
          </a:p>
          <a:p>
            <a:endParaRPr lang="en-US" sz="1600" dirty="0"/>
          </a:p>
        </p:txBody>
      </p:sp>
      <p:sp>
        <p:nvSpPr>
          <p:cNvPr id="18" name="Arrow: Down 17">
            <a:extLst>
              <a:ext uri="{FF2B5EF4-FFF2-40B4-BE49-F238E27FC236}">
                <a16:creationId xmlns:a16="http://schemas.microsoft.com/office/drawing/2014/main" id="{1F4A54D3-7D5C-4165-9B46-55CFF55B49AB}"/>
              </a:ext>
            </a:extLst>
          </p:cNvPr>
          <p:cNvSpPr/>
          <p:nvPr/>
        </p:nvSpPr>
        <p:spPr>
          <a:xfrm>
            <a:off x="3779708" y="4421845"/>
            <a:ext cx="555172"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7A311D67-DA0F-4791-B643-BA5FC5C3C6C1}"/>
              </a:ext>
            </a:extLst>
          </p:cNvPr>
          <p:cNvSpPr/>
          <p:nvPr/>
        </p:nvSpPr>
        <p:spPr>
          <a:xfrm>
            <a:off x="87595" y="6131660"/>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pic>
        <p:nvPicPr>
          <p:cNvPr id="34" name="Picture 33">
            <a:extLst>
              <a:ext uri="{FF2B5EF4-FFF2-40B4-BE49-F238E27FC236}">
                <a16:creationId xmlns:a16="http://schemas.microsoft.com/office/drawing/2014/main" id="{92F19CF1-70DA-4D2E-97D4-6A5489A3556F}"/>
              </a:ext>
            </a:extLst>
          </p:cNvPr>
          <p:cNvPicPr/>
          <p:nvPr/>
        </p:nvPicPr>
        <p:blipFill rotWithShape="1">
          <a:blip r:embed="rId5"/>
          <a:srcRect l="35982" t="16348" r="34822" b="12858"/>
          <a:stretch/>
        </p:blipFill>
        <p:spPr>
          <a:xfrm>
            <a:off x="7884972" y="4396878"/>
            <a:ext cx="1575932" cy="2210393"/>
          </a:xfrm>
          <a:prstGeom prst="rect">
            <a:avLst/>
          </a:prstGeom>
        </p:spPr>
      </p:pic>
      <p:sp>
        <p:nvSpPr>
          <p:cNvPr id="35" name="TextBox 34">
            <a:extLst>
              <a:ext uri="{FF2B5EF4-FFF2-40B4-BE49-F238E27FC236}">
                <a16:creationId xmlns:a16="http://schemas.microsoft.com/office/drawing/2014/main" id="{53AA2160-330D-43F3-9C77-5331FB11A5E0}"/>
              </a:ext>
            </a:extLst>
          </p:cNvPr>
          <p:cNvSpPr txBox="1"/>
          <p:nvPr/>
        </p:nvSpPr>
        <p:spPr>
          <a:xfrm>
            <a:off x="10001519" y="4992887"/>
            <a:ext cx="1724251" cy="1138773"/>
          </a:xfrm>
          <a:prstGeom prst="rect">
            <a:avLst/>
          </a:prstGeom>
          <a:noFill/>
        </p:spPr>
        <p:txBody>
          <a:bodyPr wrap="square" rtlCol="0">
            <a:spAutoFit/>
          </a:bodyPr>
          <a:lstStyle/>
          <a:p>
            <a:pPr algn="ctr"/>
            <a:r>
              <a:rPr lang="en-US" sz="1600" i="1" dirty="0">
                <a:effectLst/>
                <a:latin typeface="Calibri" panose="020F0502020204030204" pitchFamily="34" charset="0"/>
                <a:ea typeface="Calibri" panose="020F0502020204030204" pitchFamily="34" charset="0"/>
                <a:cs typeface="Times New Roman" panose="02020603050405020304" pitchFamily="18" charset="0"/>
              </a:rPr>
              <a:t>Stock Solutions of Colloidal Silver Nanoparticles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4" name="Slide Number Placeholder 3">
            <a:extLst>
              <a:ext uri="{FF2B5EF4-FFF2-40B4-BE49-F238E27FC236}">
                <a16:creationId xmlns:a16="http://schemas.microsoft.com/office/drawing/2014/main" id="{EE9867DE-3C2F-44F9-8DDA-6417B64FA803}"/>
              </a:ext>
            </a:extLst>
          </p:cNvPr>
          <p:cNvSpPr>
            <a:spLocks noGrp="1"/>
          </p:cNvSpPr>
          <p:nvPr>
            <p:ph type="sldNum" sz="quarter" idx="12"/>
          </p:nvPr>
        </p:nvSpPr>
        <p:spPr>
          <a:xfrm>
            <a:off x="9448800" y="6481616"/>
            <a:ext cx="2743200" cy="365125"/>
          </a:xfrm>
        </p:spPr>
        <p:txBody>
          <a:bodyPr/>
          <a:lstStyle/>
          <a:p>
            <a:fld id="{33ABF3DD-078A-4EE0-AF10-E3DEB8652971}" type="slidenum">
              <a:rPr lang="en-US" smtClean="0"/>
              <a:t>23</a:t>
            </a:fld>
            <a:endParaRPr lang="en-US" dirty="0"/>
          </a:p>
        </p:txBody>
      </p:sp>
    </p:spTree>
    <p:extLst>
      <p:ext uri="{BB962C8B-B14F-4D97-AF65-F5344CB8AC3E}">
        <p14:creationId xmlns:p14="http://schemas.microsoft.com/office/powerpoint/2010/main" val="4061169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344A70-127D-4B43-BEA6-12827CFB1B0C}"/>
              </a:ext>
            </a:extLst>
          </p:cNvPr>
          <p:cNvSpPr/>
          <p:nvPr/>
        </p:nvSpPr>
        <p:spPr>
          <a:xfrm>
            <a:off x="610545" y="567527"/>
            <a:ext cx="6893498" cy="9035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E42A3FA-95B5-4516-B7DB-3D58946E0F30}"/>
              </a:ext>
            </a:extLst>
          </p:cNvPr>
          <p:cNvSpPr/>
          <p:nvPr/>
        </p:nvSpPr>
        <p:spPr>
          <a:xfrm>
            <a:off x="610545" y="1625866"/>
            <a:ext cx="6893498" cy="61583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2587E7-BD42-4E36-A47A-70CCC505CA3D}"/>
              </a:ext>
            </a:extLst>
          </p:cNvPr>
          <p:cNvSpPr/>
          <p:nvPr/>
        </p:nvSpPr>
        <p:spPr>
          <a:xfrm>
            <a:off x="610545" y="2470920"/>
            <a:ext cx="6893498" cy="9035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31DD7A-CF43-4FDC-87E1-D71C9B8F7644}"/>
              </a:ext>
            </a:extLst>
          </p:cNvPr>
          <p:cNvSpPr/>
          <p:nvPr/>
        </p:nvSpPr>
        <p:spPr>
          <a:xfrm>
            <a:off x="610545" y="4338845"/>
            <a:ext cx="6893498" cy="112474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1BCF35C-058A-4723-8B53-9A24409A4E22}"/>
              </a:ext>
            </a:extLst>
          </p:cNvPr>
          <p:cNvSpPr/>
          <p:nvPr/>
        </p:nvSpPr>
        <p:spPr>
          <a:xfrm>
            <a:off x="613860" y="5678524"/>
            <a:ext cx="6893498" cy="9035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43DAC4CC-76E3-467D-999F-2D737F3D3866}"/>
              </a:ext>
            </a:extLst>
          </p:cNvPr>
          <p:cNvSpPr/>
          <p:nvPr/>
        </p:nvSpPr>
        <p:spPr>
          <a:xfrm>
            <a:off x="610545" y="3589984"/>
            <a:ext cx="6893498" cy="57056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50164BE-B355-49D9-8D0A-4982C6A8807B}"/>
              </a:ext>
            </a:extLst>
          </p:cNvPr>
          <p:cNvSpPr txBox="1"/>
          <p:nvPr/>
        </p:nvSpPr>
        <p:spPr>
          <a:xfrm>
            <a:off x="707277" y="665659"/>
            <a:ext cx="7133272" cy="1015663"/>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Make a 1:20 dilution of 500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nanosilver solution to get a concentration of 25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Fill 3 cups labeled 25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with 475 mL pond water and add 25 mL of the 500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nanosilver solution to each cup.</a:t>
            </a:r>
          </a:p>
          <a:p>
            <a:endParaRPr lang="en-US" dirty="0"/>
          </a:p>
        </p:txBody>
      </p:sp>
      <p:sp>
        <p:nvSpPr>
          <p:cNvPr id="4" name="TextBox 3">
            <a:extLst>
              <a:ext uri="{FF2B5EF4-FFF2-40B4-BE49-F238E27FC236}">
                <a16:creationId xmlns:a16="http://schemas.microsoft.com/office/drawing/2014/main" id="{435AA028-AE90-46B4-B447-9E7EAB67C3E3}"/>
              </a:ext>
            </a:extLst>
          </p:cNvPr>
          <p:cNvSpPr txBox="1"/>
          <p:nvPr/>
        </p:nvSpPr>
        <p:spPr>
          <a:xfrm>
            <a:off x="698207" y="1698539"/>
            <a:ext cx="6893498" cy="543162"/>
          </a:xfrm>
          <a:prstGeom prst="rect">
            <a:avLst/>
          </a:prstGeom>
          <a:noFill/>
        </p:spPr>
        <p:txBody>
          <a:bodyPr wrap="square" rtlCol="0">
            <a:spAutoFit/>
          </a:bodyPr>
          <a:lstStyle/>
          <a:p>
            <a:pPr marR="0" lvl="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Add an additional 3 cups with no colloidal silver as a negative control and fill with 500 mL pond water.</a:t>
            </a:r>
          </a:p>
        </p:txBody>
      </p:sp>
      <p:sp>
        <p:nvSpPr>
          <p:cNvPr id="5" name="TextBox 4">
            <a:extLst>
              <a:ext uri="{FF2B5EF4-FFF2-40B4-BE49-F238E27FC236}">
                <a16:creationId xmlns:a16="http://schemas.microsoft.com/office/drawing/2014/main" id="{E7D0842E-5398-43E9-B9EA-07B0AA30E10C}"/>
              </a:ext>
            </a:extLst>
          </p:cNvPr>
          <p:cNvSpPr txBox="1"/>
          <p:nvPr/>
        </p:nvSpPr>
        <p:spPr>
          <a:xfrm>
            <a:off x="610545" y="2493016"/>
            <a:ext cx="6796766" cy="954107"/>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Add 10 live Daphnia from the culture to each of the prepared cups using a fresh watering pipet to slowly suck up one Daphnia from the culture. Cut the front end of the pipet at a 45</a:t>
            </a:r>
            <a:r>
              <a:rPr lang="en-US" sz="1400" baseline="30000" dirty="0">
                <a:effectLst/>
                <a:latin typeface="Calibri" panose="020F0502020204030204" pitchFamily="34" charset="0"/>
                <a:ea typeface="Calibri" panose="020F0502020204030204" pitchFamily="34" charset="0"/>
                <a:cs typeface="Times New Roman" panose="02020603050405020304" pitchFamily="18" charset="0"/>
              </a:rPr>
              <a:t>o</a:t>
            </a:r>
            <a:r>
              <a:rPr lang="en-US" sz="1400" dirty="0">
                <a:effectLst/>
                <a:latin typeface="Calibri" panose="020F0502020204030204" pitchFamily="34" charset="0"/>
                <a:ea typeface="Calibri" panose="020F0502020204030204" pitchFamily="34" charset="0"/>
                <a:cs typeface="Times New Roman" panose="02020603050405020304" pitchFamily="18" charset="0"/>
              </a:rPr>
              <a:t> angle to avoid damaging the live Daphnia during transfer. Transfer as little culture water as possible.</a:t>
            </a:r>
          </a:p>
        </p:txBody>
      </p:sp>
      <p:sp>
        <p:nvSpPr>
          <p:cNvPr id="12" name="TextBox 11">
            <a:extLst>
              <a:ext uri="{FF2B5EF4-FFF2-40B4-BE49-F238E27FC236}">
                <a16:creationId xmlns:a16="http://schemas.microsoft.com/office/drawing/2014/main" id="{9DCE34D1-6514-4980-9FCE-DEBB45E7CA7F}"/>
              </a:ext>
            </a:extLst>
          </p:cNvPr>
          <p:cNvSpPr txBox="1"/>
          <p:nvPr/>
        </p:nvSpPr>
        <p:spPr>
          <a:xfrm>
            <a:off x="636164" y="3608337"/>
            <a:ext cx="7204385" cy="584775"/>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Incubate the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Daphnia magna</a:t>
            </a:r>
            <a:r>
              <a:rPr lang="en-US" sz="1400" dirty="0">
                <a:effectLst/>
                <a:latin typeface="Calibri" panose="020F0502020204030204" pitchFamily="34" charset="0"/>
                <a:ea typeface="Calibri" panose="020F0502020204030204" pitchFamily="34" charset="0"/>
                <a:cs typeface="Times New Roman" panose="02020603050405020304" pitchFamily="18" charset="0"/>
              </a:rPr>
              <a:t> cultures at room temperature during the duration of the experiment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7" name="TextBox 16">
            <a:extLst>
              <a:ext uri="{FF2B5EF4-FFF2-40B4-BE49-F238E27FC236}">
                <a16:creationId xmlns:a16="http://schemas.microsoft.com/office/drawing/2014/main" id="{707DFDA9-53C7-4ACA-AF0D-03D0B66AA7B8}"/>
              </a:ext>
            </a:extLst>
          </p:cNvPr>
          <p:cNvSpPr txBox="1"/>
          <p:nvPr/>
        </p:nvSpPr>
        <p:spPr>
          <a:xfrm>
            <a:off x="566708" y="4357656"/>
            <a:ext cx="6893498" cy="1446550"/>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Wait until 2 hours have passed and then count living and dead daphnia in each cup using a 10X magnifying glass. Live Daphnia will move around the cup and a heartbeat will be detectable.  Dead Daphnia do not move, lie on the bottom of the cup or float on the top. Repeat these observations at 4 hours, 8 hours, 12 hours, 16 hours, 20 hours, 24 hours and 28 hours.</a:t>
            </a:r>
          </a:p>
          <a:p>
            <a:endParaRPr lang="en-US" dirty="0"/>
          </a:p>
        </p:txBody>
      </p:sp>
      <p:sp>
        <p:nvSpPr>
          <p:cNvPr id="25" name="TextBox 24">
            <a:extLst>
              <a:ext uri="{FF2B5EF4-FFF2-40B4-BE49-F238E27FC236}">
                <a16:creationId xmlns:a16="http://schemas.microsoft.com/office/drawing/2014/main" id="{47617B18-250C-4A0E-AC59-86554F1AF190}"/>
              </a:ext>
            </a:extLst>
          </p:cNvPr>
          <p:cNvSpPr txBox="1"/>
          <p:nvPr/>
        </p:nvSpPr>
        <p:spPr>
          <a:xfrm>
            <a:off x="657697" y="5660694"/>
            <a:ext cx="6893498" cy="1231106"/>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Calculate the average number and the percentage of dead and live daphnia recorded for each nanosilver concentration and the control over exposure time.  Plot a dose-response-curve from the results where the dose (concentration of silver nanoparticles) is depicted on the x-axis and the response (% dead Daphnia) is represented on the y-axis. </a:t>
            </a:r>
          </a:p>
          <a:p>
            <a:endParaRPr lang="en-US" dirty="0"/>
          </a:p>
        </p:txBody>
      </p:sp>
      <p:sp>
        <p:nvSpPr>
          <p:cNvPr id="20" name="Rectangle 19">
            <a:extLst>
              <a:ext uri="{FF2B5EF4-FFF2-40B4-BE49-F238E27FC236}">
                <a16:creationId xmlns:a16="http://schemas.microsoft.com/office/drawing/2014/main" id="{771B31B0-78A8-4115-8EDF-C1F6812FB244}"/>
              </a:ext>
            </a:extLst>
          </p:cNvPr>
          <p:cNvSpPr/>
          <p:nvPr/>
        </p:nvSpPr>
        <p:spPr>
          <a:xfrm>
            <a:off x="0" y="-5226"/>
            <a:ext cx="12192000" cy="372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9E87F359-0D5E-42A0-9107-BC468F374E0C}"/>
              </a:ext>
            </a:extLst>
          </p:cNvPr>
          <p:cNvSpPr/>
          <p:nvPr/>
        </p:nvSpPr>
        <p:spPr>
          <a:xfrm>
            <a:off x="3779708" y="1375947"/>
            <a:ext cx="555172"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Down 15">
            <a:extLst>
              <a:ext uri="{FF2B5EF4-FFF2-40B4-BE49-F238E27FC236}">
                <a16:creationId xmlns:a16="http://schemas.microsoft.com/office/drawing/2014/main" id="{53367892-8C89-42CE-AA55-86C7C5B3D8BD}"/>
              </a:ext>
            </a:extLst>
          </p:cNvPr>
          <p:cNvSpPr/>
          <p:nvPr/>
        </p:nvSpPr>
        <p:spPr>
          <a:xfrm>
            <a:off x="3779708" y="2228887"/>
            <a:ext cx="555172"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5258414-4BB5-47F0-A7A0-16095F207E06}"/>
              </a:ext>
            </a:extLst>
          </p:cNvPr>
          <p:cNvSpPr/>
          <p:nvPr/>
        </p:nvSpPr>
        <p:spPr>
          <a:xfrm>
            <a:off x="65683" y="815791"/>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22" name="Oval 21">
            <a:extLst>
              <a:ext uri="{FF2B5EF4-FFF2-40B4-BE49-F238E27FC236}">
                <a16:creationId xmlns:a16="http://schemas.microsoft.com/office/drawing/2014/main" id="{6B7E96C9-85ED-4FA2-9A95-9E59B9B5E94A}"/>
              </a:ext>
            </a:extLst>
          </p:cNvPr>
          <p:cNvSpPr/>
          <p:nvPr/>
        </p:nvSpPr>
        <p:spPr>
          <a:xfrm>
            <a:off x="65683" y="1707046"/>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a:t>
            </a:r>
          </a:p>
        </p:txBody>
      </p:sp>
      <p:sp>
        <p:nvSpPr>
          <p:cNvPr id="23" name="Oval 22">
            <a:extLst>
              <a:ext uri="{FF2B5EF4-FFF2-40B4-BE49-F238E27FC236}">
                <a16:creationId xmlns:a16="http://schemas.microsoft.com/office/drawing/2014/main" id="{263388B4-D7EC-478B-9514-09D43D763823}"/>
              </a:ext>
            </a:extLst>
          </p:cNvPr>
          <p:cNvSpPr/>
          <p:nvPr/>
        </p:nvSpPr>
        <p:spPr>
          <a:xfrm>
            <a:off x="65683" y="2723180"/>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a:t>
            </a:r>
          </a:p>
        </p:txBody>
      </p:sp>
      <p:sp>
        <p:nvSpPr>
          <p:cNvPr id="24" name="Oval 23">
            <a:extLst>
              <a:ext uri="{FF2B5EF4-FFF2-40B4-BE49-F238E27FC236}">
                <a16:creationId xmlns:a16="http://schemas.microsoft.com/office/drawing/2014/main" id="{7BAB7FB9-D44F-4D68-9FB6-3A5E605C0818}"/>
              </a:ext>
            </a:extLst>
          </p:cNvPr>
          <p:cNvSpPr/>
          <p:nvPr/>
        </p:nvSpPr>
        <p:spPr>
          <a:xfrm>
            <a:off x="65683" y="3657553"/>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9</a:t>
            </a:r>
          </a:p>
        </p:txBody>
      </p:sp>
      <p:sp>
        <p:nvSpPr>
          <p:cNvPr id="27" name="TextBox 26">
            <a:extLst>
              <a:ext uri="{FF2B5EF4-FFF2-40B4-BE49-F238E27FC236}">
                <a16:creationId xmlns:a16="http://schemas.microsoft.com/office/drawing/2014/main" id="{892D0BCB-06C5-4C37-B872-21BE5ED69725}"/>
              </a:ext>
            </a:extLst>
          </p:cNvPr>
          <p:cNvSpPr txBox="1"/>
          <p:nvPr/>
        </p:nvSpPr>
        <p:spPr>
          <a:xfrm>
            <a:off x="437499" y="12246"/>
            <a:ext cx="11494237" cy="369332"/>
          </a:xfrm>
          <a:prstGeom prst="rect">
            <a:avLst/>
          </a:prstGeom>
          <a:noFill/>
        </p:spPr>
        <p:txBody>
          <a:bodyPr wrap="none" rtlCol="0">
            <a:spAutoFit/>
          </a:bodyPr>
          <a:lstStyle/>
          <a:p>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PROCEDURE: Evaluation of the Effect of Silver Nanoparticles on the Viability of the Aquatic Organism </a:t>
            </a:r>
            <a:r>
              <a:rPr lang="en-US" sz="18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Daphnia magna</a:t>
            </a:r>
            <a:r>
              <a:rPr lang="en-US" sz="1800" b="1" i="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endParaRPr lang="en-US" baseline="30000" dirty="0">
              <a:solidFill>
                <a:schemeClr val="bg1"/>
              </a:solidFill>
            </a:endParaRPr>
          </a:p>
        </p:txBody>
      </p:sp>
      <p:sp>
        <p:nvSpPr>
          <p:cNvPr id="31" name="Oval 30">
            <a:extLst>
              <a:ext uri="{FF2B5EF4-FFF2-40B4-BE49-F238E27FC236}">
                <a16:creationId xmlns:a16="http://schemas.microsoft.com/office/drawing/2014/main" id="{7A311D67-DA0F-4791-B643-BA5FC5C3C6C1}"/>
              </a:ext>
            </a:extLst>
          </p:cNvPr>
          <p:cNvSpPr/>
          <p:nvPr/>
        </p:nvSpPr>
        <p:spPr>
          <a:xfrm>
            <a:off x="29817" y="4571219"/>
            <a:ext cx="522883"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10</a:t>
            </a:r>
          </a:p>
        </p:txBody>
      </p:sp>
      <p:sp>
        <p:nvSpPr>
          <p:cNvPr id="32" name="TextBox 31">
            <a:extLst>
              <a:ext uri="{FF2B5EF4-FFF2-40B4-BE49-F238E27FC236}">
                <a16:creationId xmlns:a16="http://schemas.microsoft.com/office/drawing/2014/main" id="{C38E32D4-C73F-40D9-A8EB-7932452C56DE}"/>
              </a:ext>
            </a:extLst>
          </p:cNvPr>
          <p:cNvSpPr txBox="1"/>
          <p:nvPr/>
        </p:nvSpPr>
        <p:spPr>
          <a:xfrm>
            <a:off x="1097827" y="3065934"/>
            <a:ext cx="6129201" cy="312650"/>
          </a:xfrm>
          <a:prstGeom prst="rect">
            <a:avLst/>
          </a:prstGeom>
          <a:noFill/>
        </p:spPr>
        <p:txBody>
          <a:bodyPr wrap="square" rtlCol="0">
            <a:spAutoFit/>
          </a:bodyPr>
          <a:lstStyle/>
          <a:p>
            <a:pPr marL="457200" marR="0" algn="ctr">
              <a:lnSpc>
                <a:spcPct val="107000"/>
              </a:lnSpc>
              <a:spcBef>
                <a:spcPts val="0"/>
              </a:spcBef>
              <a:spcAft>
                <a:spcPts val="0"/>
              </a:spcAft>
            </a:pPr>
            <a:r>
              <a:rPr lang="en-US" sz="14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Arrow: Down 35">
            <a:extLst>
              <a:ext uri="{FF2B5EF4-FFF2-40B4-BE49-F238E27FC236}">
                <a16:creationId xmlns:a16="http://schemas.microsoft.com/office/drawing/2014/main" id="{230CBBF2-6545-46B2-ABF6-F5A2374FE2D5}"/>
              </a:ext>
            </a:extLst>
          </p:cNvPr>
          <p:cNvSpPr/>
          <p:nvPr/>
        </p:nvSpPr>
        <p:spPr>
          <a:xfrm>
            <a:off x="3783023" y="5372504"/>
            <a:ext cx="555172"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88FBFB54-BB87-4FFD-A24A-A52E0BF3DE6F}"/>
              </a:ext>
            </a:extLst>
          </p:cNvPr>
          <p:cNvSpPr/>
          <p:nvPr/>
        </p:nvSpPr>
        <p:spPr>
          <a:xfrm>
            <a:off x="23193" y="5896436"/>
            <a:ext cx="522883"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11</a:t>
            </a:r>
          </a:p>
        </p:txBody>
      </p:sp>
      <p:sp>
        <p:nvSpPr>
          <p:cNvPr id="18" name="Arrow: Down 17">
            <a:extLst>
              <a:ext uri="{FF2B5EF4-FFF2-40B4-BE49-F238E27FC236}">
                <a16:creationId xmlns:a16="http://schemas.microsoft.com/office/drawing/2014/main" id="{1F4A54D3-7D5C-4165-9B46-55CFF55B49AB}"/>
              </a:ext>
            </a:extLst>
          </p:cNvPr>
          <p:cNvSpPr/>
          <p:nvPr/>
        </p:nvSpPr>
        <p:spPr>
          <a:xfrm>
            <a:off x="3779708" y="3398112"/>
            <a:ext cx="555172"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B89E7BC9-A99B-4354-9099-BC04DF7DD3A3}"/>
              </a:ext>
            </a:extLst>
          </p:cNvPr>
          <p:cNvSpPr/>
          <p:nvPr/>
        </p:nvSpPr>
        <p:spPr>
          <a:xfrm>
            <a:off x="3779708" y="4136738"/>
            <a:ext cx="555172"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24393F2E-CB48-48B0-98D7-883288742C9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6253" y="527310"/>
            <a:ext cx="2845837" cy="2195869"/>
          </a:xfrm>
          <a:prstGeom prst="rect">
            <a:avLst/>
          </a:prstGeom>
          <a:noFill/>
          <a:ln>
            <a:noFill/>
          </a:ln>
        </p:spPr>
      </p:pic>
      <p:sp>
        <p:nvSpPr>
          <p:cNvPr id="26" name="TextBox 25">
            <a:extLst>
              <a:ext uri="{FF2B5EF4-FFF2-40B4-BE49-F238E27FC236}">
                <a16:creationId xmlns:a16="http://schemas.microsoft.com/office/drawing/2014/main" id="{7F219B08-37F7-48FB-AF5D-4B4DA03B67DA}"/>
              </a:ext>
            </a:extLst>
          </p:cNvPr>
          <p:cNvSpPr txBox="1"/>
          <p:nvPr/>
        </p:nvSpPr>
        <p:spPr>
          <a:xfrm>
            <a:off x="7991325" y="2708459"/>
            <a:ext cx="3418693" cy="523220"/>
          </a:xfrm>
          <a:prstGeom prst="rect">
            <a:avLst/>
          </a:prstGeom>
          <a:noFill/>
        </p:spPr>
        <p:txBody>
          <a:bodyPr wrap="non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10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Daphnia magna </a:t>
            </a:r>
            <a:r>
              <a:rPr lang="en-US" sz="1400" dirty="0">
                <a:effectLst/>
                <a:latin typeface="Calibri" panose="020F0502020204030204" pitchFamily="34" charset="0"/>
                <a:ea typeface="Calibri" panose="020F0502020204030204" pitchFamily="34" charset="0"/>
                <a:cs typeface="Times New Roman" panose="02020603050405020304" pitchFamily="18" charset="0"/>
              </a:rPr>
              <a:t>per Treatment Condition</a:t>
            </a:r>
          </a:p>
          <a:p>
            <a:endParaRPr lang="en-US" sz="1400" dirty="0"/>
          </a:p>
        </p:txBody>
      </p:sp>
      <p:sp>
        <p:nvSpPr>
          <p:cNvPr id="41" name="TextBox 40">
            <a:extLst>
              <a:ext uri="{FF2B5EF4-FFF2-40B4-BE49-F238E27FC236}">
                <a16:creationId xmlns:a16="http://schemas.microsoft.com/office/drawing/2014/main" id="{38396051-1EC6-44C9-8B6E-5747D497E39C}"/>
              </a:ext>
            </a:extLst>
          </p:cNvPr>
          <p:cNvSpPr txBox="1"/>
          <p:nvPr/>
        </p:nvSpPr>
        <p:spPr>
          <a:xfrm>
            <a:off x="7591705" y="3143603"/>
            <a:ext cx="4549816" cy="3626634"/>
          </a:xfrm>
          <a:prstGeom prst="rect">
            <a:avLst/>
          </a:prstGeom>
          <a:solidFill>
            <a:schemeClr val="accent4">
              <a:lumMod val="20000"/>
              <a:lumOff val="80000"/>
            </a:schemeClr>
          </a:solidFill>
        </p:spPr>
        <p:txBody>
          <a:bodyPr wrap="square" rtlCol="0">
            <a:spAutoFit/>
          </a:bodyPr>
          <a:lstStyle/>
          <a:p>
            <a:r>
              <a:rPr lang="en-US" sz="1300" b="1" dirty="0">
                <a:effectLst/>
                <a:latin typeface="Calibri" panose="020F0502020204030204" pitchFamily="34" charset="0"/>
                <a:ea typeface="Calibri" panose="020F0502020204030204" pitchFamily="34" charset="0"/>
                <a:cs typeface="Times New Roman" panose="02020603050405020304" pitchFamily="18" charset="0"/>
              </a:rPr>
              <a:t>Biological Agents and Risk Assessment</a:t>
            </a:r>
            <a:r>
              <a:rPr lang="en-US" sz="1300" dirty="0">
                <a:effectLst/>
                <a:latin typeface="Calibri" panose="020F0502020204030204" pitchFamily="34" charset="0"/>
                <a:ea typeface="Calibri" panose="020F0502020204030204" pitchFamily="34" charset="0"/>
                <a:cs typeface="Times New Roman" panose="02020603050405020304" pitchFamily="18" charset="0"/>
              </a:rPr>
              <a:t>: The </a:t>
            </a:r>
            <a:r>
              <a:rPr lang="en-US" sz="1300" dirty="0">
                <a:latin typeface="Calibri" panose="020F0502020204030204" pitchFamily="34" charset="0"/>
                <a:cs typeface="Times New Roman" panose="02020603050405020304" pitchFamily="18" charset="0"/>
              </a:rPr>
              <a:t>culture of </a:t>
            </a:r>
            <a:r>
              <a:rPr lang="en-US" sz="1300" i="1" dirty="0">
                <a:latin typeface="Calibri" panose="020F0502020204030204" pitchFamily="34" charset="0"/>
                <a:cs typeface="Times New Roman" panose="02020603050405020304" pitchFamily="18" charset="0"/>
              </a:rPr>
              <a:t>Daphnia magna</a:t>
            </a:r>
            <a:r>
              <a:rPr lang="en-US" sz="1300" dirty="0">
                <a:latin typeface="Calibri" panose="020F0502020204030204" pitchFamily="34" charset="0"/>
                <a:cs typeface="Times New Roman" panose="02020603050405020304" pitchFamily="18" charset="0"/>
              </a:rPr>
              <a:t> is isolated from local ponds by Carolina Biological Supply Company. According to the Public Health Service’s definition for Biosafety Level/Shipping Class I, “this organism is considered to be non-pathogenic and as such would not be expected to cause harm to healthy people, animals or to the environment.”</a:t>
            </a:r>
            <a:r>
              <a:rPr lang="en-US" sz="1300" baseline="30000" dirty="0">
                <a:latin typeface="Calibri" panose="020F0502020204030204" pitchFamily="34" charset="0"/>
                <a:cs typeface="Times New Roman" panose="02020603050405020304" pitchFamily="18" charset="0"/>
              </a:rPr>
              <a:t>8 </a:t>
            </a:r>
          </a:p>
          <a:p>
            <a:endParaRPr lang="en-US" sz="1300" baseline="30000" dirty="0">
              <a:latin typeface="Calibri" panose="020F0502020204030204" pitchFamily="34" charset="0"/>
              <a:cs typeface="Times New Roman" panose="02020603050405020304" pitchFamily="18" charset="0"/>
            </a:endParaRPr>
          </a:p>
          <a:p>
            <a:r>
              <a:rPr lang="en-US" sz="1300" b="1" dirty="0">
                <a:effectLst/>
                <a:latin typeface="Calibri" panose="020F0502020204030204" pitchFamily="34" charset="0"/>
                <a:ea typeface="Calibri" panose="020F0502020204030204" pitchFamily="34" charset="0"/>
                <a:cs typeface="Times New Roman" panose="02020603050405020304" pitchFamily="18" charset="0"/>
              </a:rPr>
              <a:t>Safety Precautions and Disposal: </a:t>
            </a:r>
            <a:r>
              <a:rPr lang="en-US" sz="1300" dirty="0">
                <a:effectLst/>
                <a:latin typeface="Calibri" panose="020F0502020204030204" pitchFamily="34" charset="0"/>
                <a:ea typeface="Calibri" panose="020F0502020204030204" pitchFamily="34" charset="0"/>
                <a:cs typeface="Times New Roman" panose="02020603050405020304" pitchFamily="18" charset="0"/>
              </a:rPr>
              <a:t>For maximum safety, maintain proper handling, clean up and disposal of </a:t>
            </a:r>
            <a:r>
              <a:rPr lang="en-US" sz="1300" i="1" dirty="0">
                <a:effectLst/>
                <a:latin typeface="Calibri" panose="020F0502020204030204" pitchFamily="34" charset="0"/>
                <a:ea typeface="Calibri" panose="020F0502020204030204" pitchFamily="34" charset="0"/>
                <a:cs typeface="Times New Roman" panose="02020603050405020304" pitchFamily="18" charset="0"/>
              </a:rPr>
              <a:t>Daphnia magna</a:t>
            </a:r>
            <a:r>
              <a:rPr lang="en-US" sz="1300" dirty="0">
                <a:effectLst/>
                <a:latin typeface="Calibri" panose="020F0502020204030204" pitchFamily="34" charset="0"/>
                <a:ea typeface="Calibri" panose="020F0502020204030204" pitchFamily="34" charset="0"/>
                <a:cs typeface="Times New Roman" panose="02020603050405020304" pitchFamily="18" charset="0"/>
              </a:rPr>
              <a:t>. Nose and mouth should be kept away from tubes, pipettes or other tools that come in contact with the culture. Gloves must be worn at all times. For disposal, add 5 mL of bleach to each cup with collected dead/live Daphnia, mix well and after 20 min pour down the sink. Do not release in the wild. Alternatively, the culture may be used as a food source for fish in a freshwater aquarium. Dilute the nanosilver solution with tap water until you reach an unharmful concentration and pour the dilution into the sink.</a:t>
            </a:r>
          </a:p>
        </p:txBody>
      </p:sp>
      <p:sp>
        <p:nvSpPr>
          <p:cNvPr id="7" name="Slide Number Placeholder 6">
            <a:extLst>
              <a:ext uri="{FF2B5EF4-FFF2-40B4-BE49-F238E27FC236}">
                <a16:creationId xmlns:a16="http://schemas.microsoft.com/office/drawing/2014/main" id="{D0D45614-00E4-435D-BF5C-5578B38EB255}"/>
              </a:ext>
            </a:extLst>
          </p:cNvPr>
          <p:cNvSpPr>
            <a:spLocks noGrp="1"/>
          </p:cNvSpPr>
          <p:nvPr>
            <p:ph type="sldNum" sz="quarter" idx="12"/>
          </p:nvPr>
        </p:nvSpPr>
        <p:spPr>
          <a:xfrm>
            <a:off x="11319387" y="6402396"/>
            <a:ext cx="872613" cy="489404"/>
          </a:xfrm>
        </p:spPr>
        <p:txBody>
          <a:bodyPr/>
          <a:lstStyle/>
          <a:p>
            <a:fld id="{33ABF3DD-078A-4EE0-AF10-E3DEB8652971}" type="slidenum">
              <a:rPr lang="en-US" smtClean="0"/>
              <a:t>24</a:t>
            </a:fld>
            <a:endParaRPr lang="en-US" dirty="0"/>
          </a:p>
        </p:txBody>
      </p:sp>
    </p:spTree>
    <p:extLst>
      <p:ext uri="{BB962C8B-B14F-4D97-AF65-F5344CB8AC3E}">
        <p14:creationId xmlns:p14="http://schemas.microsoft.com/office/powerpoint/2010/main" val="2114645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922F37-1907-4FA4-B9E1-5011060ADED5}"/>
              </a:ext>
            </a:extLst>
          </p:cNvPr>
          <p:cNvSpPr/>
          <p:nvPr/>
        </p:nvSpPr>
        <p:spPr>
          <a:xfrm>
            <a:off x="129895" y="4949729"/>
            <a:ext cx="11866952" cy="176971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160C5FD-175C-470D-B7F2-10AEC3858491}"/>
              </a:ext>
            </a:extLst>
          </p:cNvPr>
          <p:cNvSpPr txBox="1"/>
          <p:nvPr/>
        </p:nvSpPr>
        <p:spPr>
          <a:xfrm>
            <a:off x="129896" y="4949730"/>
            <a:ext cx="11932209" cy="1769715"/>
          </a:xfrm>
          <a:prstGeom prst="rect">
            <a:avLst/>
          </a:prstGeom>
          <a:noFill/>
        </p:spPr>
        <p:txBody>
          <a:bodyPr wrap="square" rtlCol="0">
            <a:spAutoFit/>
          </a:bodyPr>
          <a:lstStyle/>
          <a:p>
            <a:r>
              <a:rPr lang="en-US" sz="1400" b="1" dirty="0"/>
              <a:t>Figure 7.  The Effect of Silver Nanoparticles on the Viability of the Aquatic Organism, </a:t>
            </a:r>
            <a:r>
              <a:rPr lang="en-US" sz="1400" b="1" i="1" dirty="0"/>
              <a:t>Daphnia magna</a:t>
            </a:r>
            <a:r>
              <a:rPr lang="en-US" sz="1400" b="1" dirty="0"/>
              <a:t>.  </a:t>
            </a:r>
            <a:r>
              <a:rPr lang="en-US" sz="1400" dirty="0"/>
              <a:t>Ten </a:t>
            </a:r>
            <a:r>
              <a:rPr lang="en-US" sz="1400" i="1" dirty="0"/>
              <a:t>Daphnia magna </a:t>
            </a:r>
            <a:r>
              <a:rPr lang="en-US" sz="1400" dirty="0"/>
              <a:t>(water fleas) were placed in a 20-oz cup containing either 0 µg/L, 5 µg/L, 10 µg/L or 25ug/L concentrations of colloidal silver mixed in pound water at room temperature.   The number of living and dead water fleas were counted at 0, 2, 4, 8, 12, 16, 20, 24 and 28 hours after treatment with the silver nanoparticle solution. </a:t>
            </a:r>
            <a:r>
              <a:rPr lang="en-US" sz="1400" dirty="0">
                <a:effectLst/>
                <a:latin typeface="Calibri" panose="020F0502020204030204" pitchFamily="34" charset="0"/>
                <a:ea typeface="Calibri" panose="020F0502020204030204" pitchFamily="34" charset="0"/>
                <a:cs typeface="Times New Roman" panose="02020603050405020304" pitchFamily="18" charset="0"/>
              </a:rPr>
              <a:t>The percentage of dead Daphnia was plotted for each nanosilver concentration and the control over exposure time.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a:p>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Observations: </a:t>
            </a:r>
            <a:r>
              <a:rPr lang="en-US" sz="1400" dirty="0">
                <a:effectLst/>
                <a:latin typeface="Calibri" panose="020F0502020204030204" pitchFamily="34" charset="0"/>
                <a:ea typeface="Calibri" panose="020F0502020204030204" pitchFamily="34" charset="0"/>
                <a:cs typeface="Times New Roman" panose="02020603050405020304" pitchFamily="18" charset="0"/>
              </a:rPr>
              <a:t>Live Daphnia moved around the cup and a heartbeat was detectable.  Dead Daphnia did not move, laid on the bottom of the cup or floated on the top.  There were more dead Daphnia at higher nanosilver concentrations and more death occurred after longer incubation times. After 28 hours, natural death of the untreated Daphnia culture was evident and the experiment was stopped.</a:t>
            </a:r>
            <a:endParaRPr lang="en-US" sz="1400" dirty="0"/>
          </a:p>
        </p:txBody>
      </p:sp>
      <p:sp>
        <p:nvSpPr>
          <p:cNvPr id="7" name="Rectangle 6">
            <a:extLst>
              <a:ext uri="{FF2B5EF4-FFF2-40B4-BE49-F238E27FC236}">
                <a16:creationId xmlns:a16="http://schemas.microsoft.com/office/drawing/2014/main" id="{78E9028A-7D93-4989-8472-B17126BFC518}"/>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1317D62-E6F8-48DB-9192-C26BD37A14AA}"/>
              </a:ext>
            </a:extLst>
          </p:cNvPr>
          <p:cNvSpPr txBox="1"/>
          <p:nvPr/>
        </p:nvSpPr>
        <p:spPr>
          <a:xfrm>
            <a:off x="287149" y="0"/>
            <a:ext cx="11943334" cy="430887"/>
          </a:xfrm>
          <a:prstGeom prst="rect">
            <a:avLst/>
          </a:prstGeom>
          <a:noFill/>
        </p:spPr>
        <p:txBody>
          <a:bodyPr wrap="none" rtlCol="0">
            <a:spAutoFit/>
          </a:bodyPr>
          <a:lstStyle/>
          <a:p>
            <a:r>
              <a:rPr lang="en-US" sz="2200" b="1" dirty="0">
                <a:solidFill>
                  <a:schemeClr val="bg1"/>
                </a:solidFill>
              </a:rPr>
              <a:t>RESULTS: The Effect of Silver Nanoparticles on the Viability of the Aquatic Organism, </a:t>
            </a:r>
            <a:r>
              <a:rPr lang="en-US" sz="2200" b="1" i="1" dirty="0">
                <a:solidFill>
                  <a:schemeClr val="bg1"/>
                </a:solidFill>
              </a:rPr>
              <a:t>Daphnia magna</a:t>
            </a:r>
          </a:p>
        </p:txBody>
      </p:sp>
      <p:pic>
        <p:nvPicPr>
          <p:cNvPr id="10" name="Picture 9">
            <a:extLst>
              <a:ext uri="{FF2B5EF4-FFF2-40B4-BE49-F238E27FC236}">
                <a16:creationId xmlns:a16="http://schemas.microsoft.com/office/drawing/2014/main" id="{FBE7E8B0-EE2E-4B5F-A9AE-1E04F33F05D0}"/>
              </a:ext>
            </a:extLst>
          </p:cNvPr>
          <p:cNvPicPr>
            <a:picLocks noChangeAspect="1"/>
          </p:cNvPicPr>
          <p:nvPr/>
        </p:nvPicPr>
        <p:blipFill>
          <a:blip r:embed="rId3"/>
          <a:stretch>
            <a:fillRect/>
          </a:stretch>
        </p:blipFill>
        <p:spPr>
          <a:xfrm>
            <a:off x="1593237" y="599294"/>
            <a:ext cx="9168655" cy="4215302"/>
          </a:xfrm>
          <a:prstGeom prst="rect">
            <a:avLst/>
          </a:prstGeom>
        </p:spPr>
      </p:pic>
      <p:sp>
        <p:nvSpPr>
          <p:cNvPr id="5" name="Slide Number Placeholder 4">
            <a:extLst>
              <a:ext uri="{FF2B5EF4-FFF2-40B4-BE49-F238E27FC236}">
                <a16:creationId xmlns:a16="http://schemas.microsoft.com/office/drawing/2014/main" id="{FD9956C3-CEC1-4018-B317-24A542EF94DE}"/>
              </a:ext>
            </a:extLst>
          </p:cNvPr>
          <p:cNvSpPr>
            <a:spLocks noGrp="1"/>
          </p:cNvSpPr>
          <p:nvPr>
            <p:ph type="sldNum" sz="quarter" idx="12"/>
          </p:nvPr>
        </p:nvSpPr>
        <p:spPr>
          <a:xfrm>
            <a:off x="9292975" y="6433883"/>
            <a:ext cx="2743200" cy="365125"/>
          </a:xfrm>
        </p:spPr>
        <p:txBody>
          <a:bodyPr/>
          <a:lstStyle/>
          <a:p>
            <a:fld id="{33ABF3DD-078A-4EE0-AF10-E3DEB8652971}" type="slidenum">
              <a:rPr lang="en-US" smtClean="0"/>
              <a:t>25</a:t>
            </a:fld>
            <a:endParaRPr lang="en-US" dirty="0"/>
          </a:p>
        </p:txBody>
      </p:sp>
    </p:spTree>
    <p:extLst>
      <p:ext uri="{BB962C8B-B14F-4D97-AF65-F5344CB8AC3E}">
        <p14:creationId xmlns:p14="http://schemas.microsoft.com/office/powerpoint/2010/main" val="2697309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1451ED-CDB1-4274-8DFA-7AD2DCA58F9C}"/>
              </a:ext>
            </a:extLst>
          </p:cNvPr>
          <p:cNvSpPr/>
          <p:nvPr/>
        </p:nvSpPr>
        <p:spPr>
          <a:xfrm>
            <a:off x="337930" y="1252330"/>
            <a:ext cx="11360426" cy="384218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C50634C-5417-41E2-8E88-A38862A25D5F}"/>
              </a:ext>
            </a:extLst>
          </p:cNvPr>
          <p:cNvSpPr/>
          <p:nvPr/>
        </p:nvSpPr>
        <p:spPr>
          <a:xfrm>
            <a:off x="337929" y="830997"/>
            <a:ext cx="11360425" cy="42133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61CB0E6-F2A2-43DD-ABD9-08860912EA9C}"/>
              </a:ext>
            </a:extLst>
          </p:cNvPr>
          <p:cNvSpPr/>
          <p:nvPr/>
        </p:nvSpPr>
        <p:spPr>
          <a:xfrm>
            <a:off x="337931" y="5094514"/>
            <a:ext cx="11360426" cy="115020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93F93BA-07DE-42BA-A7F3-7CD826867129}"/>
              </a:ext>
            </a:extLst>
          </p:cNvPr>
          <p:cNvSpPr txBox="1"/>
          <p:nvPr/>
        </p:nvSpPr>
        <p:spPr>
          <a:xfrm>
            <a:off x="415787" y="830997"/>
            <a:ext cx="11360426" cy="5331524"/>
          </a:xfrm>
          <a:prstGeom prst="rect">
            <a:avLst/>
          </a:prstGeom>
          <a:noFill/>
        </p:spPr>
        <p:txBody>
          <a:bodyPr wrap="square" rtlCol="0">
            <a:spAutoFit/>
          </a:bodyPr>
          <a:lstStyle/>
          <a:p>
            <a:pPr marL="0" marR="0">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Effect of Silver Nanoparticles on the Viability of the Aquatic Organism, </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Daphnia magna </a:t>
            </a: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(Figure 7).  </a:t>
            </a:r>
          </a:p>
          <a:p>
            <a:pPr marL="0" marR="0">
              <a:lnSpc>
                <a:spcPct val="107000"/>
              </a:lnSpc>
              <a:spcBef>
                <a:spcPts val="0"/>
              </a:spcBef>
              <a:spcAft>
                <a:spcPts val="0"/>
              </a:spcAft>
            </a:pPr>
            <a:endPar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t>
            </a:r>
            <a:r>
              <a:rPr lang="en-US" sz="1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purpose</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this experiment was to investigate the effects of different nanosilver concentrations on the aquatic organism </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Daphnia magna</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0"/>
              </a:spcAft>
              <a:buFont typeface="Arial" panose="020B0604020202020204" pitchFamily="34" charset="0"/>
              <a:buChar cha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data supports the hypothesis that higher concentrations of silver nanoparticles cause more death because higher concentrations of nanosilver are more cytotoxic. </a:t>
            </a:r>
          </a:p>
          <a:p>
            <a:pPr marL="742950" lvl="1" indent="-285750">
              <a:lnSpc>
                <a:spcPct val="107000"/>
              </a:lnSpc>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data showed that there was more Daphnia death at higher nanosilver concentrations.  Also, more Daphnia death occurred with longer nanosilver treatment/exposure times. </a:t>
            </a:r>
          </a:p>
          <a:p>
            <a:pPr marL="742950" lvl="1" indent="-285750">
              <a:lnSpc>
                <a:spcPct val="107000"/>
              </a:lnSpc>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Treatment with 25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µ</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 silver nanoparticles for 28 hours resulted in 57% Daphnia death. </a:t>
            </a:r>
          </a:p>
          <a:p>
            <a:pPr marL="742950" lvl="1" indent="-285750">
              <a:lnSpc>
                <a:spcPct val="107000"/>
              </a:lnSpc>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After 28 hours, natural death of the untreated Daphnia culture was observed and the experiment was stopped. </a:t>
            </a:r>
          </a:p>
          <a:p>
            <a:pPr marL="742950" lvl="1" indent="-285750">
              <a:lnSpc>
                <a:spcPct val="107000"/>
              </a:lnSpc>
              <a:buFont typeface="Arial" panose="020B0604020202020204" pitchFamily="34" charset="0"/>
              <a:buChar cha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a:t>
            </a:r>
            <a:r>
              <a:rPr lang="en-US"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summary</a:t>
            </a:r>
            <a:r>
              <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more cytotoxicity occurred when Daphnia were treated at higher nanosilver concentrations at longer times.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Source of Error</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One source of error could be the presence of other things in the pond water used for this experiment. There may have been other microbes present that may change Daphnia’s response in some way or that consumed the silver nanoparticles resulting in less death of the Daphnia.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36AC4EF9-3BFE-4971-8324-B6D3940E9882}"/>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154D3A3-BC2F-44E8-968C-C49E29F7AF41}"/>
              </a:ext>
            </a:extLst>
          </p:cNvPr>
          <p:cNvSpPr txBox="1"/>
          <p:nvPr/>
        </p:nvSpPr>
        <p:spPr>
          <a:xfrm>
            <a:off x="874382" y="0"/>
            <a:ext cx="10582384" cy="830997"/>
          </a:xfrm>
          <a:prstGeom prst="rect">
            <a:avLst/>
          </a:prstGeom>
          <a:noFill/>
        </p:spPr>
        <p:txBody>
          <a:bodyPr wrap="none" rtlCol="0">
            <a:spAutoFit/>
          </a:bodyPr>
          <a:lstStyle/>
          <a:p>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ANALYSIS: Impact of Silver Nanoparticles on Animals - </a:t>
            </a:r>
            <a:r>
              <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Daphnia magna</a:t>
            </a:r>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water flea</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bg1"/>
              </a:solidFill>
            </a:endParaRPr>
          </a:p>
        </p:txBody>
      </p:sp>
      <p:sp>
        <p:nvSpPr>
          <p:cNvPr id="9" name="Slide Number Placeholder 8">
            <a:extLst>
              <a:ext uri="{FF2B5EF4-FFF2-40B4-BE49-F238E27FC236}">
                <a16:creationId xmlns:a16="http://schemas.microsoft.com/office/drawing/2014/main" id="{D68A5222-55F7-44C5-B9FD-B46CF90B6B89}"/>
              </a:ext>
            </a:extLst>
          </p:cNvPr>
          <p:cNvSpPr>
            <a:spLocks noGrp="1"/>
          </p:cNvSpPr>
          <p:nvPr>
            <p:ph type="sldNum" sz="quarter" idx="12"/>
          </p:nvPr>
        </p:nvSpPr>
        <p:spPr>
          <a:xfrm>
            <a:off x="9448800" y="6492875"/>
            <a:ext cx="2743200" cy="365125"/>
          </a:xfrm>
        </p:spPr>
        <p:txBody>
          <a:bodyPr/>
          <a:lstStyle/>
          <a:p>
            <a:fld id="{33ABF3DD-078A-4EE0-AF10-E3DEB8652971}" type="slidenum">
              <a:rPr lang="en-US" smtClean="0"/>
              <a:t>26</a:t>
            </a:fld>
            <a:endParaRPr lang="en-US" dirty="0"/>
          </a:p>
        </p:txBody>
      </p:sp>
    </p:spTree>
    <p:extLst>
      <p:ext uri="{BB962C8B-B14F-4D97-AF65-F5344CB8AC3E}">
        <p14:creationId xmlns:p14="http://schemas.microsoft.com/office/powerpoint/2010/main" val="2658974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7BDF5E-7204-49E0-83FE-A3CC4D96FE72}"/>
              </a:ext>
            </a:extLst>
          </p:cNvPr>
          <p:cNvSpPr/>
          <p:nvPr/>
        </p:nvSpPr>
        <p:spPr>
          <a:xfrm>
            <a:off x="536713" y="4982547"/>
            <a:ext cx="10525540" cy="106664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3344A70-127D-4B43-BEA6-12827CFB1B0C}"/>
              </a:ext>
            </a:extLst>
          </p:cNvPr>
          <p:cNvSpPr/>
          <p:nvPr/>
        </p:nvSpPr>
        <p:spPr>
          <a:xfrm>
            <a:off x="614433" y="1065868"/>
            <a:ext cx="7356750" cy="10666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1832B4B-E4B2-4B09-A84B-9932DC569D2A}"/>
              </a:ext>
            </a:extLst>
          </p:cNvPr>
          <p:cNvSpPr txBox="1"/>
          <p:nvPr/>
        </p:nvSpPr>
        <p:spPr>
          <a:xfrm>
            <a:off x="614433" y="1011096"/>
            <a:ext cx="7225748" cy="1077218"/>
          </a:xfrm>
          <a:prstGeom prst="rect">
            <a:avLst/>
          </a:prstGeom>
          <a:noFill/>
        </p:spPr>
        <p:txBody>
          <a:bodyPr wrap="square" rtlCol="0">
            <a:spAutoFit/>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Perform a 1:10 serial dilution of the colloidal silver (Natural Path Silver Wings Dietary Mineral Supplement, colloidal silver 500 PPM) in 25 mL distilled water in clean baby food jars. The concentrations being tested are 500,000 </a:t>
            </a:r>
            <a:r>
              <a:rPr lang="en-US" sz="1600" dirty="0">
                <a:effectLst/>
                <a:latin typeface="Calibri" panose="020F0502020204030204" pitchFamily="34" charset="0"/>
                <a:ea typeface="Calibri" panose="020F0502020204030204" pitchFamily="34" charset="0"/>
                <a:cs typeface="Calibri" panose="020F0502020204030204" pitchFamily="34" charset="0"/>
              </a:rPr>
              <a:t>µg/L (undiluted), </a:t>
            </a:r>
            <a:r>
              <a:rPr lang="en-US" sz="1600" dirty="0">
                <a:effectLst/>
                <a:latin typeface="Calibri" panose="020F0502020204030204" pitchFamily="34" charset="0"/>
                <a:ea typeface="Calibri" panose="020F0502020204030204" pitchFamily="34" charset="0"/>
                <a:cs typeface="Times New Roman" panose="02020603050405020304" pitchFamily="18" charset="0"/>
              </a:rPr>
              <a:t>50,000 </a:t>
            </a:r>
            <a:r>
              <a:rPr lang="en-US" sz="1600" dirty="0">
                <a:effectLst/>
                <a:latin typeface="Calibri" panose="020F0502020204030204" pitchFamily="34" charset="0"/>
                <a:ea typeface="Calibri" panose="020F0502020204030204" pitchFamily="34" charset="0"/>
                <a:cs typeface="Calibri" panose="020F0502020204030204" pitchFamily="34" charset="0"/>
              </a:rPr>
              <a:t>µg/L, </a:t>
            </a:r>
            <a:r>
              <a:rPr lang="en-US" sz="1600" dirty="0">
                <a:effectLst/>
                <a:latin typeface="Calibri" panose="020F0502020204030204" pitchFamily="34" charset="0"/>
                <a:ea typeface="Calibri" panose="020F0502020204030204" pitchFamily="34" charset="0"/>
                <a:cs typeface="Times New Roman" panose="02020603050405020304" pitchFamily="18" charset="0"/>
              </a:rPr>
              <a:t>5,000 </a:t>
            </a:r>
            <a:r>
              <a:rPr lang="en-US" sz="1600" dirty="0">
                <a:effectLst/>
                <a:latin typeface="Calibri" panose="020F0502020204030204" pitchFamily="34" charset="0"/>
                <a:ea typeface="Calibri" panose="020F0502020204030204" pitchFamily="34" charset="0"/>
                <a:cs typeface="Calibri" panose="020F0502020204030204" pitchFamily="34" charset="0"/>
              </a:rPr>
              <a:t>µg/L, </a:t>
            </a:r>
            <a:r>
              <a:rPr lang="en-US" sz="1600" dirty="0">
                <a:effectLst/>
                <a:latin typeface="Calibri" panose="020F0502020204030204" pitchFamily="34" charset="0"/>
                <a:ea typeface="Calibri" panose="020F0502020204030204" pitchFamily="34" charset="0"/>
                <a:cs typeface="Times New Roman" panose="02020603050405020304" pitchFamily="18" charset="0"/>
              </a:rPr>
              <a:t>500 </a:t>
            </a:r>
            <a:r>
              <a:rPr lang="en-US" sz="1600" dirty="0">
                <a:effectLst/>
                <a:latin typeface="Calibri" panose="020F0502020204030204" pitchFamily="34" charset="0"/>
                <a:ea typeface="Calibri" panose="020F0502020204030204" pitchFamily="34" charset="0"/>
                <a:cs typeface="Calibri" panose="020F0502020204030204" pitchFamily="34" charset="0"/>
              </a:rPr>
              <a:t>µg/L, </a:t>
            </a:r>
            <a:r>
              <a:rPr lang="en-US" sz="1600" dirty="0">
                <a:effectLst/>
                <a:latin typeface="Calibri" panose="020F0502020204030204" pitchFamily="34" charset="0"/>
                <a:ea typeface="Calibri" panose="020F0502020204030204" pitchFamily="34" charset="0"/>
                <a:cs typeface="Times New Roman" panose="02020603050405020304" pitchFamily="18" charset="0"/>
              </a:rPr>
              <a:t>50 </a:t>
            </a:r>
            <a:r>
              <a:rPr lang="en-US" sz="1600" dirty="0">
                <a:effectLst/>
                <a:latin typeface="Calibri" panose="020F0502020204030204" pitchFamily="34" charset="0"/>
                <a:ea typeface="Calibri" panose="020F0502020204030204" pitchFamily="34" charset="0"/>
                <a:cs typeface="Calibri" panose="020F0502020204030204" pitchFamily="34" charset="0"/>
              </a:rPr>
              <a:t>µg/L, </a:t>
            </a:r>
            <a:r>
              <a:rPr lang="en-US" sz="1600" dirty="0">
                <a:effectLst/>
                <a:latin typeface="Calibri" panose="020F0502020204030204" pitchFamily="34" charset="0"/>
                <a:ea typeface="Calibri" panose="020F0502020204030204" pitchFamily="34" charset="0"/>
                <a:cs typeface="Times New Roman" panose="02020603050405020304" pitchFamily="18" charset="0"/>
              </a:rPr>
              <a:t>5 </a:t>
            </a:r>
            <a:r>
              <a:rPr lang="en-US" sz="1600" dirty="0">
                <a:effectLst/>
                <a:latin typeface="Calibri" panose="020F0502020204030204" pitchFamily="34" charset="0"/>
                <a:ea typeface="Calibri" panose="020F0502020204030204" pitchFamily="34" charset="0"/>
                <a:cs typeface="Calibri" panose="020F0502020204030204" pitchFamily="34" charset="0"/>
              </a:rPr>
              <a:t>µg/L and 0 µg/L as negative control.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26EFC077-C235-44C9-B6A1-2C876DC989AE}"/>
              </a:ext>
            </a:extLst>
          </p:cNvPr>
          <p:cNvSpPr/>
          <p:nvPr/>
        </p:nvSpPr>
        <p:spPr>
          <a:xfrm>
            <a:off x="0" y="-5226"/>
            <a:ext cx="12192000" cy="372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E42A3FA-95B5-4516-B7DB-3D58946E0F30}"/>
              </a:ext>
            </a:extLst>
          </p:cNvPr>
          <p:cNvSpPr/>
          <p:nvPr/>
        </p:nvSpPr>
        <p:spPr>
          <a:xfrm>
            <a:off x="614433" y="2696861"/>
            <a:ext cx="7356750" cy="93862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9E87F359-0D5E-42A0-9107-BC468F374E0C}"/>
              </a:ext>
            </a:extLst>
          </p:cNvPr>
          <p:cNvSpPr/>
          <p:nvPr/>
        </p:nvSpPr>
        <p:spPr>
          <a:xfrm>
            <a:off x="4227307" y="2259358"/>
            <a:ext cx="573068" cy="2906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523C0F63-6098-4F0C-ACA0-67065CD31D80}"/>
              </a:ext>
            </a:extLst>
          </p:cNvPr>
          <p:cNvSpPr/>
          <p:nvPr/>
        </p:nvSpPr>
        <p:spPr>
          <a:xfrm>
            <a:off x="79512" y="1350628"/>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2" name="Oval 21">
            <a:extLst>
              <a:ext uri="{FF2B5EF4-FFF2-40B4-BE49-F238E27FC236}">
                <a16:creationId xmlns:a16="http://schemas.microsoft.com/office/drawing/2014/main" id="{49870472-ABEA-4474-881B-1F1410B48C82}"/>
              </a:ext>
            </a:extLst>
          </p:cNvPr>
          <p:cNvSpPr/>
          <p:nvPr/>
        </p:nvSpPr>
        <p:spPr>
          <a:xfrm>
            <a:off x="79512" y="2960021"/>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6" name="TextBox 5">
            <a:extLst>
              <a:ext uri="{FF2B5EF4-FFF2-40B4-BE49-F238E27FC236}">
                <a16:creationId xmlns:a16="http://schemas.microsoft.com/office/drawing/2014/main" id="{477585A1-97C0-457D-ABD7-EC2A794C33C9}"/>
              </a:ext>
            </a:extLst>
          </p:cNvPr>
          <p:cNvSpPr txBox="1"/>
          <p:nvPr/>
        </p:nvSpPr>
        <p:spPr>
          <a:xfrm>
            <a:off x="257382" y="-7036"/>
            <a:ext cx="11677236" cy="369332"/>
          </a:xfrm>
          <a:prstGeom prst="rect">
            <a:avLst/>
          </a:prstGeom>
          <a:noFill/>
        </p:spPr>
        <p:txBody>
          <a:bodyPr wrap="none" rtlCol="0">
            <a:spAutoFit/>
          </a:bodyPr>
          <a:lstStyle/>
          <a:p>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PROCEDURE: Evaluation of the Effect of Silver Nanoparticles on the Germination of the Plant </a:t>
            </a:r>
            <a:r>
              <a:rPr lang="en-US" sz="18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Vigna radiata (Mung Bean)</a:t>
            </a:r>
            <a:endParaRPr lang="en-US" dirty="0">
              <a:solidFill>
                <a:schemeClr val="bg1"/>
              </a:solidFill>
            </a:endParaRPr>
          </a:p>
        </p:txBody>
      </p:sp>
      <p:sp>
        <p:nvSpPr>
          <p:cNvPr id="8" name="TextBox 7">
            <a:extLst>
              <a:ext uri="{FF2B5EF4-FFF2-40B4-BE49-F238E27FC236}">
                <a16:creationId xmlns:a16="http://schemas.microsoft.com/office/drawing/2014/main" id="{ACACD79C-58AC-4E42-AC5A-174EC3286C35}"/>
              </a:ext>
            </a:extLst>
          </p:cNvPr>
          <p:cNvSpPr txBox="1"/>
          <p:nvPr/>
        </p:nvSpPr>
        <p:spPr>
          <a:xfrm>
            <a:off x="844974" y="2731826"/>
            <a:ext cx="7014399" cy="1107996"/>
          </a:xfrm>
          <a:prstGeom prst="rect">
            <a:avLst/>
          </a:prstGeom>
          <a:noFill/>
        </p:spPr>
        <p:txBody>
          <a:bodyPr wrap="square" rtlCol="0">
            <a:spAutoFit/>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Add 3 mung bean seeds (Nature Jim’s Sprouting Mung Bean Seeds) to each jar (two jars at each concentration for a total of 6 mung beans per concentration) and observe effects of colloidal silver nanoparticles on seed germination over 6 days.</a:t>
            </a:r>
          </a:p>
          <a:p>
            <a:endParaRPr lang="en-US" dirty="0"/>
          </a:p>
        </p:txBody>
      </p:sp>
      <p:pic>
        <p:nvPicPr>
          <p:cNvPr id="27" name="Picture 26">
            <a:extLst>
              <a:ext uri="{FF2B5EF4-FFF2-40B4-BE49-F238E27FC236}">
                <a16:creationId xmlns:a16="http://schemas.microsoft.com/office/drawing/2014/main" id="{A462A0BD-8F83-4618-A89E-B149C64057EC}"/>
              </a:ext>
            </a:extLst>
          </p:cNvPr>
          <p:cNvPicPr/>
          <p:nvPr/>
        </p:nvPicPr>
        <p:blipFill>
          <a:blip r:embed="rId3"/>
          <a:stretch>
            <a:fillRect/>
          </a:stretch>
        </p:blipFill>
        <p:spPr>
          <a:xfrm>
            <a:off x="9044608" y="2597224"/>
            <a:ext cx="2017644" cy="1770246"/>
          </a:xfrm>
          <a:prstGeom prst="rect">
            <a:avLst/>
          </a:prstGeom>
        </p:spPr>
      </p:pic>
      <p:pic>
        <p:nvPicPr>
          <p:cNvPr id="28" name="Picture 27">
            <a:extLst>
              <a:ext uri="{FF2B5EF4-FFF2-40B4-BE49-F238E27FC236}">
                <a16:creationId xmlns:a16="http://schemas.microsoft.com/office/drawing/2014/main" id="{8C29CAF2-F8B5-49BF-846F-776414B77CC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3176" y="1049705"/>
            <a:ext cx="3916595" cy="821089"/>
          </a:xfrm>
          <a:prstGeom prst="rect">
            <a:avLst/>
          </a:prstGeom>
          <a:noFill/>
          <a:ln>
            <a:noFill/>
          </a:ln>
        </p:spPr>
      </p:pic>
      <p:sp>
        <p:nvSpPr>
          <p:cNvPr id="29" name="TextBox 28">
            <a:extLst>
              <a:ext uri="{FF2B5EF4-FFF2-40B4-BE49-F238E27FC236}">
                <a16:creationId xmlns:a16="http://schemas.microsoft.com/office/drawing/2014/main" id="{21AD146C-9020-4FD1-A257-1CE4CA8375FE}"/>
              </a:ext>
            </a:extLst>
          </p:cNvPr>
          <p:cNvSpPr txBox="1"/>
          <p:nvPr/>
        </p:nvSpPr>
        <p:spPr>
          <a:xfrm>
            <a:off x="8062174" y="1846586"/>
            <a:ext cx="4185313" cy="800219"/>
          </a:xfrm>
          <a:prstGeom prst="rect">
            <a:avLst/>
          </a:prstGeom>
          <a:noFill/>
        </p:spPr>
        <p:txBody>
          <a:bodyPr wrap="non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Jars containing Serial Dilutions of Colloidal Silver</a:t>
            </a:r>
          </a:p>
          <a:p>
            <a:pPr algn="ctr"/>
            <a:r>
              <a:rPr lang="en-US" sz="1600" dirty="0">
                <a:latin typeface="Calibri" panose="020F0502020204030204" pitchFamily="34" charset="0"/>
                <a:ea typeface="Calibri" panose="020F0502020204030204" pitchFamily="34" charset="0"/>
                <a:cs typeface="Times New Roman" panose="02020603050405020304" pitchFamily="18" charset="0"/>
              </a:rPr>
              <a:t>Nanoparticles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400" dirty="0"/>
          </a:p>
        </p:txBody>
      </p:sp>
      <p:sp>
        <p:nvSpPr>
          <p:cNvPr id="9" name="TextBox 8">
            <a:extLst>
              <a:ext uri="{FF2B5EF4-FFF2-40B4-BE49-F238E27FC236}">
                <a16:creationId xmlns:a16="http://schemas.microsoft.com/office/drawing/2014/main" id="{9D227097-4316-48E0-A126-238C9A9D44E3}"/>
              </a:ext>
            </a:extLst>
          </p:cNvPr>
          <p:cNvSpPr txBox="1"/>
          <p:nvPr/>
        </p:nvSpPr>
        <p:spPr>
          <a:xfrm>
            <a:off x="9128337" y="4345593"/>
            <a:ext cx="1850186" cy="646331"/>
          </a:xfrm>
          <a:prstGeom prst="rect">
            <a:avLst/>
          </a:prstGeom>
          <a:noFill/>
        </p:spPr>
        <p:txBody>
          <a:bodyPr wrap="non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Mung Bean Seeds</a:t>
            </a:r>
          </a:p>
          <a:p>
            <a:endParaRPr lang="en-US" dirty="0"/>
          </a:p>
        </p:txBody>
      </p:sp>
      <p:sp>
        <p:nvSpPr>
          <p:cNvPr id="30" name="TextBox 29">
            <a:extLst>
              <a:ext uri="{FF2B5EF4-FFF2-40B4-BE49-F238E27FC236}">
                <a16:creationId xmlns:a16="http://schemas.microsoft.com/office/drawing/2014/main" id="{91B1ADCF-90C2-4A5A-80B1-F09E3D6FF220}"/>
              </a:ext>
            </a:extLst>
          </p:cNvPr>
          <p:cNvSpPr txBox="1"/>
          <p:nvPr/>
        </p:nvSpPr>
        <p:spPr>
          <a:xfrm>
            <a:off x="690466" y="5081434"/>
            <a:ext cx="10371786" cy="1107996"/>
          </a:xfrm>
          <a:prstGeom prst="rect">
            <a:avLst/>
          </a:prstGeom>
          <a:noFill/>
        </p:spPr>
        <p:txBody>
          <a:bodyPr wrap="square" rtlCol="0">
            <a:spAutoFit/>
          </a:bodyPr>
          <a:lstStyle/>
          <a:p>
            <a:r>
              <a:rPr lang="en-US" sz="1600" b="1" dirty="0">
                <a:effectLst/>
                <a:latin typeface="Calibri" panose="020F0502020204030204" pitchFamily="34" charset="0"/>
                <a:ea typeface="Calibri" panose="020F0502020204030204" pitchFamily="34" charset="0"/>
                <a:cs typeface="Times New Roman" panose="02020603050405020304" pitchFamily="18" charset="0"/>
              </a:rPr>
              <a:t>Safety Precautions and Disposal: </a:t>
            </a:r>
            <a:r>
              <a:rPr lang="en-US" sz="1600" dirty="0">
                <a:effectLst/>
                <a:latin typeface="Calibri" panose="020F0502020204030204" pitchFamily="34" charset="0"/>
                <a:ea typeface="Calibri" panose="020F0502020204030204" pitchFamily="34" charset="0"/>
                <a:cs typeface="Times New Roman" panose="02020603050405020304" pitchFamily="18" charset="0"/>
              </a:rPr>
              <a:t>Gloves must be worn at all times when handling the silver nanoparticle solutions. Dilute the nanosilver solution with tap water until you reach a selected unharmful concentration and pour the dilution into the sink.  Dispose mung bean seeds and seedlings in the trash.</a:t>
            </a:r>
          </a:p>
          <a:p>
            <a:endParaRPr lang="en-US" dirty="0"/>
          </a:p>
        </p:txBody>
      </p:sp>
      <p:sp>
        <p:nvSpPr>
          <p:cNvPr id="4" name="Slide Number Placeholder 3">
            <a:extLst>
              <a:ext uri="{FF2B5EF4-FFF2-40B4-BE49-F238E27FC236}">
                <a16:creationId xmlns:a16="http://schemas.microsoft.com/office/drawing/2014/main" id="{ACF051D2-DCFC-4496-B49D-D7912E6041CB}"/>
              </a:ext>
            </a:extLst>
          </p:cNvPr>
          <p:cNvSpPr>
            <a:spLocks noGrp="1"/>
          </p:cNvSpPr>
          <p:nvPr>
            <p:ph type="sldNum" sz="quarter" idx="12"/>
          </p:nvPr>
        </p:nvSpPr>
        <p:spPr>
          <a:xfrm>
            <a:off x="9405899" y="6465283"/>
            <a:ext cx="2743200" cy="365125"/>
          </a:xfrm>
        </p:spPr>
        <p:txBody>
          <a:bodyPr/>
          <a:lstStyle/>
          <a:p>
            <a:fld id="{33ABF3DD-078A-4EE0-AF10-E3DEB8652971}" type="slidenum">
              <a:rPr lang="en-US" smtClean="0"/>
              <a:t>27</a:t>
            </a:fld>
            <a:endParaRPr lang="en-US" dirty="0"/>
          </a:p>
        </p:txBody>
      </p:sp>
    </p:spTree>
    <p:extLst>
      <p:ext uri="{BB962C8B-B14F-4D97-AF65-F5344CB8AC3E}">
        <p14:creationId xmlns:p14="http://schemas.microsoft.com/office/powerpoint/2010/main" val="2792964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7ED073-4100-424C-95D6-287686828481}"/>
              </a:ext>
            </a:extLst>
          </p:cNvPr>
          <p:cNvSpPr/>
          <p:nvPr/>
        </p:nvSpPr>
        <p:spPr>
          <a:xfrm>
            <a:off x="111641" y="4595587"/>
            <a:ext cx="11958090" cy="17106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88EE186-B176-462D-A2F2-383B350E2AD9}"/>
              </a:ext>
            </a:extLst>
          </p:cNvPr>
          <p:cNvSpPr/>
          <p:nvPr/>
        </p:nvSpPr>
        <p:spPr>
          <a:xfrm>
            <a:off x="0" y="0"/>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C94D330-D637-46FE-A221-6CC3AC7E22F7}"/>
              </a:ext>
            </a:extLst>
          </p:cNvPr>
          <p:cNvSpPr txBox="1"/>
          <p:nvPr/>
        </p:nvSpPr>
        <p:spPr>
          <a:xfrm>
            <a:off x="146775" y="20024"/>
            <a:ext cx="11935896" cy="461665"/>
          </a:xfrm>
          <a:prstGeom prst="rect">
            <a:avLst/>
          </a:prstGeom>
          <a:noFill/>
        </p:spPr>
        <p:txBody>
          <a:bodyPr wrap="none" rtlCol="0">
            <a:spAutoFit/>
          </a:bodyPr>
          <a:lstStyle/>
          <a:p>
            <a:r>
              <a:rPr lang="en-US" sz="2400" b="1" dirty="0">
                <a:solidFill>
                  <a:schemeClr val="bg1"/>
                </a:solidFill>
              </a:rPr>
              <a:t>RESULTS: The Effect of Silver Nanoparticles on </a:t>
            </a:r>
            <a:r>
              <a:rPr lang="en-US" sz="2400" b="1" i="1" dirty="0">
                <a:solidFill>
                  <a:schemeClr val="bg1"/>
                </a:solidFill>
              </a:rPr>
              <a:t>Vigna radiata (</a:t>
            </a:r>
            <a:r>
              <a:rPr lang="en-US" sz="2400" b="1" dirty="0">
                <a:solidFill>
                  <a:schemeClr val="bg1"/>
                </a:solidFill>
              </a:rPr>
              <a:t>Mung Bean) Seed Germination</a:t>
            </a:r>
          </a:p>
        </p:txBody>
      </p:sp>
      <p:sp>
        <p:nvSpPr>
          <p:cNvPr id="21" name="TextBox 20">
            <a:extLst>
              <a:ext uri="{FF2B5EF4-FFF2-40B4-BE49-F238E27FC236}">
                <a16:creationId xmlns:a16="http://schemas.microsoft.com/office/drawing/2014/main" id="{695F833C-A973-40D9-93BC-EEA91C5A1B9A}"/>
              </a:ext>
            </a:extLst>
          </p:cNvPr>
          <p:cNvSpPr txBox="1"/>
          <p:nvPr/>
        </p:nvSpPr>
        <p:spPr>
          <a:xfrm>
            <a:off x="150462" y="4673751"/>
            <a:ext cx="11932209" cy="1554272"/>
          </a:xfrm>
          <a:prstGeom prst="rect">
            <a:avLst/>
          </a:prstGeom>
          <a:noFill/>
        </p:spPr>
        <p:txBody>
          <a:bodyPr wrap="square" rtlCol="0">
            <a:spAutoFit/>
          </a:bodyPr>
          <a:lstStyle/>
          <a:p>
            <a:r>
              <a:rPr lang="en-US" sz="1400" b="1" dirty="0"/>
              <a:t>Figure 8.  The Effect of Silver Nanoparticles on </a:t>
            </a:r>
            <a:r>
              <a:rPr lang="en-US" sz="1400" b="1" i="1" dirty="0"/>
              <a:t>Vigna radiata </a:t>
            </a:r>
            <a:r>
              <a:rPr lang="en-US" sz="1400" b="1" dirty="0"/>
              <a:t>(Mung Bean) Seed Germination.  </a:t>
            </a:r>
            <a:r>
              <a:rPr lang="en-US" sz="1400" dirty="0"/>
              <a:t>Mung beans were placed into baby food jars containing 22.5 mL of the respective colloidal silver solutions (3 mung beans in 2 jars for a total of 6 beans per concentration).  Mung bean germination and seedling formation was observed over the course of 6 days.  Data shown is one representative mung bean at Day #6.</a:t>
            </a:r>
            <a:endParaRPr lang="en-US" sz="1400" i="1" dirty="0"/>
          </a:p>
          <a:p>
            <a:endParaRPr lang="en-US" sz="1100" dirty="0"/>
          </a:p>
          <a:p>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Observations: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Mung bean seeds germinated into seedlings at lower nanosilver concentrations </a:t>
            </a:r>
            <a:r>
              <a:rPr lang="en-US" sz="1400" dirty="0">
                <a:solidFill>
                  <a:srgbClr val="000000"/>
                </a:solidFill>
                <a:latin typeface="Calibri" panose="020F0502020204030204" pitchFamily="34" charset="0"/>
                <a:cs typeface="Times New Roman" panose="02020603050405020304" pitchFamily="18" charset="0"/>
              </a:rPr>
              <a:t>(5, 50, 500 µg/L)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similar to the untreated control. At 5,000 and 50,000 µg/L nanosilver concentrations, seedling formation was significantly slowed resulting in a much shorter stem.  </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Mung beans at 500,000 µg/L nanosilver did not germinate out of the seedcoat. Cotyledon size remained the same comparing across 0 µg/L to 50,000 µg/L.</a:t>
            </a:r>
          </a:p>
        </p:txBody>
      </p:sp>
      <p:pic>
        <p:nvPicPr>
          <p:cNvPr id="3" name="Picture 2">
            <a:extLst>
              <a:ext uri="{FF2B5EF4-FFF2-40B4-BE49-F238E27FC236}">
                <a16:creationId xmlns:a16="http://schemas.microsoft.com/office/drawing/2014/main" id="{2CF9E279-2347-4D6C-8827-9B6FCDFE4727}"/>
              </a:ext>
            </a:extLst>
          </p:cNvPr>
          <p:cNvPicPr>
            <a:picLocks noChangeAspect="1"/>
          </p:cNvPicPr>
          <p:nvPr/>
        </p:nvPicPr>
        <p:blipFill>
          <a:blip r:embed="rId3"/>
          <a:stretch>
            <a:fillRect/>
          </a:stretch>
        </p:blipFill>
        <p:spPr>
          <a:xfrm>
            <a:off x="1552687" y="859918"/>
            <a:ext cx="8826303" cy="3270594"/>
          </a:xfrm>
          <a:prstGeom prst="rect">
            <a:avLst/>
          </a:prstGeom>
        </p:spPr>
      </p:pic>
      <p:sp>
        <p:nvSpPr>
          <p:cNvPr id="8" name="Slide Number Placeholder 7">
            <a:extLst>
              <a:ext uri="{FF2B5EF4-FFF2-40B4-BE49-F238E27FC236}">
                <a16:creationId xmlns:a16="http://schemas.microsoft.com/office/drawing/2014/main" id="{D7BCA137-E3FB-4A4F-AEE2-01F3A812BCA8}"/>
              </a:ext>
            </a:extLst>
          </p:cNvPr>
          <p:cNvSpPr>
            <a:spLocks noGrp="1"/>
          </p:cNvSpPr>
          <p:nvPr>
            <p:ph type="sldNum" sz="quarter" idx="12"/>
          </p:nvPr>
        </p:nvSpPr>
        <p:spPr>
          <a:xfrm>
            <a:off x="9448800" y="6492875"/>
            <a:ext cx="2743200" cy="365125"/>
          </a:xfrm>
        </p:spPr>
        <p:txBody>
          <a:bodyPr/>
          <a:lstStyle/>
          <a:p>
            <a:fld id="{33ABF3DD-078A-4EE0-AF10-E3DEB8652971}" type="slidenum">
              <a:rPr lang="en-US" smtClean="0"/>
              <a:t>28</a:t>
            </a:fld>
            <a:endParaRPr lang="en-US" dirty="0"/>
          </a:p>
        </p:txBody>
      </p:sp>
    </p:spTree>
    <p:extLst>
      <p:ext uri="{BB962C8B-B14F-4D97-AF65-F5344CB8AC3E}">
        <p14:creationId xmlns:p14="http://schemas.microsoft.com/office/powerpoint/2010/main" val="526484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FB45D9-A764-428A-A5E0-7AFD176835BF}"/>
              </a:ext>
            </a:extLst>
          </p:cNvPr>
          <p:cNvSpPr/>
          <p:nvPr/>
        </p:nvSpPr>
        <p:spPr>
          <a:xfrm>
            <a:off x="115285" y="1003852"/>
            <a:ext cx="11908500" cy="376409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AE86112A-1C0E-4101-B68A-51662AAEA9CB}"/>
              </a:ext>
            </a:extLst>
          </p:cNvPr>
          <p:cNvSpPr/>
          <p:nvPr/>
        </p:nvSpPr>
        <p:spPr>
          <a:xfrm>
            <a:off x="119055" y="594410"/>
            <a:ext cx="11904730" cy="4094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C821084-C074-4F8C-BBBD-802DEF7F624D}"/>
              </a:ext>
            </a:extLst>
          </p:cNvPr>
          <p:cNvSpPr/>
          <p:nvPr/>
        </p:nvSpPr>
        <p:spPr>
          <a:xfrm>
            <a:off x="116706" y="4767944"/>
            <a:ext cx="11908499" cy="82702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8227CC9-179A-47F2-A798-74021A6393EF}"/>
              </a:ext>
            </a:extLst>
          </p:cNvPr>
          <p:cNvSpPr txBox="1"/>
          <p:nvPr/>
        </p:nvSpPr>
        <p:spPr>
          <a:xfrm>
            <a:off x="116706" y="594410"/>
            <a:ext cx="12006470" cy="5309146"/>
          </a:xfrm>
          <a:prstGeom prst="rect">
            <a:avLst/>
          </a:prstGeom>
          <a:noFill/>
        </p:spPr>
        <p:txBody>
          <a:bodyPr wrap="square" rtlCol="0">
            <a:spAutoFit/>
          </a:bodyPr>
          <a:lstStyle/>
          <a:p>
            <a:pPr marL="0" marR="0">
              <a:lnSpc>
                <a:spcPct val="107000"/>
              </a:lnSpc>
              <a:spcBef>
                <a:spcPts val="0"/>
              </a:spcBef>
              <a:spcAft>
                <a:spcPts val="0"/>
              </a:spcAft>
            </a:pPr>
            <a:r>
              <a:rPr lang="en-US"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Effect of Silver Nanoparticles on </a:t>
            </a:r>
            <a:r>
              <a:rPr lang="en-US"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Vigna radiata</a:t>
            </a:r>
            <a:r>
              <a:rPr lang="en-US"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(Mung Bean) Seed Germination (Figure 8).  </a:t>
            </a:r>
          </a:p>
          <a:p>
            <a:pPr marL="0" marR="0">
              <a:lnSpc>
                <a:spcPct val="107000"/>
              </a:lnSpc>
              <a:spcBef>
                <a:spcPts val="0"/>
              </a:spcBef>
              <a:spcAft>
                <a:spcPts val="0"/>
              </a:spcAft>
            </a:pPr>
            <a:endParaRPr lang="en-US"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r>
              <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t>
            </a:r>
            <a:r>
              <a:rPr lang="en-US"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purpose</a:t>
            </a:r>
            <a:r>
              <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this experiment was to investigate the effects of different nanosilver concentrations on mung bean seed germination. </a:t>
            </a:r>
            <a:r>
              <a:rPr lang="en-US" b="1" dirty="0">
                <a:effectLst/>
                <a:latin typeface="Calibri" panose="020F0502020204030204" pitchFamily="34" charset="0"/>
                <a:ea typeface="Calibri" panose="020F0502020204030204" pitchFamily="34" charset="0"/>
                <a:cs typeface="Times New Roman" panose="02020603050405020304" pitchFamily="18" charset="0"/>
              </a:rPr>
              <a:t>The data supports the hypothesis that higher concentrations of silver nanoparticles are more detrimental to seed germination because higher concentrations of nanosilver are more cytotoxic</a:t>
            </a:r>
            <a:r>
              <a:rPr lang="en-US" dirty="0">
                <a:effectLst/>
                <a:latin typeface="Calibri" panose="020F0502020204030204" pitchFamily="34" charset="0"/>
                <a:ea typeface="Calibri" panose="020F0502020204030204" pitchFamily="34" charset="0"/>
                <a:cs typeface="Times New Roman" panose="02020603050405020304" pitchFamily="18" charset="0"/>
              </a:rPr>
              <a:t>. </a:t>
            </a:r>
          </a:p>
          <a:p>
            <a:pPr marR="0">
              <a:lnSpc>
                <a:spcPct val="107000"/>
              </a:lnSpc>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results of this experiment showed that seedling formation was significantly affected after treatment with higher nanosilver concentrations. </a:t>
            </a:r>
          </a:p>
          <a:p>
            <a:pPr marL="742950" lvl="1" indent="-285750">
              <a:lnSpc>
                <a:spcPct val="107000"/>
              </a:lnSpc>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Mung beans treated with the 500,000 </a:t>
            </a:r>
            <a:r>
              <a:rPr lang="en-US" sz="1600" dirty="0">
                <a:effectLst/>
                <a:latin typeface="Calibri" panose="020F0502020204030204" pitchFamily="34" charset="0"/>
                <a:ea typeface="Calibri" panose="020F0502020204030204" pitchFamily="34" charset="0"/>
                <a:cs typeface="Calibri" panose="020F0502020204030204" pitchFamily="34" charset="0"/>
              </a:rPr>
              <a:t>µg</a:t>
            </a:r>
            <a:r>
              <a:rPr lang="en-US" sz="1600" dirty="0">
                <a:effectLst/>
                <a:latin typeface="Calibri" panose="020F0502020204030204" pitchFamily="34" charset="0"/>
                <a:ea typeface="Calibri" panose="020F0502020204030204" pitchFamily="34" charset="0"/>
                <a:cs typeface="Times New Roman" panose="02020603050405020304" pitchFamily="18" charset="0"/>
              </a:rPr>
              <a:t>/L nanosilver concentration was so cytotoxic that the seed coat was not shed. </a:t>
            </a:r>
          </a:p>
          <a:p>
            <a:pPr marL="742950" lvl="1" indent="-285750">
              <a:lnSpc>
                <a:spcPct val="107000"/>
              </a:lnSpc>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Mung beans treated with 50,000 and 5,000 </a:t>
            </a:r>
            <a:r>
              <a:rPr lang="en-US" sz="1600" dirty="0">
                <a:effectLst/>
                <a:latin typeface="Calibri" panose="020F0502020204030204" pitchFamily="34" charset="0"/>
                <a:ea typeface="Calibri" panose="020F0502020204030204" pitchFamily="34" charset="0"/>
                <a:cs typeface="Calibri" panose="020F0502020204030204" pitchFamily="34" charset="0"/>
              </a:rPr>
              <a:t>µ</a:t>
            </a:r>
            <a:r>
              <a:rPr lang="en-US" sz="1600" dirty="0">
                <a:effectLst/>
                <a:latin typeface="Calibri" panose="020F0502020204030204" pitchFamily="34" charset="0"/>
                <a:ea typeface="Calibri" panose="020F0502020204030204" pitchFamily="34" charset="0"/>
                <a:cs typeface="Times New Roman" panose="02020603050405020304" pitchFamily="18" charset="0"/>
              </a:rPr>
              <a:t>g/L showed more drastic cytotoxic effects and inhibited growth of the stem even though the mung bean shed its seed coat. </a:t>
            </a:r>
          </a:p>
          <a:p>
            <a:pPr marL="742950" lvl="1" indent="-285750">
              <a:lnSpc>
                <a:spcPct val="107000"/>
              </a:lnSpc>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500 </a:t>
            </a:r>
            <a:r>
              <a:rPr lang="en-US" sz="1600" dirty="0">
                <a:effectLst/>
                <a:latin typeface="Calibri" panose="020F0502020204030204" pitchFamily="34" charset="0"/>
                <a:ea typeface="Calibri" panose="020F0502020204030204" pitchFamily="34" charset="0"/>
                <a:cs typeface="Calibri" panose="020F0502020204030204" pitchFamily="34" charset="0"/>
              </a:rPr>
              <a:t>µg</a:t>
            </a:r>
            <a:r>
              <a:rPr lang="en-US" sz="1600" dirty="0">
                <a:effectLst/>
                <a:latin typeface="Calibri" panose="020F0502020204030204" pitchFamily="34" charset="0"/>
                <a:ea typeface="Calibri" panose="020F0502020204030204" pitchFamily="34" charset="0"/>
                <a:cs typeface="Times New Roman" panose="02020603050405020304" pitchFamily="18" charset="0"/>
              </a:rPr>
              <a:t>/L treatment resulted in a shorter stem compared to the control but the cytotoxic effects were not as drastic as the higher concentrations.</a:t>
            </a:r>
          </a:p>
          <a:p>
            <a:pPr marL="742950" lvl="1" indent="-285750">
              <a:lnSpc>
                <a:spcPct val="107000"/>
              </a:lnSpc>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5 </a:t>
            </a:r>
            <a:r>
              <a:rPr lang="en-US" sz="1600" dirty="0">
                <a:effectLst/>
                <a:latin typeface="Calibri" panose="020F0502020204030204" pitchFamily="34" charset="0"/>
                <a:ea typeface="Calibri" panose="020F0502020204030204" pitchFamily="34" charset="0"/>
                <a:cs typeface="Calibri" panose="020F0502020204030204" pitchFamily="34" charset="0"/>
              </a:rPr>
              <a:t>µg</a:t>
            </a:r>
            <a:r>
              <a:rPr lang="en-US" sz="1600" dirty="0">
                <a:effectLst/>
                <a:latin typeface="Calibri" panose="020F0502020204030204" pitchFamily="34" charset="0"/>
                <a:ea typeface="Calibri" panose="020F0502020204030204" pitchFamily="34" charset="0"/>
                <a:cs typeface="Times New Roman" panose="02020603050405020304" pitchFamily="18" charset="0"/>
              </a:rPr>
              <a:t>/L and 50 </a:t>
            </a:r>
            <a:r>
              <a:rPr lang="en-US" sz="1600" dirty="0">
                <a:effectLst/>
                <a:latin typeface="Calibri" panose="020F0502020204030204" pitchFamily="34" charset="0"/>
                <a:ea typeface="Calibri" panose="020F0502020204030204" pitchFamily="34" charset="0"/>
                <a:cs typeface="Calibri" panose="020F0502020204030204" pitchFamily="34" charset="0"/>
              </a:rPr>
              <a:t>µg</a:t>
            </a:r>
            <a:r>
              <a:rPr lang="en-US" sz="1600" dirty="0">
                <a:effectLst/>
                <a:latin typeface="Calibri" panose="020F0502020204030204" pitchFamily="34" charset="0"/>
                <a:ea typeface="Calibri" panose="020F0502020204030204" pitchFamily="34" charset="0"/>
                <a:cs typeface="Times New Roman" panose="02020603050405020304" pitchFamily="18" charset="0"/>
              </a:rPr>
              <a:t>/L nanosilver concentrations had little cytotoxic effect since the stem compared in length to the untreated control. </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Source of Error</a:t>
            </a:r>
            <a:r>
              <a:rPr lang="en-US" sz="1600" dirty="0">
                <a:effectLst/>
                <a:latin typeface="Calibri" panose="020F0502020204030204" pitchFamily="34" charset="0"/>
                <a:ea typeface="Calibri" panose="020F0502020204030204" pitchFamily="34" charset="0"/>
                <a:cs typeface="Times New Roman" panose="02020603050405020304" pitchFamily="18" charset="0"/>
              </a:rPr>
              <a:t>:  One source of error could be the dark brown color of the highest concentrations of nanosilver (see figure below). It is possible that mung bean seeds could be affected by light conditions for germination to happen. Furthermore, osmolarity at higher concentrations of nanoparticles may be another factor contributing to more cytotoxicity at the 500,000 </a:t>
            </a:r>
            <a:r>
              <a:rPr lang="en-US" sz="1600" dirty="0">
                <a:effectLst/>
                <a:latin typeface="Calibri" panose="020F0502020204030204" pitchFamily="34" charset="0"/>
                <a:ea typeface="Calibri" panose="020F0502020204030204" pitchFamily="34" charset="0"/>
                <a:cs typeface="Calibri" panose="020F0502020204030204" pitchFamily="34" charset="0"/>
              </a:rPr>
              <a:t>µ</a:t>
            </a:r>
            <a:r>
              <a:rPr lang="en-US" sz="1600" dirty="0">
                <a:effectLst/>
                <a:latin typeface="Calibri" panose="020F0502020204030204" pitchFamily="34" charset="0"/>
                <a:ea typeface="Calibri" panose="020F0502020204030204" pitchFamily="34" charset="0"/>
                <a:cs typeface="Times New Roman" panose="02020603050405020304" pitchFamily="18" charset="0"/>
              </a:rPr>
              <a:t>g/L, 50,000 </a:t>
            </a:r>
            <a:r>
              <a:rPr lang="en-US" sz="1600" dirty="0">
                <a:effectLst/>
                <a:latin typeface="Calibri" panose="020F0502020204030204" pitchFamily="34" charset="0"/>
                <a:ea typeface="Calibri" panose="020F0502020204030204" pitchFamily="34" charset="0"/>
                <a:cs typeface="Calibri" panose="020F0502020204030204" pitchFamily="34" charset="0"/>
              </a:rPr>
              <a:t>µ</a:t>
            </a:r>
            <a:r>
              <a:rPr lang="en-US" sz="1600" dirty="0">
                <a:effectLst/>
                <a:latin typeface="Calibri" panose="020F0502020204030204" pitchFamily="34" charset="0"/>
                <a:ea typeface="Calibri" panose="020F0502020204030204" pitchFamily="34" charset="0"/>
                <a:cs typeface="Times New Roman" panose="02020603050405020304" pitchFamily="18" charset="0"/>
              </a:rPr>
              <a:t>g/L and 5,000 </a:t>
            </a:r>
            <a:r>
              <a:rPr lang="en-US" sz="1600" dirty="0">
                <a:effectLst/>
                <a:latin typeface="Calibri" panose="020F0502020204030204" pitchFamily="34" charset="0"/>
                <a:ea typeface="Calibri" panose="020F0502020204030204" pitchFamily="34" charset="0"/>
                <a:cs typeface="Calibri" panose="020F0502020204030204" pitchFamily="34" charset="0"/>
              </a:rPr>
              <a:t>µ</a:t>
            </a:r>
            <a:r>
              <a:rPr lang="en-US" sz="1600" dirty="0">
                <a:effectLst/>
                <a:latin typeface="Calibri" panose="020F0502020204030204" pitchFamily="34" charset="0"/>
                <a:ea typeface="Calibri" panose="020F0502020204030204" pitchFamily="34" charset="0"/>
                <a:cs typeface="Times New Roman" panose="02020603050405020304" pitchFamily="18" charset="0"/>
              </a:rPr>
              <a:t>g/L concentrations.</a:t>
            </a:r>
          </a:p>
          <a:p>
            <a:endParaRPr lang="en-US" dirty="0"/>
          </a:p>
        </p:txBody>
      </p:sp>
      <p:sp>
        <p:nvSpPr>
          <p:cNvPr id="4" name="Rectangle 3">
            <a:extLst>
              <a:ext uri="{FF2B5EF4-FFF2-40B4-BE49-F238E27FC236}">
                <a16:creationId xmlns:a16="http://schemas.microsoft.com/office/drawing/2014/main" id="{B6F06DF2-93DF-4AAB-9E1B-5FC78E4D7E52}"/>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D6D0264-EBD2-4C26-B907-FB2815329C87}"/>
              </a:ext>
            </a:extLst>
          </p:cNvPr>
          <p:cNvSpPr txBox="1"/>
          <p:nvPr/>
        </p:nvSpPr>
        <p:spPr>
          <a:xfrm>
            <a:off x="1192696" y="-5226"/>
            <a:ext cx="10249472" cy="830997"/>
          </a:xfrm>
          <a:prstGeom prst="rect">
            <a:avLst/>
          </a:prstGeom>
          <a:noFill/>
        </p:spPr>
        <p:txBody>
          <a:bodyPr wrap="none" rtlCol="0">
            <a:spAutoFit/>
          </a:bodyPr>
          <a:lstStyle/>
          <a:p>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ANALYSIS: Impact of Silver Nanoparticles on Plants - Vigna radiata (Mung Bean)</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bg1"/>
              </a:solidFill>
            </a:endParaRPr>
          </a:p>
        </p:txBody>
      </p:sp>
      <p:pic>
        <p:nvPicPr>
          <p:cNvPr id="7" name="Picture 6">
            <a:extLst>
              <a:ext uri="{FF2B5EF4-FFF2-40B4-BE49-F238E27FC236}">
                <a16:creationId xmlns:a16="http://schemas.microsoft.com/office/drawing/2014/main" id="{72D73B11-47EB-4AEF-AC6A-81B9A16F863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6432" y="5704226"/>
            <a:ext cx="4635500" cy="981075"/>
          </a:xfrm>
          <a:prstGeom prst="rect">
            <a:avLst/>
          </a:prstGeom>
          <a:noFill/>
          <a:ln>
            <a:noFill/>
          </a:ln>
        </p:spPr>
      </p:pic>
      <p:sp>
        <p:nvSpPr>
          <p:cNvPr id="10" name="Slide Number Placeholder 9">
            <a:extLst>
              <a:ext uri="{FF2B5EF4-FFF2-40B4-BE49-F238E27FC236}">
                <a16:creationId xmlns:a16="http://schemas.microsoft.com/office/drawing/2014/main" id="{325BC9BC-C4CB-4ADF-A9AE-B971CCEF48B0}"/>
              </a:ext>
            </a:extLst>
          </p:cNvPr>
          <p:cNvSpPr>
            <a:spLocks noGrp="1"/>
          </p:cNvSpPr>
          <p:nvPr>
            <p:ph type="sldNum" sz="quarter" idx="12"/>
          </p:nvPr>
        </p:nvSpPr>
        <p:spPr>
          <a:xfrm>
            <a:off x="9448800" y="6502738"/>
            <a:ext cx="2743200" cy="365125"/>
          </a:xfrm>
        </p:spPr>
        <p:txBody>
          <a:bodyPr/>
          <a:lstStyle/>
          <a:p>
            <a:fld id="{33ABF3DD-078A-4EE0-AF10-E3DEB8652971}" type="slidenum">
              <a:rPr lang="en-US" smtClean="0"/>
              <a:t>29</a:t>
            </a:fld>
            <a:endParaRPr lang="en-US" dirty="0"/>
          </a:p>
        </p:txBody>
      </p:sp>
    </p:spTree>
    <p:extLst>
      <p:ext uri="{BB962C8B-B14F-4D97-AF65-F5344CB8AC3E}">
        <p14:creationId xmlns:p14="http://schemas.microsoft.com/office/powerpoint/2010/main" val="2651456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29C651-AEC3-4B42-90D6-E506031B6FA0}"/>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990848A-F3E7-4086-A7EF-C7B5129DDEB4}"/>
              </a:ext>
            </a:extLst>
          </p:cNvPr>
          <p:cNvSpPr/>
          <p:nvPr/>
        </p:nvSpPr>
        <p:spPr>
          <a:xfrm>
            <a:off x="743337" y="1184988"/>
            <a:ext cx="10705325" cy="475861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9B9CA78-8040-4022-A5B9-8F137C99FA87}"/>
              </a:ext>
            </a:extLst>
          </p:cNvPr>
          <p:cNvSpPr txBox="1"/>
          <p:nvPr/>
        </p:nvSpPr>
        <p:spPr>
          <a:xfrm>
            <a:off x="3230897" y="-5376"/>
            <a:ext cx="6329169" cy="830997"/>
          </a:xfrm>
          <a:prstGeom prst="rect">
            <a:avLst/>
          </a:prstGeom>
          <a:noFill/>
        </p:spPr>
        <p:txBody>
          <a:bodyPr wrap="none" rtlCol="0">
            <a:spAutoFit/>
          </a:bodyPr>
          <a:lstStyle/>
          <a:p>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BACKGROUND RESEARCH/PURPOSE (continued)</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5" name="TextBox 4">
            <a:extLst>
              <a:ext uri="{FF2B5EF4-FFF2-40B4-BE49-F238E27FC236}">
                <a16:creationId xmlns:a16="http://schemas.microsoft.com/office/drawing/2014/main" id="{6B4D9DFE-3D27-4118-96E2-EEDC385C876F}"/>
              </a:ext>
            </a:extLst>
          </p:cNvPr>
          <p:cNvSpPr txBox="1"/>
          <p:nvPr/>
        </p:nvSpPr>
        <p:spPr>
          <a:xfrm>
            <a:off x="1099458" y="1674577"/>
            <a:ext cx="10349204" cy="3848233"/>
          </a:xfrm>
          <a:prstGeom prst="rect">
            <a:avLst/>
          </a:prstGeom>
          <a:noFill/>
        </p:spPr>
        <p:txBody>
          <a:bodyPr wrap="square" rtlCol="0">
            <a:spAutoFit/>
          </a:bodyPr>
          <a:lstStyle/>
          <a:p>
            <a:pPr marL="0" marR="0">
              <a:lnSpc>
                <a:spcPct val="107000"/>
              </a:lnSpc>
              <a:spcBef>
                <a:spcPts val="0"/>
              </a:spcBef>
              <a:spcAft>
                <a:spcPts val="800"/>
              </a:spcAft>
            </a:pPr>
            <a:r>
              <a:rPr lang="en-US" sz="2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Silver Nanoparticles and Environmental Safety: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When silver nanoparticles in personal care products wash off of the skin, they enter the environment with unknown effects. The same antibacterial and antifungal characteristics that allow nanoparticles to be valuable also give them the potential to cause unpredictable consequences for ecological and human health.</a:t>
            </a:r>
            <a:r>
              <a:rPr lang="en-US" sz="20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R="0" fontAlgn="base">
              <a:spcBef>
                <a:spcPts val="0"/>
              </a:spcBef>
              <a:spcAft>
                <a:spcPts val="0"/>
              </a:spcAf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Silver nanoparticles that are discharged into lakes, streams, and oceans could be toxic to aquatic plant and animal life. </a:t>
            </a:r>
          </a:p>
          <a:p>
            <a:pPr marL="285750" marR="0" indent="-285750" fontAlgn="base">
              <a:spcBef>
                <a:spcPts val="0"/>
              </a:spcBef>
              <a:spcAft>
                <a:spcPts val="0"/>
              </a:spcAft>
              <a:buFont typeface="Arial" panose="020B0604020202020204" pitchFamily="34" charset="0"/>
              <a:buChar char="•"/>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Likewise, silver nanoparticles that make their way into the soil can lead to toxic effects on terrestrial plants as well. </a:t>
            </a:r>
          </a:p>
          <a:p>
            <a:pPr marL="285750" marR="0" indent="-285750" fontAlgn="base">
              <a:spcBef>
                <a:spcPts val="0"/>
              </a:spcBef>
              <a:spcAft>
                <a:spcPts val="0"/>
              </a:spcAft>
              <a:buFont typeface="Arial" panose="020B0604020202020204" pitchFamily="34" charset="0"/>
              <a:buChar char="•"/>
            </a:pPr>
            <a:endPar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249E57DC-C586-4404-93DC-1FE2FE7C6269}"/>
              </a:ext>
            </a:extLst>
          </p:cNvPr>
          <p:cNvSpPr>
            <a:spLocks noGrp="1"/>
          </p:cNvSpPr>
          <p:nvPr>
            <p:ph type="sldNum" sz="quarter" idx="12"/>
          </p:nvPr>
        </p:nvSpPr>
        <p:spPr>
          <a:xfrm>
            <a:off x="9448800" y="6492875"/>
            <a:ext cx="2743200" cy="365125"/>
          </a:xfrm>
        </p:spPr>
        <p:txBody>
          <a:bodyPr/>
          <a:lstStyle/>
          <a:p>
            <a:fld id="{33ABF3DD-078A-4EE0-AF10-E3DEB8652971}" type="slidenum">
              <a:rPr lang="en-US" smtClean="0"/>
              <a:t>3</a:t>
            </a:fld>
            <a:endParaRPr lang="en-US" dirty="0"/>
          </a:p>
        </p:txBody>
      </p:sp>
    </p:spTree>
    <p:extLst>
      <p:ext uri="{BB962C8B-B14F-4D97-AF65-F5344CB8AC3E}">
        <p14:creationId xmlns:p14="http://schemas.microsoft.com/office/powerpoint/2010/main" val="2618626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A4DA6F-DCFC-4A13-BDA9-A8D49C674216}"/>
              </a:ext>
            </a:extLst>
          </p:cNvPr>
          <p:cNvSpPr/>
          <p:nvPr/>
        </p:nvSpPr>
        <p:spPr>
          <a:xfrm>
            <a:off x="0" y="1666875"/>
            <a:ext cx="12125325" cy="33523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4AC6458-F062-4471-BB1E-13531739944D}"/>
              </a:ext>
            </a:extLst>
          </p:cNvPr>
          <p:cNvSpPr/>
          <p:nvPr/>
        </p:nvSpPr>
        <p:spPr>
          <a:xfrm>
            <a:off x="0" y="5133561"/>
            <a:ext cx="12192000" cy="163001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647CFE3-3C95-4BD1-9BB5-5F68B25691E5}"/>
              </a:ext>
            </a:extLst>
          </p:cNvPr>
          <p:cNvSpPr/>
          <p:nvPr/>
        </p:nvSpPr>
        <p:spPr>
          <a:xfrm>
            <a:off x="0" y="745126"/>
            <a:ext cx="12192000" cy="83519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DCBAB6A-6C93-4CD2-B992-1A7B6C7EFFC3}"/>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C8810F-00C1-4840-8DC8-F002E507AA73}"/>
              </a:ext>
            </a:extLst>
          </p:cNvPr>
          <p:cNvSpPr>
            <a:spLocks noGrp="1"/>
          </p:cNvSpPr>
          <p:nvPr>
            <p:ph type="title"/>
          </p:nvPr>
        </p:nvSpPr>
        <p:spPr>
          <a:xfrm>
            <a:off x="4386944" y="-417151"/>
            <a:ext cx="10515600" cy="1325563"/>
          </a:xfrm>
        </p:spPr>
        <p:txBody>
          <a:bodyPr>
            <a:normAutofit/>
          </a:bodyPr>
          <a:lstStyle/>
          <a:p>
            <a:r>
              <a:rPr lang="en-US" sz="3600" b="1" dirty="0">
                <a:solidFill>
                  <a:schemeClr val="bg1"/>
                </a:solidFill>
                <a:latin typeface="+mn-lt"/>
                <a:ea typeface="+mn-ea"/>
                <a:cs typeface="+mn-cs"/>
              </a:rPr>
              <a:t>CONCLUSIONS</a:t>
            </a:r>
          </a:p>
        </p:txBody>
      </p:sp>
      <p:sp>
        <p:nvSpPr>
          <p:cNvPr id="5" name="TextBox 4">
            <a:extLst>
              <a:ext uri="{FF2B5EF4-FFF2-40B4-BE49-F238E27FC236}">
                <a16:creationId xmlns:a16="http://schemas.microsoft.com/office/drawing/2014/main" id="{B9C5622C-BA1C-4DC1-8EC0-3344B8A4370A}"/>
              </a:ext>
            </a:extLst>
          </p:cNvPr>
          <p:cNvSpPr txBox="1"/>
          <p:nvPr/>
        </p:nvSpPr>
        <p:spPr>
          <a:xfrm>
            <a:off x="174171" y="745126"/>
            <a:ext cx="11843657" cy="5982920"/>
          </a:xfrm>
          <a:prstGeom prst="rect">
            <a:avLst/>
          </a:prstGeom>
          <a:noFill/>
        </p:spPr>
        <p:txBody>
          <a:bodyPr wrap="square" rtlCol="0">
            <a:spAutoFit/>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The results from these experiments treating</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 E. coli, S. cerevisiae, Daphnia magna,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and</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 Vigna radiata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with increasing concentrations of silver nanoparticles supported the hypothesis that higher concentrations of silver nanoparticles cause more cell death because higher concentrations of nanosilver are more cytotoxic.</a:t>
            </a:r>
          </a:p>
          <a:p>
            <a:pPr marL="0" marR="0">
              <a:lnSpc>
                <a:spcPct val="107000"/>
              </a:lnSpc>
              <a:spcBef>
                <a:spcPts val="0"/>
              </a:spcBef>
              <a:spcAft>
                <a:spcPts val="80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For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E. coli</a:t>
            </a:r>
            <a:r>
              <a:rPr lang="en-US" sz="14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S. cerevisiae</a:t>
            </a:r>
            <a:r>
              <a:rPr lang="en-US" sz="1400" dirty="0">
                <a:effectLst/>
                <a:latin typeface="Calibri" panose="020F0502020204030204" pitchFamily="34" charset="0"/>
                <a:ea typeface="Calibri" panose="020F0502020204030204" pitchFamily="34" charset="0"/>
                <a:cs typeface="Times New Roman" panose="02020603050405020304" pitchFamily="18" charset="0"/>
              </a:rPr>
              <a:t> experiments, there was a linear relationship between nanosilver concentration and cell death.  With increasing concentrations of colloidal silver, there was an increasing diameter of the zone of inhibition.  Plating density and incubation times did not have an effect on diameter of the zone of inhibition.  At each concentration of colloidal silver tested,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S. cerevisiae</a:t>
            </a:r>
            <a:r>
              <a:rPr lang="en-US" sz="1400" dirty="0">
                <a:effectLst/>
                <a:latin typeface="Calibri" panose="020F0502020204030204" pitchFamily="34" charset="0"/>
                <a:ea typeface="Calibri" panose="020F0502020204030204" pitchFamily="34" charset="0"/>
                <a:cs typeface="Times New Roman" panose="02020603050405020304" pitchFamily="18" charset="0"/>
              </a:rPr>
              <a:t> had larger zones of inhibition versus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E. coli</a:t>
            </a:r>
            <a:r>
              <a:rPr lang="en-US" sz="1400" dirty="0">
                <a:effectLst/>
                <a:latin typeface="Calibri" panose="020F0502020204030204" pitchFamily="34" charset="0"/>
                <a:ea typeface="Calibri" panose="020F0502020204030204" pitchFamily="34" charset="0"/>
                <a:cs typeface="Times New Roman" panose="02020603050405020304" pitchFamily="18" charset="0"/>
              </a:rPr>
              <a:t> suggesting yeast may be more susceptible to colloidal silver. </a:t>
            </a:r>
          </a:p>
          <a:p>
            <a:pPr marL="342900" marR="0" lvl="0" indent="-342900">
              <a:lnSpc>
                <a:spcPct val="107000"/>
              </a:lnSpc>
              <a:spcBef>
                <a:spcPts val="0"/>
              </a:spcBef>
              <a:spcAft>
                <a:spcPts val="0"/>
              </a:spcAft>
              <a:buFont typeface="Symbol" panose="05050102010706020507" pitchFamily="18" charset="2"/>
              <a:buChar cha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Eight consumer products containing nanosilver particles all showed varying degrees of antibacterial and antifungal activity as measured by the diameter of the zone of inhibition.  There was no correlation between the zone of inhibition and nanosilver concentration in the product.  This could be due to multiple factors including differences in size, shape, surface area and coating of the silver nanoparticles in the products, and cell death by other reasons such as osmolarity, pH, detergents, and antimicrobial effects of essential oils contained in the products.</a:t>
            </a:r>
          </a:p>
          <a:p>
            <a:pPr marL="4572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There was more </a:t>
            </a:r>
            <a:r>
              <a:rPr lang="en-US" sz="1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Daphnia magna</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death at higher nanosilver concentrations (25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longer nanosilver treatment/exposure times (28 hours).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High concentrations of silver nanoparticles (</a:t>
            </a:r>
            <a:r>
              <a:rPr lang="en-US" sz="1400" u="sng" dirty="0">
                <a:effectLst/>
                <a:latin typeface="Calibri" panose="020F0502020204030204" pitchFamily="34" charset="0"/>
                <a:ea typeface="Calibri" panose="020F0502020204030204" pitchFamily="34" charset="0"/>
                <a:cs typeface="Times New Roman" panose="02020603050405020304" pitchFamily="18" charset="0"/>
              </a:rPr>
              <a:t>&gt;</a:t>
            </a:r>
            <a:r>
              <a:rPr lang="en-US" sz="1400" dirty="0">
                <a:effectLst/>
                <a:latin typeface="Calibri" panose="020F0502020204030204" pitchFamily="34" charset="0"/>
                <a:ea typeface="Calibri" panose="020F0502020204030204" pitchFamily="34" charset="0"/>
                <a:cs typeface="Times New Roman" panose="02020603050405020304" pitchFamily="18" charset="0"/>
              </a:rPr>
              <a:t>5,000 </a:t>
            </a:r>
            <a:r>
              <a:rPr lang="en-US" sz="1400" dirty="0">
                <a:effectLst/>
                <a:latin typeface="Calibri" panose="020F0502020204030204" pitchFamily="34" charset="0"/>
                <a:ea typeface="Calibri" panose="020F0502020204030204" pitchFamily="34" charset="0"/>
                <a:cs typeface="Calibri" panose="020F0502020204030204" pitchFamily="34" charset="0"/>
              </a:rPr>
              <a:t>µ</a:t>
            </a:r>
            <a:r>
              <a:rPr lang="en-US" sz="1400" dirty="0">
                <a:effectLst/>
                <a:latin typeface="Calibri" panose="020F0502020204030204" pitchFamily="34" charset="0"/>
                <a:ea typeface="Calibri" panose="020F0502020204030204" pitchFamily="34" charset="0"/>
                <a:cs typeface="Times New Roman" panose="02020603050405020304" pitchFamily="18" charset="0"/>
              </a:rPr>
              <a:t>g/L) were more detrimental to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Vigna radiata</a:t>
            </a:r>
            <a:r>
              <a:rPr lang="en-US" sz="1400" dirty="0">
                <a:effectLst/>
                <a:latin typeface="Calibri" panose="020F0502020204030204" pitchFamily="34" charset="0"/>
                <a:ea typeface="Calibri" panose="020F0502020204030204" pitchFamily="34" charset="0"/>
                <a:cs typeface="Times New Roman" panose="02020603050405020304" pitchFamily="18" charset="0"/>
              </a:rPr>
              <a:t> seed germination and seedling formation.</a:t>
            </a:r>
          </a:p>
          <a:p>
            <a:pPr marL="342900" marR="0" lvl="0" indent="-342900">
              <a:lnSpc>
                <a:spcPct val="107000"/>
              </a:lnSpc>
              <a:spcBef>
                <a:spcPts val="0"/>
              </a:spcBef>
              <a:spcAft>
                <a:spcPts val="0"/>
              </a:spcAft>
              <a:buFont typeface="Symbol" panose="05050102010706020507" pitchFamily="18" charset="2"/>
              <a:buChar char=""/>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In addition to confirming the antibacterial and antifungal properties of silver nanoparticles, these studies provided important information on the harmful environmental effects of silver nanoparticles on plants and aquatic organisms. The same antibacterial properties that make silver nanoparticles useful in consumer products may also cause the accidental killing of beneficial microbes that play critical roles in ecosystems and help treat wastewater. Therefore, the potential negative environmental effects of silver nanoparticles should be carefully studied and weighed against their environmental impact to control hazards associated with widespread use.</a:t>
            </a:r>
          </a:p>
        </p:txBody>
      </p:sp>
      <p:sp>
        <p:nvSpPr>
          <p:cNvPr id="9" name="Slide Number Placeholder 8">
            <a:extLst>
              <a:ext uri="{FF2B5EF4-FFF2-40B4-BE49-F238E27FC236}">
                <a16:creationId xmlns:a16="http://schemas.microsoft.com/office/drawing/2014/main" id="{170EDDF1-EEB3-4DEA-94FA-E3D83C6DFC2E}"/>
              </a:ext>
            </a:extLst>
          </p:cNvPr>
          <p:cNvSpPr>
            <a:spLocks noGrp="1"/>
          </p:cNvSpPr>
          <p:nvPr>
            <p:ph type="sldNum" sz="quarter" idx="12"/>
          </p:nvPr>
        </p:nvSpPr>
        <p:spPr>
          <a:xfrm>
            <a:off x="9448800" y="6449474"/>
            <a:ext cx="2743200" cy="365125"/>
          </a:xfrm>
        </p:spPr>
        <p:txBody>
          <a:bodyPr/>
          <a:lstStyle/>
          <a:p>
            <a:fld id="{33ABF3DD-078A-4EE0-AF10-E3DEB8652971}" type="slidenum">
              <a:rPr lang="en-US" smtClean="0"/>
              <a:t>30</a:t>
            </a:fld>
            <a:endParaRPr lang="en-US" dirty="0"/>
          </a:p>
        </p:txBody>
      </p:sp>
    </p:spTree>
    <p:extLst>
      <p:ext uri="{BB962C8B-B14F-4D97-AF65-F5344CB8AC3E}">
        <p14:creationId xmlns:p14="http://schemas.microsoft.com/office/powerpoint/2010/main" val="387943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FBFE89-4BF3-474E-BE25-A3356CA2A3A6}"/>
              </a:ext>
            </a:extLst>
          </p:cNvPr>
          <p:cNvSpPr/>
          <p:nvPr/>
        </p:nvSpPr>
        <p:spPr>
          <a:xfrm>
            <a:off x="88490" y="908411"/>
            <a:ext cx="11995355" cy="498111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DCBAB6A-6C93-4CD2-B992-1A7B6C7EFFC3}"/>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C8810F-00C1-4840-8DC8-F002E507AA73}"/>
              </a:ext>
            </a:extLst>
          </p:cNvPr>
          <p:cNvSpPr>
            <a:spLocks noGrp="1"/>
          </p:cNvSpPr>
          <p:nvPr>
            <p:ph type="title"/>
          </p:nvPr>
        </p:nvSpPr>
        <p:spPr>
          <a:xfrm>
            <a:off x="4386944" y="-417151"/>
            <a:ext cx="10515600" cy="1325563"/>
          </a:xfrm>
        </p:spPr>
        <p:txBody>
          <a:bodyPr>
            <a:normAutofit/>
          </a:bodyPr>
          <a:lstStyle/>
          <a:p>
            <a:r>
              <a:rPr lang="en-US" sz="3600" b="1" dirty="0">
                <a:solidFill>
                  <a:schemeClr val="bg1"/>
                </a:solidFill>
                <a:latin typeface="+mn-lt"/>
                <a:ea typeface="+mn-ea"/>
                <a:cs typeface="+mn-cs"/>
              </a:rPr>
              <a:t>FUTURE STUDIES</a:t>
            </a:r>
          </a:p>
        </p:txBody>
      </p:sp>
      <p:sp>
        <p:nvSpPr>
          <p:cNvPr id="3" name="TextBox 2">
            <a:extLst>
              <a:ext uri="{FF2B5EF4-FFF2-40B4-BE49-F238E27FC236}">
                <a16:creationId xmlns:a16="http://schemas.microsoft.com/office/drawing/2014/main" id="{C90BC1D4-D96A-4533-A85A-F4210DDF7CA2}"/>
              </a:ext>
            </a:extLst>
          </p:cNvPr>
          <p:cNvSpPr txBox="1"/>
          <p:nvPr/>
        </p:nvSpPr>
        <p:spPr>
          <a:xfrm>
            <a:off x="201386" y="1211480"/>
            <a:ext cx="11789227" cy="5521512"/>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project can be expanded to include a larger variety of bacteria and yeast strains and a broader representation of terrestrial plants and aquatic plants (i.e., duck weed or Elodea, etc.) and animals (i.e., snails or fish, etc.).</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would also be interesting to study how different sizes, shapes, surface areas, and coatings of the silver nanoparticles affect their cytotoxic properties.</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Colloidal silver can be isolated from consumer products known to have silver nanoparticles in them to test for its cytotoxicity. Furthermore, since consumer projects may have multiple components that could cause antibacterial or antifungal effects, one could ask vendors to send a sample of the individual product components to test which individual component causes the most cytotoxic effect.</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can also inquire if different life stages of Daphnia or other aquatic organisms (baby, juvenile or adult) react the same way to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nanosilver</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800"/>
              </a:spcAft>
              <a:buFont typeface="Symbol" panose="05050102010706020507" pitchFamily="18" charset="2"/>
              <a:buChar char=""/>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It would also be very interesting to test the effects of silver nanoparticles on human-derived cell lines in culture.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Slide Number Placeholder 7">
            <a:extLst>
              <a:ext uri="{FF2B5EF4-FFF2-40B4-BE49-F238E27FC236}">
                <a16:creationId xmlns:a16="http://schemas.microsoft.com/office/drawing/2014/main" id="{9CC5FD79-207C-43A0-A7DD-88A56F619C8A}"/>
              </a:ext>
            </a:extLst>
          </p:cNvPr>
          <p:cNvSpPr>
            <a:spLocks noGrp="1"/>
          </p:cNvSpPr>
          <p:nvPr>
            <p:ph type="sldNum" sz="quarter" idx="12"/>
          </p:nvPr>
        </p:nvSpPr>
        <p:spPr>
          <a:xfrm>
            <a:off x="9448800" y="6492875"/>
            <a:ext cx="2743200" cy="365125"/>
          </a:xfrm>
        </p:spPr>
        <p:txBody>
          <a:bodyPr/>
          <a:lstStyle/>
          <a:p>
            <a:fld id="{33ABF3DD-078A-4EE0-AF10-E3DEB8652971}" type="slidenum">
              <a:rPr lang="en-US" smtClean="0"/>
              <a:t>31</a:t>
            </a:fld>
            <a:endParaRPr lang="en-US" dirty="0"/>
          </a:p>
        </p:txBody>
      </p:sp>
    </p:spTree>
    <p:extLst>
      <p:ext uri="{BB962C8B-B14F-4D97-AF65-F5344CB8AC3E}">
        <p14:creationId xmlns:p14="http://schemas.microsoft.com/office/powerpoint/2010/main" val="698564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6C5135-28E5-4150-B8AF-307B964EBC88}"/>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F58C072-2FFC-44D5-A31D-A790CB169F50}"/>
              </a:ext>
            </a:extLst>
          </p:cNvPr>
          <p:cNvSpPr txBox="1">
            <a:spLocks/>
          </p:cNvSpPr>
          <p:nvPr/>
        </p:nvSpPr>
        <p:spPr>
          <a:xfrm>
            <a:off x="640854" y="-417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ea typeface="+mn-ea"/>
                <a:cs typeface="+mn-cs"/>
              </a:rPr>
              <a:t>REFERENCES</a:t>
            </a:r>
          </a:p>
        </p:txBody>
      </p:sp>
      <p:sp>
        <p:nvSpPr>
          <p:cNvPr id="7" name="TextBox 6">
            <a:extLst>
              <a:ext uri="{FF2B5EF4-FFF2-40B4-BE49-F238E27FC236}">
                <a16:creationId xmlns:a16="http://schemas.microsoft.com/office/drawing/2014/main" id="{586CBFFE-4A8F-4B65-8895-3DD24C1A5541}"/>
              </a:ext>
            </a:extLst>
          </p:cNvPr>
          <p:cNvSpPr txBox="1"/>
          <p:nvPr/>
        </p:nvSpPr>
        <p:spPr>
          <a:xfrm>
            <a:off x="190500" y="668924"/>
            <a:ext cx="11811000" cy="5741315"/>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Antimicrobial Properties of Nanoparticles.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https://nanohub.org/resources/23236/downloads/SilverNanoparticles_Lab_activity.doc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Alexander JW. History of the Medical Use of Silver. Surg Infect. 2009; 10:289-292.</a:t>
            </a:r>
          </a:p>
          <a:p>
            <a:pPr marL="342900" marR="0" lvl="0" indent="-342900">
              <a:lnSpc>
                <a:spcPct val="107000"/>
              </a:lnSpc>
              <a:spcBef>
                <a:spcPts val="0"/>
              </a:spcBef>
              <a:spcAft>
                <a:spcPts val="0"/>
              </a:spcAft>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Nanosilver: Naughty or Nice?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https://www.sciencenewsforstudents.org/article/nanosilver-naughty-or-nice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https://www.sicencebuddies.org/science-fair-projects/project/can-silver-nanoparticles-neutralize-e-coli-bacteria#procedure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https://www.sicencebuddies.org/science-fair-projects/project/nanosilver-in-consumer-products-affect-pond-life#procedure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Imelda Galvan Marquez et. al. Zinc oxide and silver nanoparticles toxicity in the baker’s yeast, Saccharomyces cerevisiae. PLoS ONE (2018) 13(3).</a:t>
            </a:r>
          </a:p>
          <a:p>
            <a:pPr marL="342900" marR="0" lvl="0" indent="-342900">
              <a:lnSpc>
                <a:spcPct val="107000"/>
              </a:lnSpc>
              <a:spcBef>
                <a:spcPts val="0"/>
              </a:spcBef>
              <a:spcAft>
                <a:spcPts val="0"/>
              </a:spcAft>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Matthew Cimitile. Nanoparticles in Sunscreen Damage Microbes. Scientific American, 2009.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https://www.scientificamerican.com/article/nanoparticles-in-sunscreen/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Biosafety in Microbiological and Biomedical Laboratories.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https://www.cdc.gov/labs/pdf/CDC-BiosafetyMicrobiologicalBiomedicalLaboratories-2009-P.PDF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Final risk assessment of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Escherichia coli</a:t>
            </a:r>
            <a:r>
              <a:rPr lang="en-US" sz="1600" dirty="0">
                <a:effectLst/>
                <a:latin typeface="Calibri" panose="020F0502020204030204" pitchFamily="34" charset="0"/>
                <a:ea typeface="Calibri" panose="020F0502020204030204" pitchFamily="34" charset="0"/>
                <a:cs typeface="Times New Roman" panose="02020603050405020304" pitchFamily="18" charset="0"/>
              </a:rPr>
              <a:t> k-12 derivatives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https://www.epa.gov/sites/production/files/2015-09/documents/fra004.pdf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Microbiology Techniques and Troubleshooting.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https://www.sciencebuddies.org/science-fair-projects/references/microbiology-techniques-troubleshooting</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Microorganisms Safety Guide</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https://www.sciencebuddies.org/science-fair-projects/references/microorganisms-safety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https://www.carolina.com/teacher-resrouces/lab-science-classroom-safety-information/10856.com</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Care and handling of Daphnia -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https://yourtube.com/watch?v=sD9Tg0Qw-Yg</a:t>
            </a:r>
            <a:r>
              <a:rPr lang="en-US" sz="1600" dirty="0">
                <a:effectLst/>
                <a:latin typeface="Calibri" panose="020F0502020204030204" pitchFamily="34" charset="0"/>
                <a:ea typeface="Calibri" panose="020F0502020204030204" pitchFamily="34" charset="0"/>
                <a:cs typeface="Times New Roman" panose="02020603050405020304" pitchFamily="18" charset="0"/>
              </a:rPr>
              <a:t>; Carolina Biological Supply handling care instructions</a:t>
            </a:r>
          </a:p>
          <a:p>
            <a:pPr marL="342900" marR="0" lvl="0" indent="-342900">
              <a:lnSpc>
                <a:spcPct val="107000"/>
              </a:lnSpc>
              <a:spcBef>
                <a:spcPts val="0"/>
              </a:spcBef>
              <a:spcAft>
                <a:spcPts val="0"/>
              </a:spcAft>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Chaloupka et al., Nanosilver as a New Generation of Nanoproduct, Trends in Biotechnology, 2010 Nov;28(11):580-8.</a:t>
            </a:r>
          </a:p>
          <a:p>
            <a:pPr marL="342900" marR="0" lvl="0" indent="-342900">
              <a:lnSpc>
                <a:spcPct val="107000"/>
              </a:lnSpc>
              <a:spcBef>
                <a:spcPts val="0"/>
              </a:spcBef>
              <a:spcAft>
                <a:spcPts val="800"/>
              </a:spcAft>
              <a:buFont typeface="+mj-lt"/>
              <a:buAutoNum type="arabicPeriod"/>
            </a:pP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https://www.khanacademy.org/science/high-school-biology/hs-energy-and-transport/hs-osmosis-and-tonicity/v/hypotonic-isotonic-and-hypertonic-solutions-tonicity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TextBox 7">
            <a:extLst>
              <a:ext uri="{FF2B5EF4-FFF2-40B4-BE49-F238E27FC236}">
                <a16:creationId xmlns:a16="http://schemas.microsoft.com/office/drawing/2014/main" id="{42FA5ADF-1F0B-4186-8275-AECD49BCB7BE}"/>
              </a:ext>
            </a:extLst>
          </p:cNvPr>
          <p:cNvSpPr txBox="1"/>
          <p:nvPr/>
        </p:nvSpPr>
        <p:spPr>
          <a:xfrm>
            <a:off x="95250" y="6087074"/>
            <a:ext cx="12001500" cy="646331"/>
          </a:xfrm>
          <a:prstGeom prst="rect">
            <a:avLst/>
          </a:prstGeom>
          <a:solidFill>
            <a:schemeClr val="accent4">
              <a:lumMod val="20000"/>
              <a:lumOff val="80000"/>
            </a:schemeClr>
          </a:solid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All photos and figures are by the student except the photo of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Daphnia magna</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is credited to Science Buddies.  The figure describing “How Silver Nanoparticles Kill Bacteria” was adapted from Chaloupka et al., Trends in Biotechnology, 2010.</a:t>
            </a:r>
          </a:p>
        </p:txBody>
      </p:sp>
      <p:sp>
        <p:nvSpPr>
          <p:cNvPr id="3" name="Slide Number Placeholder 2">
            <a:extLst>
              <a:ext uri="{FF2B5EF4-FFF2-40B4-BE49-F238E27FC236}">
                <a16:creationId xmlns:a16="http://schemas.microsoft.com/office/drawing/2014/main" id="{0FA2EFED-A2D0-4548-BAE9-675BC17716C5}"/>
              </a:ext>
            </a:extLst>
          </p:cNvPr>
          <p:cNvSpPr>
            <a:spLocks noGrp="1"/>
          </p:cNvSpPr>
          <p:nvPr>
            <p:ph type="sldNum" sz="quarter" idx="12"/>
          </p:nvPr>
        </p:nvSpPr>
        <p:spPr>
          <a:xfrm>
            <a:off x="9436510" y="6484170"/>
            <a:ext cx="2743200" cy="365125"/>
          </a:xfrm>
        </p:spPr>
        <p:txBody>
          <a:bodyPr/>
          <a:lstStyle/>
          <a:p>
            <a:fld id="{33ABF3DD-078A-4EE0-AF10-E3DEB8652971}" type="slidenum">
              <a:rPr lang="en-US" smtClean="0"/>
              <a:t>32</a:t>
            </a:fld>
            <a:endParaRPr lang="en-US" dirty="0"/>
          </a:p>
        </p:txBody>
      </p:sp>
    </p:spTree>
    <p:extLst>
      <p:ext uri="{BB962C8B-B14F-4D97-AF65-F5344CB8AC3E}">
        <p14:creationId xmlns:p14="http://schemas.microsoft.com/office/powerpoint/2010/main" val="1712987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90848A-F3E7-4086-A7EF-C7B5129DDEB4}"/>
              </a:ext>
            </a:extLst>
          </p:cNvPr>
          <p:cNvSpPr/>
          <p:nvPr/>
        </p:nvSpPr>
        <p:spPr>
          <a:xfrm>
            <a:off x="27995" y="817707"/>
            <a:ext cx="12192000" cy="244800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9768947D-B21B-4DE0-8673-ACC23C7D058B}"/>
              </a:ext>
            </a:extLst>
          </p:cNvPr>
          <p:cNvSpPr/>
          <p:nvPr/>
        </p:nvSpPr>
        <p:spPr>
          <a:xfrm>
            <a:off x="27995" y="3408021"/>
            <a:ext cx="12192000" cy="136071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E8F71DA-1747-4D36-80C6-A5BF2F35FDD3}"/>
              </a:ext>
            </a:extLst>
          </p:cNvPr>
          <p:cNvSpPr/>
          <p:nvPr/>
        </p:nvSpPr>
        <p:spPr>
          <a:xfrm>
            <a:off x="0" y="4945865"/>
            <a:ext cx="12192000" cy="136071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B4D9DFE-3D27-4118-96E2-EEDC385C876F}"/>
              </a:ext>
            </a:extLst>
          </p:cNvPr>
          <p:cNvSpPr txBox="1"/>
          <p:nvPr/>
        </p:nvSpPr>
        <p:spPr>
          <a:xfrm>
            <a:off x="27993" y="817707"/>
            <a:ext cx="12192002" cy="5792740"/>
          </a:xfrm>
          <a:prstGeom prst="rect">
            <a:avLst/>
          </a:prstGeom>
          <a:noFill/>
        </p:spPr>
        <p:txBody>
          <a:bodyPr wrap="square" rtlCol="0">
            <a:spAutoFit/>
          </a:bodyPr>
          <a:lstStyle/>
          <a:p>
            <a:pPr marL="0" marR="0">
              <a:lnSpc>
                <a:spcPct val="107000"/>
              </a:lnSpc>
              <a:spcBef>
                <a:spcPts val="0"/>
              </a:spcBef>
              <a:spcAft>
                <a:spcPts val="800"/>
              </a:spcAft>
            </a:pPr>
            <a:r>
              <a:rPr lang="en-US"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OBJECTIVES OF THIS PROJECT</a:t>
            </a:r>
            <a:r>
              <a:rPr lang="en-US" sz="18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This project will investigate the antibacterial and antifungal effectiveness of different concentrations of silver nanoparticles using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Escherichia coli</a:t>
            </a:r>
            <a:r>
              <a:rPr lang="en-US" sz="1600" b="1" i="1"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a:t>
            </a:r>
            <a:r>
              <a:rPr lang="en-US" sz="1600" dirty="0">
                <a:effectLst/>
                <a:latin typeface="Calibri" panose="020F0502020204030204" pitchFamily="34" charset="0"/>
                <a:ea typeface="Calibri" panose="020F0502020204030204" pitchFamily="34" charset="0"/>
                <a:cs typeface="Times New Roman" panose="02020603050405020304" pitchFamily="18" charset="0"/>
              </a:rPr>
              <a:t>a type of bacteria that normally lives in the intestines where it helps the body break down and digest the food we eat</a:t>
            </a:r>
            <a:r>
              <a:rPr lang="en-US" sz="1600" dirty="0">
                <a:latin typeface="Calibri" panose="020F0502020204030204" pitchFamily="34" charset="0"/>
                <a:ea typeface="Calibri" panose="020F0502020204030204" pitchFamily="34" charset="0"/>
                <a:cs typeface="Times New Roman" panose="02020603050405020304" pitchFamily="18" charset="0"/>
              </a:rPr>
              <a:t>) and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Saccharomyces cerevisiae</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(a fungi/yeast used for baking</a:t>
            </a:r>
            <a:r>
              <a:rPr lang="en-US" sz="1600" dirty="0">
                <a:latin typeface="Calibri" panose="020F0502020204030204" pitchFamily="34" charset="0"/>
                <a:ea typeface="Calibri" panose="020F0502020204030204" pitchFamily="34" charset="0"/>
                <a:cs typeface="Times New Roman" panose="02020603050405020304" pitchFamily="18" charset="0"/>
              </a:rPr>
              <a:t> and </a:t>
            </a:r>
            <a:r>
              <a:rPr lang="en-US" sz="1600" dirty="0">
                <a:effectLst/>
                <a:latin typeface="Calibri" panose="020F0502020204030204" pitchFamily="34" charset="0"/>
                <a:ea typeface="Calibri" panose="020F0502020204030204" pitchFamily="34" charset="0"/>
                <a:cs typeface="Times New Roman" panose="02020603050405020304" pitchFamily="18" charset="0"/>
              </a:rPr>
              <a:t>brewing beer).  Furthermore, this project will investigate if consumer products containing silver nanoparticles are also effective antibacterial and antifungal agents. </a:t>
            </a:r>
          </a:p>
          <a:p>
            <a:pPr marL="0" marR="0">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This project will</a:t>
            </a:r>
            <a:r>
              <a:rPr lang="en-US" sz="1600" dirty="0">
                <a:effectLst/>
                <a:latin typeface="Calibri" panose="020F0502020204030204" pitchFamily="34" charset="0"/>
                <a:ea typeface="Calibri" panose="020F0502020204030204" pitchFamily="34" charset="0"/>
                <a:cs typeface="Times New Roman" panose="02020603050405020304" pitchFamily="18" charset="0"/>
              </a:rPr>
              <a:t> also explore what happens if the silver nanoparticles get into the water</a:t>
            </a:r>
            <a:r>
              <a:rPr lang="en-US" sz="1600" dirty="0">
                <a:latin typeface="Calibri" panose="020F0502020204030204" pitchFamily="34" charset="0"/>
                <a:ea typeface="Calibri" panose="020F0502020204030204" pitchFamily="34" charset="0"/>
                <a:cs typeface="Times New Roman" panose="02020603050405020304" pitchFamily="18" charset="0"/>
              </a:rPr>
              <a:t> by </a:t>
            </a:r>
            <a:r>
              <a:rPr lang="en-US" sz="1600" dirty="0">
                <a:effectLst/>
                <a:latin typeface="Calibri" panose="020F0502020204030204" pitchFamily="34" charset="0"/>
                <a:ea typeface="Calibri" panose="020F0502020204030204" pitchFamily="34" charset="0"/>
                <a:cs typeface="Times New Roman" panose="02020603050405020304" pitchFamily="18" charset="0"/>
              </a:rPr>
              <a:t>investigating how freshwater organisms such as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Daphnia magna </a:t>
            </a:r>
            <a:r>
              <a:rPr lang="en-US" sz="1600" dirty="0">
                <a:effectLst/>
                <a:latin typeface="Calibri" panose="020F0502020204030204" pitchFamily="34" charset="0"/>
                <a:ea typeface="Calibri" panose="020F0502020204030204" pitchFamily="34" charset="0"/>
                <a:cs typeface="Times New Roman" panose="02020603050405020304" pitchFamily="18" charset="0"/>
              </a:rPr>
              <a:t>or water flea and plants such as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Vigna radiata </a:t>
            </a:r>
            <a:r>
              <a:rPr lang="en-US" sz="1600" dirty="0">
                <a:latin typeface="Calibri" panose="020F0502020204030204" pitchFamily="34" charset="0"/>
                <a:ea typeface="Calibri" panose="020F0502020204030204" pitchFamily="34" charset="0"/>
                <a:cs typeface="Times New Roman" panose="02020603050405020304" pitchFamily="18" charset="0"/>
              </a:rPr>
              <a:t>(</a:t>
            </a:r>
            <a:r>
              <a:rPr lang="en-US" sz="1600" dirty="0">
                <a:effectLst/>
                <a:latin typeface="Calibri" panose="020F0502020204030204" pitchFamily="34" charset="0"/>
                <a:ea typeface="Calibri" panose="020F0502020204030204" pitchFamily="34" charset="0"/>
                <a:cs typeface="Times New Roman" panose="02020603050405020304" pitchFamily="18" charset="0"/>
              </a:rPr>
              <a:t>mung bean plant used in Asian cuisine) respond to exposure to different concentrations of nanosilver over time.</a:t>
            </a:r>
          </a:p>
          <a:p>
            <a:pPr marL="0" marR="0">
              <a:lnSpc>
                <a:spcPct val="107000"/>
              </a:lnSpc>
              <a:spcBef>
                <a:spcPts val="0"/>
              </a:spcBef>
              <a:spcAft>
                <a:spcPts val="800"/>
              </a:spcAft>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TESTABLE QUESTIONS: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What concentration of silver nanoparticles has a cytotoxic effect on the bacteria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Escherichia coli</a:t>
            </a:r>
            <a:r>
              <a:rPr lang="en-US" sz="1600" dirty="0">
                <a:effectLst/>
                <a:latin typeface="Calibri" panose="020F0502020204030204" pitchFamily="34" charset="0"/>
                <a:ea typeface="Calibri" panose="020F0502020204030204" pitchFamily="34" charset="0"/>
                <a:cs typeface="Times New Roman" panose="02020603050405020304" pitchFamily="18" charset="0"/>
              </a:rPr>
              <a:t>, the fungi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Saccharomyces cerevisiae,</a:t>
            </a:r>
            <a:r>
              <a:rPr lang="en-US" sz="1600" dirty="0">
                <a:effectLst/>
                <a:latin typeface="Calibri" panose="020F0502020204030204" pitchFamily="34" charset="0"/>
                <a:ea typeface="Calibri" panose="020F0502020204030204" pitchFamily="34" charset="0"/>
                <a:cs typeface="Times New Roman" panose="02020603050405020304" pitchFamily="18" charset="0"/>
              </a:rPr>
              <a:t> the aquatic organism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Daphnia magna </a:t>
            </a:r>
            <a:r>
              <a:rPr lang="en-US" sz="1600" dirty="0">
                <a:effectLst/>
                <a:latin typeface="Calibri" panose="020F0502020204030204" pitchFamily="34" charset="0"/>
                <a:ea typeface="Calibri" panose="020F0502020204030204" pitchFamily="34" charset="0"/>
                <a:cs typeface="Times New Roman" panose="02020603050405020304" pitchFamily="18" charset="0"/>
              </a:rPr>
              <a:t>(water flea) and the plant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Vigna radiata</a:t>
            </a:r>
            <a:r>
              <a:rPr lang="en-US" sz="1600" dirty="0">
                <a:effectLst/>
                <a:latin typeface="Calibri" panose="020F0502020204030204" pitchFamily="34" charset="0"/>
                <a:ea typeface="Calibri" panose="020F0502020204030204" pitchFamily="34" charset="0"/>
                <a:cs typeface="Times New Roman" panose="02020603050405020304" pitchFamily="18" charset="0"/>
              </a:rPr>
              <a:t> (mung bean)?  Does silver nanoparticle treatment time have an effect on cytotoxicity?</a:t>
            </a:r>
          </a:p>
          <a:p>
            <a:pPr marL="0" marR="0">
              <a:lnSpc>
                <a:spcPct val="107000"/>
              </a:lnSpc>
              <a:spcBef>
                <a:spcPts val="0"/>
              </a:spcBef>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HYPOTHESIS: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If higher concentrations of silver nanoparticles are used to treat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E. coli, S. cerevisiae,</a:t>
            </a:r>
            <a:r>
              <a:rPr lang="en-US" sz="1600" i="1" dirty="0">
                <a:latin typeface="Calibri" panose="020F0502020204030204" pitchFamily="34" charset="0"/>
                <a:ea typeface="Calibri" panose="020F0502020204030204" pitchFamily="34" charset="0"/>
                <a:cs typeface="Times New Roman" panose="02020603050405020304" pitchFamily="18" charset="0"/>
              </a:rPr>
              <a: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Daphnia magna</a:t>
            </a:r>
            <a:r>
              <a:rPr lang="en-US" sz="16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Vigna radiata,</a:t>
            </a:r>
            <a:r>
              <a:rPr lang="en-US" sz="1600" dirty="0">
                <a:effectLst/>
                <a:latin typeface="Calibri" panose="020F0502020204030204" pitchFamily="34" charset="0"/>
                <a:ea typeface="Calibri" panose="020F0502020204030204" pitchFamily="34" charset="0"/>
                <a:cs typeface="Times New Roman" panose="02020603050405020304" pitchFamily="18" charset="0"/>
              </a:rPr>
              <a:t> then more cell death will occur because higher concentrations of nanosilver are more cytotoxic.  </a:t>
            </a:r>
          </a:p>
          <a:p>
            <a:pPr marL="0" marR="0">
              <a:lnSpc>
                <a:spcPct val="107000"/>
              </a:lnSpc>
              <a:spcBef>
                <a:spcPts val="0"/>
              </a:spcBef>
              <a:spcAft>
                <a:spcPts val="800"/>
              </a:spcAft>
            </a:pPr>
            <a:endParaRPr lang="en-US" sz="20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CB0E98F9-B0DE-4DAD-AA70-1D13924E9A5D}"/>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9B9CA78-8040-4022-A5B9-8F137C99FA87}"/>
              </a:ext>
            </a:extLst>
          </p:cNvPr>
          <p:cNvSpPr txBox="1"/>
          <p:nvPr/>
        </p:nvSpPr>
        <p:spPr>
          <a:xfrm>
            <a:off x="3510596" y="-5227"/>
            <a:ext cx="4898008" cy="461665"/>
          </a:xfrm>
          <a:prstGeom prst="rect">
            <a:avLst/>
          </a:prstGeom>
          <a:noFill/>
        </p:spPr>
        <p:txBody>
          <a:bodyPr wrap="none" rtlCol="0">
            <a:spAutoFit/>
          </a:bodyPr>
          <a:lstStyle/>
          <a:p>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TESTABLE QUESTIONS &amp; HYPOTHESIS</a:t>
            </a:r>
            <a:endParaRPr lang="en-US" sz="2400" dirty="0">
              <a:solidFill>
                <a:schemeClr val="bg1"/>
              </a:solidFill>
            </a:endParaRPr>
          </a:p>
        </p:txBody>
      </p:sp>
      <p:sp>
        <p:nvSpPr>
          <p:cNvPr id="9" name="Slide Number Placeholder 8">
            <a:extLst>
              <a:ext uri="{FF2B5EF4-FFF2-40B4-BE49-F238E27FC236}">
                <a16:creationId xmlns:a16="http://schemas.microsoft.com/office/drawing/2014/main" id="{E4872327-557B-46C4-8705-BAF48FC22702}"/>
              </a:ext>
            </a:extLst>
          </p:cNvPr>
          <p:cNvSpPr>
            <a:spLocks noGrp="1"/>
          </p:cNvSpPr>
          <p:nvPr>
            <p:ph type="sldNum" sz="quarter" idx="12"/>
          </p:nvPr>
        </p:nvSpPr>
        <p:spPr>
          <a:xfrm>
            <a:off x="9476795" y="6483708"/>
            <a:ext cx="2743200" cy="365125"/>
          </a:xfrm>
        </p:spPr>
        <p:txBody>
          <a:bodyPr/>
          <a:lstStyle/>
          <a:p>
            <a:fld id="{33ABF3DD-078A-4EE0-AF10-E3DEB8652971}" type="slidenum">
              <a:rPr lang="en-US" smtClean="0"/>
              <a:t>4</a:t>
            </a:fld>
            <a:endParaRPr lang="en-US" dirty="0"/>
          </a:p>
        </p:txBody>
      </p:sp>
    </p:spTree>
    <p:extLst>
      <p:ext uri="{BB962C8B-B14F-4D97-AF65-F5344CB8AC3E}">
        <p14:creationId xmlns:p14="http://schemas.microsoft.com/office/powerpoint/2010/main" val="302833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D3CF96-BEE6-4ACA-9B67-762FB4700897}"/>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43BB1CA-E209-4208-90DF-CD182CA0110A}"/>
              </a:ext>
            </a:extLst>
          </p:cNvPr>
          <p:cNvSpPr/>
          <p:nvPr/>
        </p:nvSpPr>
        <p:spPr>
          <a:xfrm>
            <a:off x="6139927" y="599728"/>
            <a:ext cx="5954482" cy="60306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66FF791-4900-4F56-B461-0F6700B920C3}"/>
              </a:ext>
            </a:extLst>
          </p:cNvPr>
          <p:cNvSpPr/>
          <p:nvPr/>
        </p:nvSpPr>
        <p:spPr>
          <a:xfrm>
            <a:off x="109244" y="599729"/>
            <a:ext cx="5954482" cy="603069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3704AD-6A02-4B8D-8825-B4241BB954DE}"/>
              </a:ext>
            </a:extLst>
          </p:cNvPr>
          <p:cNvSpPr>
            <a:spLocks noGrp="1"/>
          </p:cNvSpPr>
          <p:nvPr>
            <p:ph type="title"/>
          </p:nvPr>
        </p:nvSpPr>
        <p:spPr>
          <a:xfrm>
            <a:off x="762000" y="-417151"/>
            <a:ext cx="10515600" cy="1325563"/>
          </a:xfrm>
        </p:spPr>
        <p:txBody>
          <a:bodyPr>
            <a:normAutofit/>
          </a:bodyPr>
          <a:lstStyle/>
          <a:p>
            <a:pPr algn="ctr"/>
            <a:r>
              <a:rPr lang="en-US" sz="2400" b="1" dirty="0">
                <a:solidFill>
                  <a:schemeClr val="bg1"/>
                </a:solidFill>
                <a:latin typeface="Calibri" panose="020F0502020204030204" pitchFamily="34" charset="0"/>
                <a:cs typeface="Times New Roman" panose="02020603050405020304" pitchFamily="18" charset="0"/>
              </a:rPr>
              <a:t>MATERIALS</a:t>
            </a:r>
          </a:p>
        </p:txBody>
      </p:sp>
      <p:sp>
        <p:nvSpPr>
          <p:cNvPr id="4" name="TextBox 3">
            <a:extLst>
              <a:ext uri="{FF2B5EF4-FFF2-40B4-BE49-F238E27FC236}">
                <a16:creationId xmlns:a16="http://schemas.microsoft.com/office/drawing/2014/main" id="{E056945A-A066-454C-A38A-1F27DB667239}"/>
              </a:ext>
            </a:extLst>
          </p:cNvPr>
          <p:cNvSpPr txBox="1"/>
          <p:nvPr/>
        </p:nvSpPr>
        <p:spPr>
          <a:xfrm>
            <a:off x="79299" y="688950"/>
            <a:ext cx="6106884" cy="6429132"/>
          </a:xfrm>
          <a:prstGeom prst="rect">
            <a:avLst/>
          </a:prstGeom>
          <a:noFill/>
        </p:spPr>
        <p:txBody>
          <a:bodyPr wrap="square" rtlCol="0">
            <a:spAutoFit/>
          </a:bodyPr>
          <a:lstStyle/>
          <a:p>
            <a:pPr marL="228600" marR="0" lvl="0" indent="-228600">
              <a:lnSpc>
                <a:spcPct val="107000"/>
              </a:lnSpc>
              <a:spcBef>
                <a:spcPts val="0"/>
              </a:spcBef>
              <a:spcAft>
                <a:spcPts val="0"/>
              </a:spcAft>
              <a:buFont typeface="Symbol" panose="05050102010706020507" pitchFamily="18" charset="2"/>
              <a:buChar cha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Neutralizing Bacterial Kit</a:t>
            </a:r>
            <a:r>
              <a:rPr lang="en-US" sz="1600" dirty="0">
                <a:effectLst/>
                <a:latin typeface="Calibri" panose="020F0502020204030204" pitchFamily="34" charset="0"/>
                <a:ea typeface="Calibri" panose="020F0502020204030204" pitchFamily="34" charset="0"/>
                <a:cs typeface="Times New Roman" panose="02020603050405020304" pitchFamily="18" charset="0"/>
              </a:rPr>
              <a:t>, available from Home Science Tools (Item #: SB-BACTUSE), which includes nutrient agar plates,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Escherichia coli</a:t>
            </a:r>
            <a:r>
              <a:rPr lang="en-US" sz="1600" dirty="0">
                <a:effectLst/>
                <a:latin typeface="Calibri" panose="020F0502020204030204" pitchFamily="34" charset="0"/>
                <a:ea typeface="Calibri" panose="020F0502020204030204" pitchFamily="34" charset="0"/>
                <a:cs typeface="Times New Roman" panose="02020603050405020304" pitchFamily="18" charset="0"/>
              </a:rPr>
              <a:t> K-12 culture (LyoQuick freeze dried and ready to reconstitute), 6 mm diameter sterile disks (Item #: LM-STERILE), sterile cotton swabs, nitrile gloves</a:t>
            </a:r>
          </a:p>
          <a:p>
            <a:pPr marL="228600" marR="0" lvl="0" indent="-228600">
              <a:lnSpc>
                <a:spcPct val="107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Isopropyl alcohol, 70%</a:t>
            </a:r>
          </a:p>
          <a:p>
            <a:pPr marL="228600" marR="0" lvl="0" indent="-228600">
              <a:lnSpc>
                <a:spcPct val="107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Metal forceps</a:t>
            </a:r>
          </a:p>
          <a:p>
            <a:pPr marL="228600" marR="0" lvl="0" indent="-228600">
              <a:lnSpc>
                <a:spcPct val="107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Incubator (OppsDecor Egg Incubator, Amazon.com)</a:t>
            </a:r>
          </a:p>
          <a:p>
            <a:pPr marL="228600" marR="0" lvl="0" indent="-228600">
              <a:lnSpc>
                <a:spcPct val="107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Candles</a:t>
            </a:r>
          </a:p>
          <a:p>
            <a:pPr marL="228600" marR="0" lvl="0" indent="-228600">
              <a:lnSpc>
                <a:spcPct val="107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Baby food jars for silver nanoparticle serial dilutions</a:t>
            </a:r>
          </a:p>
          <a:p>
            <a:pPr marL="228600" marR="0" lvl="0" indent="-228600">
              <a:lnSpc>
                <a:spcPct val="107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Distilled water</a:t>
            </a:r>
          </a:p>
          <a:p>
            <a:pPr marL="228600" marR="0" lvl="0" indent="-228600">
              <a:lnSpc>
                <a:spcPct val="107000"/>
              </a:lnSpc>
              <a:spcBef>
                <a:spcPts val="0"/>
              </a:spcBef>
              <a:spcAft>
                <a:spcPts val="0"/>
              </a:spcAft>
              <a:buFont typeface="Symbol" panose="05050102010706020507" pitchFamily="18" charset="2"/>
              <a:buChar cha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Natural Path Silver Wings Dietary Mineral Supplement, colloidal silver 500 PPM </a:t>
            </a:r>
            <a:r>
              <a:rPr lang="en-US" sz="1600" dirty="0">
                <a:effectLst/>
                <a:latin typeface="Calibri" panose="020F0502020204030204" pitchFamily="34" charset="0"/>
                <a:ea typeface="Calibri" panose="020F0502020204030204" pitchFamily="34" charset="0"/>
                <a:cs typeface="Times New Roman" panose="02020603050405020304" pitchFamily="18" charset="0"/>
              </a:rPr>
              <a:t>(Amazon.com)</a:t>
            </a:r>
          </a:p>
          <a:p>
            <a:pPr marL="228600" marR="0" lvl="0" indent="-228600">
              <a:lnSpc>
                <a:spcPct val="107000"/>
              </a:lnSpc>
              <a:spcBef>
                <a:spcPts val="0"/>
              </a:spcBef>
              <a:spcAft>
                <a:spcPts val="0"/>
              </a:spcAft>
              <a:buFont typeface="Symbol" panose="05050102010706020507" pitchFamily="18" charset="2"/>
              <a:buChar cha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Baker’s yeast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Saccharomyces cerevisiae</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(Fleischmann’s Active Dry Yeast Original, ¼ oz packet)</a:t>
            </a:r>
          </a:p>
          <a:p>
            <a:pPr marL="228600" marR="0" lvl="0" indent="-228600">
              <a:lnSpc>
                <a:spcPct val="107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Granulated sugar</a:t>
            </a:r>
          </a:p>
          <a:p>
            <a:pPr marL="228600" marR="0" lvl="0" indent="-228600">
              <a:lnSpc>
                <a:spcPct val="107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10X magnifying glass</a:t>
            </a:r>
          </a:p>
          <a:p>
            <a:pPr marL="228600" indent="-228600">
              <a:lnSpc>
                <a:spcPct val="107000"/>
              </a:lnSpc>
              <a:buFont typeface="Symbol" panose="05050102010706020507" pitchFamily="18" charset="2"/>
              <a:buChar char=""/>
            </a:pPr>
            <a:r>
              <a:rPr lang="en-US" sz="1600" dirty="0">
                <a:latin typeface="Calibri" panose="020F0502020204030204" pitchFamily="34" charset="0"/>
                <a:cs typeface="Times New Roman" panose="02020603050405020304" pitchFamily="18" charset="0"/>
              </a:rPr>
              <a:t>Metric ruler</a:t>
            </a:r>
          </a:p>
          <a:p>
            <a:pPr marL="228600" indent="-228600">
              <a:lnSpc>
                <a:spcPct val="107000"/>
              </a:lnSpc>
              <a:buFont typeface="Symbol" panose="05050102010706020507" pitchFamily="18" charset="2"/>
              <a:buChar char=""/>
            </a:pPr>
            <a:r>
              <a:rPr lang="en-US" sz="1600" dirty="0">
                <a:latin typeface="Calibri" panose="020F0502020204030204" pitchFamily="34" charset="0"/>
                <a:cs typeface="Times New Roman" panose="02020603050405020304" pitchFamily="18" charset="0"/>
              </a:rPr>
              <a:t>Bleach</a:t>
            </a:r>
          </a:p>
          <a:p>
            <a:pPr marL="228600" indent="-228600">
              <a:lnSpc>
                <a:spcPct val="107000"/>
              </a:lnSpc>
              <a:buFont typeface="Symbol" panose="05050102010706020507" pitchFamily="18" charset="2"/>
              <a:buChar char=""/>
            </a:pPr>
            <a:r>
              <a:rPr lang="en-US" sz="1600" dirty="0">
                <a:latin typeface="Calibri" panose="020F0502020204030204" pitchFamily="34" charset="0"/>
                <a:cs typeface="Times New Roman" panose="02020603050405020304" pitchFamily="18" charset="0"/>
              </a:rPr>
              <a:t>10 mL, 25 mL, 100 mL, 500 mL graduated cylinders</a:t>
            </a:r>
          </a:p>
          <a:p>
            <a:pPr marL="228600" indent="-228600">
              <a:lnSpc>
                <a:spcPct val="107000"/>
              </a:lnSpc>
              <a:buFont typeface="Symbol" panose="05050102010706020507" pitchFamily="18" charset="2"/>
              <a:buChar char=""/>
            </a:pPr>
            <a:r>
              <a:rPr lang="en-US" sz="1600" dirty="0">
                <a:latin typeface="Calibri" panose="020F0502020204030204" pitchFamily="34" charset="0"/>
                <a:cs typeface="Times New Roman" panose="02020603050405020304" pitchFamily="18" charset="0"/>
              </a:rPr>
              <a:t>Petri dishes, polystyrene, 90 X 15 mm, 20 pack (Home Science Tools, Item #: BE-PETRI20)</a:t>
            </a:r>
          </a:p>
          <a:p>
            <a:pPr marL="228600" indent="-228600">
              <a:lnSpc>
                <a:spcPct val="107000"/>
              </a:lnSpc>
              <a:buFont typeface="Symbol" panose="05050102010706020507" pitchFamily="18" charset="2"/>
              <a:buChar char=""/>
            </a:pPr>
            <a:endParaRPr lang="en-US" sz="16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B91A154A-16D5-4DB7-9043-EE53310411FC}"/>
              </a:ext>
            </a:extLst>
          </p:cNvPr>
          <p:cNvSpPr txBox="1"/>
          <p:nvPr/>
        </p:nvSpPr>
        <p:spPr>
          <a:xfrm>
            <a:off x="6216128" y="688950"/>
            <a:ext cx="6106884" cy="4456861"/>
          </a:xfrm>
          <a:prstGeom prst="rect">
            <a:avLst/>
          </a:prstGeom>
          <a:noFill/>
        </p:spPr>
        <p:txBody>
          <a:bodyPr wrap="square" rtlCol="0">
            <a:spAutoFit/>
          </a:bodyPr>
          <a:lstStyle/>
          <a:p>
            <a:pPr marL="228600" marR="0" lvl="0" indent="-228600">
              <a:lnSpc>
                <a:spcPct val="107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Melt &amp; pour yeast-extract dextrose (YED) media, 350 mL (Carolina Biological Supply Item #: C30910)</a:t>
            </a:r>
          </a:p>
          <a:p>
            <a:pPr marL="228600" marR="0" lvl="0" indent="-228600">
              <a:lnSpc>
                <a:spcPct val="107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2 one-gallon jugs of pond water</a:t>
            </a:r>
          </a:p>
          <a:p>
            <a:pPr marL="228600" marR="0" lvl="0" indent="-228600">
              <a:lnSpc>
                <a:spcPct val="107000"/>
              </a:lnSpc>
              <a:spcBef>
                <a:spcPts val="0"/>
              </a:spcBef>
              <a:spcAft>
                <a:spcPts val="0"/>
              </a:spcAft>
              <a:buFont typeface="Symbol" panose="05050102010706020507" pitchFamily="18" charset="2"/>
              <a:buChar char=""/>
            </a:pPr>
            <a:r>
              <a:rPr lang="en-US" sz="1600" b="1" i="1" dirty="0">
                <a:effectLst/>
                <a:latin typeface="Calibri" panose="020F0502020204030204" pitchFamily="34" charset="0"/>
                <a:ea typeface="Calibri" panose="020F0502020204030204" pitchFamily="34" charset="0"/>
                <a:cs typeface="Times New Roman" panose="02020603050405020304" pitchFamily="18" charset="0"/>
              </a:rPr>
              <a:t>Daphnia magna</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cultures </a:t>
            </a:r>
            <a:r>
              <a:rPr lang="en-US" sz="1600" dirty="0">
                <a:effectLst/>
                <a:latin typeface="Calibri" panose="020F0502020204030204" pitchFamily="34" charset="0"/>
                <a:ea typeface="Calibri" panose="020F0502020204030204" pitchFamily="34" charset="0"/>
                <a:cs typeface="Times New Roman" panose="02020603050405020304" pitchFamily="18" charset="0"/>
              </a:rPr>
              <a:t>(Carolina Biology Supply Company Item # 142331)</a:t>
            </a:r>
          </a:p>
          <a:p>
            <a:pPr marL="228600" marR="0" lvl="0" indent="-228600">
              <a:lnSpc>
                <a:spcPct val="107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1 mL and 3 mL pipets</a:t>
            </a:r>
          </a:p>
          <a:p>
            <a:pPr marL="228600" marR="0" lvl="0" indent="-228600">
              <a:lnSpc>
                <a:spcPct val="107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20 oz clear plastic cups</a:t>
            </a:r>
          </a:p>
          <a:p>
            <a:pPr marL="228600" marR="0" lvl="0" indent="-228600">
              <a:lnSpc>
                <a:spcPct val="107000"/>
              </a:lnSpc>
              <a:spcBef>
                <a:spcPts val="0"/>
              </a:spcBef>
              <a:spcAft>
                <a:spcPts val="0"/>
              </a:spcAft>
              <a:buFont typeface="Symbol" panose="05050102010706020507" pitchFamily="18" charset="2"/>
              <a:buChar cha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Nature Jim’s Sprouting Mung Bean Seeds </a:t>
            </a:r>
            <a:r>
              <a:rPr lang="en-US" sz="1600" dirty="0">
                <a:effectLst/>
                <a:latin typeface="Calibri" panose="020F0502020204030204" pitchFamily="34" charset="0"/>
                <a:ea typeface="Calibri" panose="020F0502020204030204" pitchFamily="34" charset="0"/>
                <a:cs typeface="Times New Roman" panose="02020603050405020304" pitchFamily="18" charset="0"/>
              </a:rPr>
              <a:t>(Amazon.com)</a:t>
            </a:r>
          </a:p>
          <a:p>
            <a:pPr marL="228600" marR="0" lvl="0" indent="-228600">
              <a:lnSpc>
                <a:spcPct val="107000"/>
              </a:lnSpc>
              <a:spcBef>
                <a:spcPts val="0"/>
              </a:spcBef>
              <a:spcAft>
                <a:spcPts val="0"/>
              </a:spcAft>
              <a:buFont typeface="Symbol" panose="05050102010706020507" pitchFamily="18" charset="2"/>
              <a:buChar cha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Consumer products containing silver nanoparticles </a:t>
            </a:r>
            <a:r>
              <a:rPr lang="en-US" sz="1600" dirty="0">
                <a:effectLst/>
                <a:latin typeface="Calibri" panose="020F0502020204030204" pitchFamily="34" charset="0"/>
                <a:ea typeface="Calibri" panose="020F0502020204030204" pitchFamily="34" charset="0"/>
                <a:cs typeface="Times New Roman" panose="02020603050405020304" pitchFamily="18" charset="0"/>
              </a:rPr>
              <a:t>from Amazon.com: Hylunia Colloidal Silver Mist (10 PPM), Silver Shield Sanitizer Multi-Purpose Hygiene Spray (15-20 PPM), Heritage Store Colloidal Silver Foaming Soap (20 PPM), Silver Biotics Tooth Gel (22 PPM), Curad Germ Shield (55 PPM), Organa Silver Gel (100 PPM), and Silver Lip Balm (2,500 PPM).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38B64E47-6697-4B64-B410-3E583603079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0317" y="4434208"/>
            <a:ext cx="2277836" cy="2148922"/>
          </a:xfrm>
          <a:prstGeom prst="rect">
            <a:avLst/>
          </a:prstGeom>
          <a:noFill/>
          <a:ln>
            <a:noFill/>
          </a:ln>
        </p:spPr>
      </p:pic>
      <p:pic>
        <p:nvPicPr>
          <p:cNvPr id="9" name="Picture 8">
            <a:extLst>
              <a:ext uri="{FF2B5EF4-FFF2-40B4-BE49-F238E27FC236}">
                <a16:creationId xmlns:a16="http://schemas.microsoft.com/office/drawing/2014/main" id="{C94A0030-AFFF-480E-812E-949C65112F1F}"/>
              </a:ext>
            </a:extLst>
          </p:cNvPr>
          <p:cNvPicPr>
            <a:picLocks noChangeAspect="1"/>
          </p:cNvPicPr>
          <p:nvPr/>
        </p:nvPicPr>
        <p:blipFill>
          <a:blip r:embed="rId4"/>
          <a:stretch>
            <a:fillRect/>
          </a:stretch>
        </p:blipFill>
        <p:spPr>
          <a:xfrm>
            <a:off x="6216128" y="4442037"/>
            <a:ext cx="3477988" cy="2141093"/>
          </a:xfrm>
          <a:prstGeom prst="rect">
            <a:avLst/>
          </a:prstGeom>
        </p:spPr>
      </p:pic>
      <p:sp>
        <p:nvSpPr>
          <p:cNvPr id="11" name="Slide Number Placeholder 10">
            <a:extLst>
              <a:ext uri="{FF2B5EF4-FFF2-40B4-BE49-F238E27FC236}">
                <a16:creationId xmlns:a16="http://schemas.microsoft.com/office/drawing/2014/main" id="{2EAB6EE2-4E95-4A8B-A00E-B5F5B10361E4}"/>
              </a:ext>
            </a:extLst>
          </p:cNvPr>
          <p:cNvSpPr>
            <a:spLocks noGrp="1"/>
          </p:cNvSpPr>
          <p:nvPr>
            <p:ph type="sldNum" sz="quarter" idx="12"/>
          </p:nvPr>
        </p:nvSpPr>
        <p:spPr>
          <a:xfrm>
            <a:off x="9465511" y="6551098"/>
            <a:ext cx="2743200" cy="365125"/>
          </a:xfrm>
        </p:spPr>
        <p:txBody>
          <a:bodyPr/>
          <a:lstStyle/>
          <a:p>
            <a:fld id="{33ABF3DD-078A-4EE0-AF10-E3DEB8652971}" type="slidenum">
              <a:rPr lang="en-US" smtClean="0"/>
              <a:t>5</a:t>
            </a:fld>
            <a:endParaRPr lang="en-US" dirty="0"/>
          </a:p>
        </p:txBody>
      </p:sp>
    </p:spTree>
    <p:extLst>
      <p:ext uri="{BB962C8B-B14F-4D97-AF65-F5344CB8AC3E}">
        <p14:creationId xmlns:p14="http://schemas.microsoft.com/office/powerpoint/2010/main" val="3175798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C3E45-0B31-4773-B82C-3C6ECE2668A8}"/>
              </a:ext>
            </a:extLst>
          </p:cNvPr>
          <p:cNvSpPr/>
          <p:nvPr/>
        </p:nvSpPr>
        <p:spPr>
          <a:xfrm>
            <a:off x="0" y="1403545"/>
            <a:ext cx="12192000" cy="2786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
            <a:extLst>
              <a:ext uri="{FF2B5EF4-FFF2-40B4-BE49-F238E27FC236}">
                <a16:creationId xmlns:a16="http://schemas.microsoft.com/office/drawing/2014/main" id="{8C5A33FC-7800-43FC-9911-C747DC42895F}"/>
              </a:ext>
            </a:extLst>
          </p:cNvPr>
          <p:cNvSpPr>
            <a:spLocks noChangeArrowheads="1"/>
          </p:cNvSpPr>
          <p:nvPr/>
        </p:nvSpPr>
        <p:spPr bwMode="auto">
          <a:xfrm>
            <a:off x="158044" y="1734834"/>
            <a:ext cx="11921067"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PART I: </a:t>
            </a:r>
          </a:p>
          <a:p>
            <a:pPr marL="0" marR="0" lvl="0" indent="0" algn="ctr" defTabSz="914400" rtl="0" eaLnBrk="0" fontAlgn="base" latinLnBrk="0" hangingPunct="0">
              <a:lnSpc>
                <a:spcPct val="100000"/>
              </a:lnSpc>
              <a:spcBef>
                <a:spcPct val="0"/>
              </a:spcBef>
              <a:spcAft>
                <a:spcPct val="0"/>
              </a:spcAft>
              <a:buClrTx/>
              <a:buSzTx/>
              <a:buFontTx/>
              <a:buNone/>
              <a:tabLst/>
            </a:pPr>
            <a:r>
              <a:rPr lang="en-US" sz="4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a:t>
            </a:r>
            <a:r>
              <a:rPr lang="en-US"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ntibacterial and Antifungal Effectiveness of </a:t>
            </a:r>
          </a:p>
          <a:p>
            <a:pPr marL="0" marR="0" lvl="0" indent="0" algn="ctr" defTabSz="914400" rtl="0" eaLnBrk="0" fontAlgn="base" latinLnBrk="0" hangingPunct="0">
              <a:lnSpc>
                <a:spcPct val="100000"/>
              </a:lnSpc>
              <a:spcBef>
                <a:spcPct val="0"/>
              </a:spcBef>
              <a:spcAft>
                <a:spcPct val="0"/>
              </a:spcAft>
              <a:buClrTx/>
              <a:buSzTx/>
              <a:buFontTx/>
              <a:buNone/>
              <a:tabLst/>
            </a:pPr>
            <a:r>
              <a:rPr lang="en-US"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Silver </a:t>
            </a:r>
            <a:r>
              <a:rPr lang="en-US" sz="4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N</a:t>
            </a:r>
            <a:r>
              <a:rPr lang="en-US"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anoparticles</a:t>
            </a:r>
            <a:endParaRPr kumimoji="0" lang="en-US" altLang="en-US" sz="4000" b="1" i="0" u="none" strike="noStrike" cap="none" normalizeH="0" baseline="0" dirty="0">
              <a:ln>
                <a:noFill/>
              </a:ln>
              <a:solidFill>
                <a:schemeClr val="bg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CAF382CC-92B5-441A-82B7-CD366190C5B2}"/>
              </a:ext>
            </a:extLst>
          </p:cNvPr>
          <p:cNvSpPr>
            <a:spLocks noGrp="1"/>
          </p:cNvSpPr>
          <p:nvPr>
            <p:ph type="sldNum" sz="quarter" idx="12"/>
          </p:nvPr>
        </p:nvSpPr>
        <p:spPr>
          <a:xfrm>
            <a:off x="9448800" y="6492875"/>
            <a:ext cx="2743200" cy="365125"/>
          </a:xfrm>
        </p:spPr>
        <p:txBody>
          <a:bodyPr/>
          <a:lstStyle/>
          <a:p>
            <a:fld id="{33ABF3DD-078A-4EE0-AF10-E3DEB8652971}" type="slidenum">
              <a:rPr lang="en-US" smtClean="0"/>
              <a:t>6</a:t>
            </a:fld>
            <a:endParaRPr lang="en-US" dirty="0"/>
          </a:p>
        </p:txBody>
      </p:sp>
    </p:spTree>
    <p:extLst>
      <p:ext uri="{BB962C8B-B14F-4D97-AF65-F5344CB8AC3E}">
        <p14:creationId xmlns:p14="http://schemas.microsoft.com/office/powerpoint/2010/main" val="930472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344A70-127D-4B43-BEA6-12827CFB1B0C}"/>
              </a:ext>
            </a:extLst>
          </p:cNvPr>
          <p:cNvSpPr/>
          <p:nvPr/>
        </p:nvSpPr>
        <p:spPr>
          <a:xfrm>
            <a:off x="600159" y="643573"/>
            <a:ext cx="7906574" cy="79612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3A037017-15B7-4D14-9D91-C8C33E5FEC55}"/>
              </a:ext>
            </a:extLst>
          </p:cNvPr>
          <p:cNvSpPr txBox="1"/>
          <p:nvPr/>
        </p:nvSpPr>
        <p:spPr>
          <a:xfrm>
            <a:off x="682190" y="659606"/>
            <a:ext cx="7911187" cy="692497"/>
          </a:xfrm>
          <a:prstGeom prst="rect">
            <a:avLst/>
          </a:prstGeom>
          <a:noFill/>
        </p:spPr>
        <p:txBody>
          <a:bodyPr wrap="square" rtlCol="0">
            <a:spAutoFit/>
          </a:bodyPr>
          <a:lstStyle/>
          <a:p>
            <a:r>
              <a:rPr lang="en-US" sz="1300" dirty="0">
                <a:effectLst/>
                <a:latin typeface="Calibri" panose="020F0502020204030204" pitchFamily="34" charset="0"/>
                <a:ea typeface="Calibri" panose="020F0502020204030204" pitchFamily="34" charset="0"/>
                <a:cs typeface="Times New Roman" panose="02020603050405020304" pitchFamily="18" charset="0"/>
              </a:rPr>
              <a:t>Perform a 1:10 serial dilution of the colloidal silver (Natural Path Silver Wings Dietary Mineral Supplement, colloidal silver 500 PPM) in 25 mL distilled water in baby food jars. The concentrations being tested are 500,000 </a:t>
            </a:r>
            <a:r>
              <a:rPr lang="en-US" sz="1300" dirty="0">
                <a:effectLst/>
                <a:latin typeface="Calibri" panose="020F0502020204030204" pitchFamily="34" charset="0"/>
                <a:ea typeface="Calibri" panose="020F0502020204030204" pitchFamily="34" charset="0"/>
                <a:cs typeface="Calibri" panose="020F0502020204030204" pitchFamily="34" charset="0"/>
              </a:rPr>
              <a:t>µg/L (undiluted), </a:t>
            </a:r>
            <a:r>
              <a:rPr lang="en-US" sz="1300" dirty="0">
                <a:effectLst/>
                <a:latin typeface="Calibri" panose="020F0502020204030204" pitchFamily="34" charset="0"/>
                <a:ea typeface="Calibri" panose="020F0502020204030204" pitchFamily="34" charset="0"/>
                <a:cs typeface="Times New Roman" panose="02020603050405020304" pitchFamily="18" charset="0"/>
              </a:rPr>
              <a:t>50,000 </a:t>
            </a:r>
            <a:r>
              <a:rPr lang="en-US" sz="1300" dirty="0">
                <a:effectLst/>
                <a:latin typeface="Calibri" panose="020F0502020204030204" pitchFamily="34" charset="0"/>
                <a:ea typeface="Calibri" panose="020F0502020204030204" pitchFamily="34" charset="0"/>
                <a:cs typeface="Calibri" panose="020F0502020204030204" pitchFamily="34" charset="0"/>
              </a:rPr>
              <a:t>µg/L, </a:t>
            </a:r>
            <a:r>
              <a:rPr lang="en-US" sz="1300" dirty="0">
                <a:effectLst/>
                <a:latin typeface="Calibri" panose="020F0502020204030204" pitchFamily="34" charset="0"/>
                <a:ea typeface="Calibri" panose="020F0502020204030204" pitchFamily="34" charset="0"/>
                <a:cs typeface="Times New Roman" panose="02020603050405020304" pitchFamily="18" charset="0"/>
              </a:rPr>
              <a:t>5,000 </a:t>
            </a:r>
            <a:r>
              <a:rPr lang="en-US" sz="1300" dirty="0">
                <a:effectLst/>
                <a:latin typeface="Calibri" panose="020F0502020204030204" pitchFamily="34" charset="0"/>
                <a:ea typeface="Calibri" panose="020F0502020204030204" pitchFamily="34" charset="0"/>
                <a:cs typeface="Calibri" panose="020F0502020204030204" pitchFamily="34" charset="0"/>
              </a:rPr>
              <a:t>µg/L, </a:t>
            </a:r>
            <a:r>
              <a:rPr lang="en-US" sz="1300" dirty="0">
                <a:effectLst/>
                <a:latin typeface="Calibri" panose="020F0502020204030204" pitchFamily="34" charset="0"/>
                <a:ea typeface="Calibri" panose="020F0502020204030204" pitchFamily="34" charset="0"/>
                <a:cs typeface="Times New Roman" panose="02020603050405020304" pitchFamily="18" charset="0"/>
              </a:rPr>
              <a:t>500 </a:t>
            </a:r>
            <a:r>
              <a:rPr lang="en-US" sz="1300" dirty="0">
                <a:effectLst/>
                <a:latin typeface="Calibri" panose="020F0502020204030204" pitchFamily="34" charset="0"/>
                <a:ea typeface="Calibri" panose="020F0502020204030204" pitchFamily="34" charset="0"/>
                <a:cs typeface="Calibri" panose="020F0502020204030204" pitchFamily="34" charset="0"/>
              </a:rPr>
              <a:t>µg/L, </a:t>
            </a:r>
            <a:r>
              <a:rPr lang="en-US" sz="1300" dirty="0">
                <a:effectLst/>
                <a:latin typeface="Calibri" panose="020F0502020204030204" pitchFamily="34" charset="0"/>
                <a:ea typeface="Calibri" panose="020F0502020204030204" pitchFamily="34" charset="0"/>
                <a:cs typeface="Times New Roman" panose="02020603050405020304" pitchFamily="18" charset="0"/>
              </a:rPr>
              <a:t>50 </a:t>
            </a:r>
            <a:r>
              <a:rPr lang="en-US" sz="1300" dirty="0">
                <a:effectLst/>
                <a:latin typeface="Calibri" panose="020F0502020204030204" pitchFamily="34" charset="0"/>
                <a:ea typeface="Calibri" panose="020F0502020204030204" pitchFamily="34" charset="0"/>
                <a:cs typeface="Calibri" panose="020F0502020204030204" pitchFamily="34" charset="0"/>
              </a:rPr>
              <a:t>µg/L, </a:t>
            </a:r>
            <a:r>
              <a:rPr lang="en-US" sz="1300" dirty="0">
                <a:effectLst/>
                <a:latin typeface="Calibri" panose="020F0502020204030204" pitchFamily="34" charset="0"/>
                <a:ea typeface="Calibri" panose="020F0502020204030204" pitchFamily="34" charset="0"/>
                <a:cs typeface="Times New Roman" panose="02020603050405020304" pitchFamily="18" charset="0"/>
              </a:rPr>
              <a:t>5 </a:t>
            </a:r>
            <a:r>
              <a:rPr lang="en-US" sz="1300" dirty="0">
                <a:effectLst/>
                <a:latin typeface="Calibri" panose="020F0502020204030204" pitchFamily="34" charset="0"/>
                <a:ea typeface="Calibri" panose="020F0502020204030204" pitchFamily="34" charset="0"/>
                <a:cs typeface="Calibri" panose="020F0502020204030204" pitchFamily="34" charset="0"/>
              </a:rPr>
              <a:t>µg/L and 0 µg/L as negative control. </a:t>
            </a:r>
            <a:endParaRPr lang="en-US" sz="1300" dirty="0"/>
          </a:p>
        </p:txBody>
      </p:sp>
      <p:sp>
        <p:nvSpPr>
          <p:cNvPr id="10" name="Rectangle 9">
            <a:extLst>
              <a:ext uri="{FF2B5EF4-FFF2-40B4-BE49-F238E27FC236}">
                <a16:creationId xmlns:a16="http://schemas.microsoft.com/office/drawing/2014/main" id="{8E42A3FA-95B5-4516-B7DB-3D58946E0F30}"/>
              </a:ext>
            </a:extLst>
          </p:cNvPr>
          <p:cNvSpPr/>
          <p:nvPr/>
        </p:nvSpPr>
        <p:spPr>
          <a:xfrm>
            <a:off x="621014" y="1733801"/>
            <a:ext cx="7906573" cy="49074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0876C3C-BB78-4E99-A507-1BB53A4AC0B1}"/>
              </a:ext>
            </a:extLst>
          </p:cNvPr>
          <p:cNvSpPr/>
          <p:nvPr/>
        </p:nvSpPr>
        <p:spPr>
          <a:xfrm>
            <a:off x="621817" y="2535565"/>
            <a:ext cx="7906571" cy="60612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7335AAA-BE5A-421A-8B75-AA621812719F}"/>
              </a:ext>
            </a:extLst>
          </p:cNvPr>
          <p:cNvSpPr/>
          <p:nvPr/>
        </p:nvSpPr>
        <p:spPr>
          <a:xfrm>
            <a:off x="600159" y="4576592"/>
            <a:ext cx="7973416" cy="122754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2587E7-BD42-4E36-A47A-70CCC505CA3D}"/>
              </a:ext>
            </a:extLst>
          </p:cNvPr>
          <p:cNvSpPr/>
          <p:nvPr/>
        </p:nvSpPr>
        <p:spPr>
          <a:xfrm>
            <a:off x="604157" y="3415470"/>
            <a:ext cx="7938400" cy="9035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31DD7A-CF43-4FDC-87E1-D71C9B8F7644}"/>
              </a:ext>
            </a:extLst>
          </p:cNvPr>
          <p:cNvSpPr/>
          <p:nvPr/>
        </p:nvSpPr>
        <p:spPr>
          <a:xfrm>
            <a:off x="589188" y="6105066"/>
            <a:ext cx="7938399" cy="5240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6B126A3-F038-4584-8421-5A82608553C5}"/>
              </a:ext>
            </a:extLst>
          </p:cNvPr>
          <p:cNvSpPr txBox="1"/>
          <p:nvPr/>
        </p:nvSpPr>
        <p:spPr>
          <a:xfrm>
            <a:off x="705892" y="1725157"/>
            <a:ext cx="7810564" cy="823046"/>
          </a:xfrm>
          <a:prstGeom prst="rect">
            <a:avLst/>
          </a:prstGeom>
          <a:noFill/>
        </p:spPr>
        <p:txBody>
          <a:bodyPr wrap="square" rtlCol="0">
            <a:spAutoFit/>
          </a:bodyPr>
          <a:lstStyle/>
          <a:p>
            <a:pPr marR="0" lvl="0">
              <a:lnSpc>
                <a:spcPct val="107000"/>
              </a:lnSpc>
              <a:spcBef>
                <a:spcPts val="0"/>
              </a:spcBef>
              <a:spcAft>
                <a:spcPts val="8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Sterilize a pair of forceps in 70% isopropyl alcohol and place 6 sterile disks into each baby food jar containing the different concentrations of silver nanoparticles.  The disks were soaked until a later step.</a:t>
            </a:r>
          </a:p>
          <a:p>
            <a:endParaRPr lang="en-US" sz="1300" dirty="0"/>
          </a:p>
        </p:txBody>
      </p:sp>
      <p:sp>
        <p:nvSpPr>
          <p:cNvPr id="7" name="TextBox 6">
            <a:extLst>
              <a:ext uri="{FF2B5EF4-FFF2-40B4-BE49-F238E27FC236}">
                <a16:creationId xmlns:a16="http://schemas.microsoft.com/office/drawing/2014/main" id="{D62D2D8D-2D51-4403-A276-028A2E6659B6}"/>
              </a:ext>
            </a:extLst>
          </p:cNvPr>
          <p:cNvSpPr txBox="1"/>
          <p:nvPr/>
        </p:nvSpPr>
        <p:spPr>
          <a:xfrm>
            <a:off x="571505" y="2493315"/>
            <a:ext cx="7911187" cy="692497"/>
          </a:xfrm>
          <a:prstGeom prst="rect">
            <a:avLst/>
          </a:prstGeom>
          <a:noFill/>
        </p:spPr>
        <p:txBody>
          <a:bodyPr wrap="square" rtlCol="0">
            <a:spAutoFit/>
          </a:bodyPr>
          <a:lstStyle/>
          <a:p>
            <a:r>
              <a:rPr lang="en-US" sz="1300" dirty="0">
                <a:effectLst/>
                <a:latin typeface="Calibri" panose="020F0502020204030204" pitchFamily="34" charset="0"/>
                <a:ea typeface="Calibri" panose="020F0502020204030204" pitchFamily="34" charset="0"/>
                <a:cs typeface="Times New Roman" panose="02020603050405020304" pitchFamily="18" charset="0"/>
              </a:rPr>
              <a:t>Working in a sterile environment next to lit candles, make bacterial lawns by following Neutralizing Bacteria Kit instructions to reconstitute freeze-dried E. coli bacteria. Label the back of 14 nutrient-agar media plates with respective silver nanoparticle concentrations (2 plates for each concentration tested).</a:t>
            </a:r>
            <a:endParaRPr lang="en-US" sz="1300" dirty="0"/>
          </a:p>
        </p:txBody>
      </p:sp>
      <p:sp>
        <p:nvSpPr>
          <p:cNvPr id="8" name="TextBox 7">
            <a:extLst>
              <a:ext uri="{FF2B5EF4-FFF2-40B4-BE49-F238E27FC236}">
                <a16:creationId xmlns:a16="http://schemas.microsoft.com/office/drawing/2014/main" id="{45C42056-6172-426E-A17F-11ECC26898B6}"/>
              </a:ext>
            </a:extLst>
          </p:cNvPr>
          <p:cNvSpPr txBox="1"/>
          <p:nvPr/>
        </p:nvSpPr>
        <p:spPr>
          <a:xfrm>
            <a:off x="631370" y="3427170"/>
            <a:ext cx="7810564" cy="892552"/>
          </a:xfrm>
          <a:prstGeom prst="rect">
            <a:avLst/>
          </a:prstGeom>
          <a:noFill/>
        </p:spPr>
        <p:txBody>
          <a:bodyPr wrap="square" rtlCol="0">
            <a:spAutoFit/>
          </a:bodyPr>
          <a:lstStyle/>
          <a:p>
            <a:r>
              <a:rPr lang="en-US" sz="1300" dirty="0">
                <a:effectLst/>
                <a:latin typeface="Calibri" panose="020F0502020204030204" pitchFamily="34" charset="0"/>
                <a:ea typeface="Calibri" panose="020F0502020204030204" pitchFamily="34" charset="0"/>
                <a:cs typeface="Times New Roman" panose="02020603050405020304" pitchFamily="18" charset="0"/>
              </a:rPr>
              <a:t>Dispense 2 drops of the </a:t>
            </a:r>
            <a:r>
              <a:rPr lang="en-US" sz="1300" i="1" dirty="0">
                <a:effectLst/>
                <a:latin typeface="Calibri" panose="020F0502020204030204" pitchFamily="34" charset="0"/>
                <a:ea typeface="Calibri" panose="020F0502020204030204" pitchFamily="34" charset="0"/>
                <a:cs typeface="Times New Roman" panose="02020603050405020304" pitchFamily="18" charset="0"/>
              </a:rPr>
              <a:t>E. coli </a:t>
            </a:r>
            <a:r>
              <a:rPr lang="en-US" sz="1300" dirty="0">
                <a:effectLst/>
                <a:latin typeface="Calibri" panose="020F0502020204030204" pitchFamily="34" charset="0"/>
                <a:ea typeface="Calibri" panose="020F0502020204030204" pitchFamily="34" charset="0"/>
                <a:cs typeface="Times New Roman" panose="02020603050405020304" pitchFamily="18" charset="0"/>
              </a:rPr>
              <a:t>culture on the center surface of the agar plate. </a:t>
            </a:r>
            <a:r>
              <a:rPr lang="en-US" sz="1300" dirty="0">
                <a:latin typeface="Calibri" panose="020F0502020204030204" pitchFamily="34" charset="0"/>
                <a:ea typeface="Calibri" panose="020F0502020204030204" pitchFamily="34" charset="0"/>
                <a:cs typeface="Times New Roman" panose="02020603050405020304" pitchFamily="18" charset="0"/>
              </a:rPr>
              <a:t>U</a:t>
            </a:r>
            <a:r>
              <a:rPr lang="en-US" sz="1300" dirty="0">
                <a:effectLst/>
                <a:latin typeface="Calibri" panose="020F0502020204030204" pitchFamily="34" charset="0"/>
                <a:ea typeface="Calibri" panose="020F0502020204030204" pitchFamily="34" charset="0"/>
                <a:cs typeface="Times New Roman" panose="02020603050405020304" pitchFamily="18" charset="0"/>
              </a:rPr>
              <a:t>se a sterile cotton swab to spread bacteria around the entire surface of the agar plate. Streak the bacteria by making a vertical line, then spread this left to right and top to bottom, rotate the plate 60 degrees clockwise and repeat the spreading and plate rotation steps 3 more times. Repeat for all 14 plates.</a:t>
            </a:r>
          </a:p>
        </p:txBody>
      </p:sp>
      <p:sp>
        <p:nvSpPr>
          <p:cNvPr id="9" name="TextBox 8">
            <a:extLst>
              <a:ext uri="{FF2B5EF4-FFF2-40B4-BE49-F238E27FC236}">
                <a16:creationId xmlns:a16="http://schemas.microsoft.com/office/drawing/2014/main" id="{5C198442-3676-42C4-93A4-0FE0B166FF6B}"/>
              </a:ext>
            </a:extLst>
          </p:cNvPr>
          <p:cNvSpPr txBox="1"/>
          <p:nvPr/>
        </p:nvSpPr>
        <p:spPr>
          <a:xfrm>
            <a:off x="668215" y="4622580"/>
            <a:ext cx="8011807" cy="1465145"/>
          </a:xfrm>
          <a:prstGeom prst="rect">
            <a:avLst/>
          </a:prstGeom>
          <a:noFill/>
        </p:spPr>
        <p:txBody>
          <a:bodyPr wrap="square" rtlCol="0">
            <a:spAutoFit/>
          </a:bodyPr>
          <a:lstStyle/>
          <a:p>
            <a:pPr marR="0" lvl="0">
              <a:lnSpc>
                <a:spcPct val="107000"/>
              </a:lnSpc>
              <a:spcBef>
                <a:spcPts val="0"/>
              </a:spcBef>
              <a:spcAft>
                <a:spcPts val="8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With sterile forceps, evenly place three filter circles from a specific concentration of nanosilver onto the corresponding labeled bacteria plate.  Use 2 bacteria plates for each concentration tested. Tap the sterile circle on the jar’s rim until no drops are coming off the circle (about 6 taps) before placing on the agar plate. It is important not to let the circle move once it is set on the surface.  Using the forceps’ tips, press the surface of the circle once to ensure it is secured onto the agar.  </a:t>
            </a:r>
          </a:p>
          <a:p>
            <a:endParaRPr lang="en-US" sz="1300" dirty="0"/>
          </a:p>
        </p:txBody>
      </p:sp>
      <p:sp>
        <p:nvSpPr>
          <p:cNvPr id="21" name="TextBox 20">
            <a:extLst>
              <a:ext uri="{FF2B5EF4-FFF2-40B4-BE49-F238E27FC236}">
                <a16:creationId xmlns:a16="http://schemas.microsoft.com/office/drawing/2014/main" id="{7030087F-8AB4-4854-ABB3-46A67E592524}"/>
              </a:ext>
            </a:extLst>
          </p:cNvPr>
          <p:cNvSpPr txBox="1"/>
          <p:nvPr/>
        </p:nvSpPr>
        <p:spPr>
          <a:xfrm>
            <a:off x="631370" y="6138995"/>
            <a:ext cx="7842005" cy="692497"/>
          </a:xfrm>
          <a:prstGeom prst="rect">
            <a:avLst/>
          </a:prstGeom>
          <a:noFill/>
        </p:spPr>
        <p:txBody>
          <a:bodyPr wrap="square" rtlCol="0">
            <a:spAutoFit/>
          </a:bodyPr>
          <a:lstStyle/>
          <a:p>
            <a:r>
              <a:rPr lang="en-US" sz="1300" dirty="0">
                <a:effectLst/>
                <a:latin typeface="Calibri" panose="020F0502020204030204" pitchFamily="34" charset="0"/>
                <a:ea typeface="Calibri" panose="020F0502020204030204" pitchFamily="34" charset="0"/>
                <a:cs typeface="Times New Roman" panose="02020603050405020304" pitchFamily="18" charset="0"/>
              </a:rPr>
              <a:t>Secure the lid on each agar plate using a few pieces of clear tape.  Incubate inverted plates in a 37</a:t>
            </a:r>
            <a:r>
              <a:rPr lang="en-US" sz="1300" baseline="30000" dirty="0">
                <a:effectLst/>
                <a:latin typeface="Calibri" panose="020F0502020204030204" pitchFamily="34" charset="0"/>
                <a:ea typeface="Calibri" panose="020F0502020204030204" pitchFamily="34" charset="0"/>
                <a:cs typeface="Times New Roman" panose="02020603050405020304" pitchFamily="18" charset="0"/>
              </a:rPr>
              <a:t>o</a:t>
            </a:r>
            <a:r>
              <a:rPr lang="en-US" sz="1300" dirty="0">
                <a:effectLst/>
                <a:latin typeface="Calibri" panose="020F0502020204030204" pitchFamily="34" charset="0"/>
                <a:ea typeface="Calibri" panose="020F0502020204030204" pitchFamily="34" charset="0"/>
                <a:cs typeface="Times New Roman" panose="02020603050405020304" pitchFamily="18" charset="0"/>
              </a:rPr>
              <a:t>C incubator with 70% humidity.</a:t>
            </a:r>
          </a:p>
          <a:p>
            <a:endParaRPr lang="en-US" sz="1300" dirty="0"/>
          </a:p>
        </p:txBody>
      </p:sp>
      <p:sp>
        <p:nvSpPr>
          <p:cNvPr id="30" name="Rectangle 29">
            <a:extLst>
              <a:ext uri="{FF2B5EF4-FFF2-40B4-BE49-F238E27FC236}">
                <a16:creationId xmlns:a16="http://schemas.microsoft.com/office/drawing/2014/main" id="{3EB9F178-7BA2-43D0-82BE-F9749E616E07}"/>
              </a:ext>
            </a:extLst>
          </p:cNvPr>
          <p:cNvSpPr/>
          <p:nvPr/>
        </p:nvSpPr>
        <p:spPr>
          <a:xfrm>
            <a:off x="0" y="-5226"/>
            <a:ext cx="12192000" cy="390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3704AD-6A02-4B8D-8825-B4241BB954DE}"/>
              </a:ext>
            </a:extLst>
          </p:cNvPr>
          <p:cNvSpPr>
            <a:spLocks noGrp="1"/>
          </p:cNvSpPr>
          <p:nvPr>
            <p:ph type="title"/>
          </p:nvPr>
        </p:nvSpPr>
        <p:spPr>
          <a:xfrm>
            <a:off x="-159156" y="-182980"/>
            <a:ext cx="12510311" cy="1170731"/>
          </a:xfrm>
        </p:spPr>
        <p:txBody>
          <a:bodyPr>
            <a:normAutofit/>
          </a:bodyPr>
          <a:lstStyle/>
          <a:p>
            <a:pPr algn="ctr"/>
            <a:r>
              <a:rPr lang="en-US" sz="1800" b="1" dirty="0">
                <a:solidFill>
                  <a:schemeClr val="bg1"/>
                </a:solidFill>
                <a:latin typeface="Calibri" panose="020F0502020204030204" pitchFamily="34" charset="0"/>
                <a:cs typeface="Times New Roman" panose="02020603050405020304" pitchFamily="18" charset="0"/>
              </a:rPr>
              <a:t>PROCEDURE:</a:t>
            </a:r>
            <a:r>
              <a:rPr lang="en-US" sz="2400" b="1" dirty="0">
                <a:solidFill>
                  <a:schemeClr val="bg1"/>
                </a:solidFill>
                <a:latin typeface="Calibri" panose="020F0502020204030204" pitchFamily="34" charset="0"/>
                <a:cs typeface="Times New Roman" panose="02020603050405020304" pitchFamily="18" charset="0"/>
              </a:rPr>
              <a:t> </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Effect of Silver Nanoparticles on the Viability of </a:t>
            </a:r>
            <a:r>
              <a:rPr lang="en-US" sz="18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Escherichia coli</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using the Kirby-Bauer Antibiotic Testing Method</a:t>
            </a: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3200" b="1" u="sng" dirty="0">
              <a:solidFill>
                <a:schemeClr val="bg1"/>
              </a:solidFill>
              <a:latin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7E05C9EB-7AAB-4D0D-BD17-F69E7620A9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0022" y="634802"/>
            <a:ext cx="3436260" cy="841617"/>
          </a:xfrm>
          <a:prstGeom prst="rect">
            <a:avLst/>
          </a:prstGeom>
          <a:noFill/>
          <a:ln>
            <a:noFill/>
          </a:ln>
        </p:spPr>
      </p:pic>
      <p:pic>
        <p:nvPicPr>
          <p:cNvPr id="23" name="Picture 22">
            <a:extLst>
              <a:ext uri="{FF2B5EF4-FFF2-40B4-BE49-F238E27FC236}">
                <a16:creationId xmlns:a16="http://schemas.microsoft.com/office/drawing/2014/main" id="{6164B099-9213-44A5-8044-21B36640E2C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9590" y="2227417"/>
            <a:ext cx="1842024" cy="2345927"/>
          </a:xfrm>
          <a:prstGeom prst="rect">
            <a:avLst/>
          </a:prstGeom>
          <a:noFill/>
          <a:ln>
            <a:noFill/>
          </a:ln>
        </p:spPr>
      </p:pic>
      <p:pic>
        <p:nvPicPr>
          <p:cNvPr id="24" name="Picture 23">
            <a:extLst>
              <a:ext uri="{FF2B5EF4-FFF2-40B4-BE49-F238E27FC236}">
                <a16:creationId xmlns:a16="http://schemas.microsoft.com/office/drawing/2014/main" id="{5947803D-CAE9-49E2-AF57-ACA6CE27E94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0760205" y="2177008"/>
            <a:ext cx="1253883" cy="1413780"/>
          </a:xfrm>
          <a:prstGeom prst="rect">
            <a:avLst/>
          </a:prstGeom>
          <a:noFill/>
          <a:ln>
            <a:noFill/>
          </a:ln>
        </p:spPr>
      </p:pic>
      <p:pic>
        <p:nvPicPr>
          <p:cNvPr id="25" name="Picture 24">
            <a:extLst>
              <a:ext uri="{FF2B5EF4-FFF2-40B4-BE49-F238E27FC236}">
                <a16:creationId xmlns:a16="http://schemas.microsoft.com/office/drawing/2014/main" id="{F9F57A00-9110-4641-AC50-B93CF94694D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7705" y="5215029"/>
            <a:ext cx="2121860" cy="1253883"/>
          </a:xfrm>
          <a:prstGeom prst="rect">
            <a:avLst/>
          </a:prstGeom>
          <a:noFill/>
          <a:ln>
            <a:noFill/>
          </a:ln>
        </p:spPr>
      </p:pic>
      <p:sp>
        <p:nvSpPr>
          <p:cNvPr id="26" name="Arrow: Down 25">
            <a:extLst>
              <a:ext uri="{FF2B5EF4-FFF2-40B4-BE49-F238E27FC236}">
                <a16:creationId xmlns:a16="http://schemas.microsoft.com/office/drawing/2014/main" id="{1BE59445-055F-49DE-92F9-DA2BDF9EF098}"/>
              </a:ext>
            </a:extLst>
          </p:cNvPr>
          <p:cNvSpPr/>
          <p:nvPr/>
        </p:nvSpPr>
        <p:spPr>
          <a:xfrm>
            <a:off x="4307072" y="2281760"/>
            <a:ext cx="555172" cy="198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Down 26">
            <a:extLst>
              <a:ext uri="{FF2B5EF4-FFF2-40B4-BE49-F238E27FC236}">
                <a16:creationId xmlns:a16="http://schemas.microsoft.com/office/drawing/2014/main" id="{F394AB71-8753-4D29-B89D-5E380820BBEB}"/>
              </a:ext>
            </a:extLst>
          </p:cNvPr>
          <p:cNvSpPr/>
          <p:nvPr/>
        </p:nvSpPr>
        <p:spPr>
          <a:xfrm>
            <a:off x="4334474" y="3203599"/>
            <a:ext cx="555172" cy="198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Down 27">
            <a:extLst>
              <a:ext uri="{FF2B5EF4-FFF2-40B4-BE49-F238E27FC236}">
                <a16:creationId xmlns:a16="http://schemas.microsoft.com/office/drawing/2014/main" id="{E10A24C8-396E-4593-8A65-09B7C80D4BE2}"/>
              </a:ext>
            </a:extLst>
          </p:cNvPr>
          <p:cNvSpPr/>
          <p:nvPr/>
        </p:nvSpPr>
        <p:spPr>
          <a:xfrm>
            <a:off x="4318042" y="4352300"/>
            <a:ext cx="555172" cy="198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Down 28">
            <a:extLst>
              <a:ext uri="{FF2B5EF4-FFF2-40B4-BE49-F238E27FC236}">
                <a16:creationId xmlns:a16="http://schemas.microsoft.com/office/drawing/2014/main" id="{728827A5-FC68-4E5F-B643-5D8317FC994A}"/>
              </a:ext>
            </a:extLst>
          </p:cNvPr>
          <p:cNvSpPr/>
          <p:nvPr/>
        </p:nvSpPr>
        <p:spPr>
          <a:xfrm>
            <a:off x="4334474" y="5866257"/>
            <a:ext cx="555172" cy="198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29624BB2-6074-4357-B0F8-EBBFE4B11120}"/>
              </a:ext>
            </a:extLst>
          </p:cNvPr>
          <p:cNvSpPr/>
          <p:nvPr/>
        </p:nvSpPr>
        <p:spPr>
          <a:xfrm>
            <a:off x="97964" y="836624"/>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33" name="Oval 32">
            <a:extLst>
              <a:ext uri="{FF2B5EF4-FFF2-40B4-BE49-F238E27FC236}">
                <a16:creationId xmlns:a16="http://schemas.microsoft.com/office/drawing/2014/main" id="{5566FB3E-6CE3-48DE-8535-B8E051BDC697}"/>
              </a:ext>
            </a:extLst>
          </p:cNvPr>
          <p:cNvSpPr/>
          <p:nvPr/>
        </p:nvSpPr>
        <p:spPr>
          <a:xfrm>
            <a:off x="87607" y="1726571"/>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34" name="Oval 33">
            <a:extLst>
              <a:ext uri="{FF2B5EF4-FFF2-40B4-BE49-F238E27FC236}">
                <a16:creationId xmlns:a16="http://schemas.microsoft.com/office/drawing/2014/main" id="{76A16FCA-5C12-41C4-ACE8-D05403D3C43F}"/>
              </a:ext>
            </a:extLst>
          </p:cNvPr>
          <p:cNvSpPr/>
          <p:nvPr/>
        </p:nvSpPr>
        <p:spPr>
          <a:xfrm>
            <a:off x="88410" y="2601663"/>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35" name="Oval 34">
            <a:extLst>
              <a:ext uri="{FF2B5EF4-FFF2-40B4-BE49-F238E27FC236}">
                <a16:creationId xmlns:a16="http://schemas.microsoft.com/office/drawing/2014/main" id="{91BC062A-166F-4157-B2D4-10052D931F9B}"/>
              </a:ext>
            </a:extLst>
          </p:cNvPr>
          <p:cNvSpPr/>
          <p:nvPr/>
        </p:nvSpPr>
        <p:spPr>
          <a:xfrm>
            <a:off x="97963" y="3609209"/>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36" name="Oval 35">
            <a:extLst>
              <a:ext uri="{FF2B5EF4-FFF2-40B4-BE49-F238E27FC236}">
                <a16:creationId xmlns:a16="http://schemas.microsoft.com/office/drawing/2014/main" id="{19BFC9E5-45D6-4D34-A0C2-C84E4258F99E}"/>
              </a:ext>
            </a:extLst>
          </p:cNvPr>
          <p:cNvSpPr/>
          <p:nvPr/>
        </p:nvSpPr>
        <p:spPr>
          <a:xfrm>
            <a:off x="97963" y="4959052"/>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37" name="Oval 36">
            <a:extLst>
              <a:ext uri="{FF2B5EF4-FFF2-40B4-BE49-F238E27FC236}">
                <a16:creationId xmlns:a16="http://schemas.microsoft.com/office/drawing/2014/main" id="{5E13779C-B4EF-4AA4-9738-800E233B80E2}"/>
              </a:ext>
            </a:extLst>
          </p:cNvPr>
          <p:cNvSpPr/>
          <p:nvPr/>
        </p:nvSpPr>
        <p:spPr>
          <a:xfrm>
            <a:off x="97964" y="6092581"/>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15" name="Arrow: Down 14">
            <a:extLst>
              <a:ext uri="{FF2B5EF4-FFF2-40B4-BE49-F238E27FC236}">
                <a16:creationId xmlns:a16="http://schemas.microsoft.com/office/drawing/2014/main" id="{9E87F359-0D5E-42A0-9107-BC468F374E0C}"/>
              </a:ext>
            </a:extLst>
          </p:cNvPr>
          <p:cNvSpPr/>
          <p:nvPr/>
        </p:nvSpPr>
        <p:spPr>
          <a:xfrm>
            <a:off x="4275860" y="1482122"/>
            <a:ext cx="555172" cy="198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7695AA3C-7D5A-418C-94FE-951271EA7518}"/>
              </a:ext>
            </a:extLst>
          </p:cNvPr>
          <p:cNvSpPr txBox="1"/>
          <p:nvPr/>
        </p:nvSpPr>
        <p:spPr>
          <a:xfrm>
            <a:off x="7162800" y="1473242"/>
            <a:ext cx="6258560" cy="773673"/>
          </a:xfrm>
          <a:prstGeom prst="rect">
            <a:avLst/>
          </a:prstGeom>
          <a:noFill/>
        </p:spPr>
        <p:txBody>
          <a:bodyPr wrap="square">
            <a:spAutoFit/>
          </a:bodyPr>
          <a:lstStyle/>
          <a:p>
            <a:pPr marL="22860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Jars containing Serial Dilutions of Colloidal Silver</a:t>
            </a:r>
          </a:p>
          <a:p>
            <a:pPr marL="228600" marR="0" algn="ctr">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Nanoparticles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ctr">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Box 4">
            <a:extLst>
              <a:ext uri="{FF2B5EF4-FFF2-40B4-BE49-F238E27FC236}">
                <a16:creationId xmlns:a16="http://schemas.microsoft.com/office/drawing/2014/main" id="{DAAC932A-27E6-4B95-B301-9FA7E3CFBE68}"/>
              </a:ext>
            </a:extLst>
          </p:cNvPr>
          <p:cNvSpPr txBox="1"/>
          <p:nvPr/>
        </p:nvSpPr>
        <p:spPr>
          <a:xfrm>
            <a:off x="8353876" y="4503322"/>
            <a:ext cx="2241318" cy="1167756"/>
          </a:xfrm>
          <a:prstGeom prst="rect">
            <a:avLst/>
          </a:prstGeom>
          <a:noFill/>
        </p:spPr>
        <p:txBody>
          <a:bodyPr wrap="square" rtlCol="0">
            <a:spAutoFit/>
          </a:bodyPr>
          <a:lstStyle/>
          <a:p>
            <a:pPr marL="228600" marR="0" algn="ctr">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Sterile Environment for Bacteria Plating </a:t>
            </a:r>
          </a:p>
          <a:p>
            <a:pPr marL="22860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400" dirty="0"/>
          </a:p>
        </p:txBody>
      </p:sp>
      <p:sp>
        <p:nvSpPr>
          <p:cNvPr id="39" name="TextBox 38">
            <a:extLst>
              <a:ext uri="{FF2B5EF4-FFF2-40B4-BE49-F238E27FC236}">
                <a16:creationId xmlns:a16="http://schemas.microsoft.com/office/drawing/2014/main" id="{D2B26692-9C49-427E-9275-50FAA1BCE042}"/>
              </a:ext>
            </a:extLst>
          </p:cNvPr>
          <p:cNvSpPr txBox="1"/>
          <p:nvPr/>
        </p:nvSpPr>
        <p:spPr>
          <a:xfrm>
            <a:off x="10217574" y="3501615"/>
            <a:ext cx="2064008" cy="954107"/>
          </a:xfrm>
          <a:prstGeom prst="rect">
            <a:avLst/>
          </a:prstGeom>
          <a:noFill/>
        </p:spPr>
        <p:txBody>
          <a:bodyPr wrap="square">
            <a:spAutoFit/>
          </a:bodyPr>
          <a:lstStyle/>
          <a:p>
            <a:pPr marL="228600" marR="0" algn="ctr">
              <a:spcBef>
                <a:spcPts val="0"/>
              </a:spcBef>
            </a:pPr>
            <a:r>
              <a:rPr lang="en-US" sz="1400" dirty="0">
                <a:effectLst/>
                <a:latin typeface="Calibri" panose="020F0502020204030204" pitchFamily="34" charset="0"/>
                <a:ea typeface="Calibri" panose="020F0502020204030204" pitchFamily="34" charset="0"/>
                <a:cs typeface="Times New Roman" panose="02020603050405020304" pitchFamily="18" charset="0"/>
              </a:rPr>
              <a:t>Placement of Nanosilver-Coated Filter Disks on Bacteria Culture Plate</a:t>
            </a:r>
          </a:p>
        </p:txBody>
      </p:sp>
      <p:sp>
        <p:nvSpPr>
          <p:cNvPr id="17" name="TextBox 16">
            <a:extLst>
              <a:ext uri="{FF2B5EF4-FFF2-40B4-BE49-F238E27FC236}">
                <a16:creationId xmlns:a16="http://schemas.microsoft.com/office/drawing/2014/main" id="{6F749855-5A5F-4A4B-A92E-272E775C8EEB}"/>
              </a:ext>
            </a:extLst>
          </p:cNvPr>
          <p:cNvSpPr txBox="1"/>
          <p:nvPr/>
        </p:nvSpPr>
        <p:spPr>
          <a:xfrm>
            <a:off x="9256658" y="6452409"/>
            <a:ext cx="2489912" cy="523220"/>
          </a:xfrm>
          <a:prstGeom prst="rect">
            <a:avLst/>
          </a:prstGeom>
          <a:noFill/>
        </p:spPr>
        <p:txBody>
          <a:bodyPr wrap="none" rtlCol="0">
            <a:sp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Incubator for Culturing Bacteria</a:t>
            </a:r>
          </a:p>
          <a:p>
            <a:endParaRPr lang="en-US" sz="1400" dirty="0"/>
          </a:p>
        </p:txBody>
      </p:sp>
      <p:sp>
        <p:nvSpPr>
          <p:cNvPr id="16" name="Slide Number Placeholder 15">
            <a:extLst>
              <a:ext uri="{FF2B5EF4-FFF2-40B4-BE49-F238E27FC236}">
                <a16:creationId xmlns:a16="http://schemas.microsoft.com/office/drawing/2014/main" id="{F84E31A6-85CF-4706-9CE5-9C1B513EBB53}"/>
              </a:ext>
            </a:extLst>
          </p:cNvPr>
          <p:cNvSpPr>
            <a:spLocks noGrp="1"/>
          </p:cNvSpPr>
          <p:nvPr>
            <p:ph type="sldNum" sz="quarter" idx="12"/>
          </p:nvPr>
        </p:nvSpPr>
        <p:spPr>
          <a:xfrm>
            <a:off x="9474535" y="6468912"/>
            <a:ext cx="2743200" cy="365125"/>
          </a:xfrm>
        </p:spPr>
        <p:txBody>
          <a:bodyPr/>
          <a:lstStyle/>
          <a:p>
            <a:fld id="{33ABF3DD-078A-4EE0-AF10-E3DEB8652971}" type="slidenum">
              <a:rPr lang="en-US" smtClean="0"/>
              <a:t>7</a:t>
            </a:fld>
            <a:endParaRPr lang="en-US" dirty="0"/>
          </a:p>
        </p:txBody>
      </p:sp>
    </p:spTree>
    <p:extLst>
      <p:ext uri="{BB962C8B-B14F-4D97-AF65-F5344CB8AC3E}">
        <p14:creationId xmlns:p14="http://schemas.microsoft.com/office/powerpoint/2010/main" val="2519331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6E91846-E4E9-494A-9989-F8661C84C2B9}"/>
              </a:ext>
            </a:extLst>
          </p:cNvPr>
          <p:cNvSpPr/>
          <p:nvPr/>
        </p:nvSpPr>
        <p:spPr>
          <a:xfrm>
            <a:off x="-4680" y="-22689"/>
            <a:ext cx="12192000" cy="380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ectangle 4">
            <a:extLst>
              <a:ext uri="{FF2B5EF4-FFF2-40B4-BE49-F238E27FC236}">
                <a16:creationId xmlns:a16="http://schemas.microsoft.com/office/drawing/2014/main" id="{63A93B26-0645-4C0F-86E9-298F4F986551}"/>
              </a:ext>
            </a:extLst>
          </p:cNvPr>
          <p:cNvSpPr/>
          <p:nvPr/>
        </p:nvSpPr>
        <p:spPr>
          <a:xfrm>
            <a:off x="59868" y="4659341"/>
            <a:ext cx="11952518" cy="205757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3344A70-127D-4B43-BEA6-12827CFB1B0C}"/>
              </a:ext>
            </a:extLst>
          </p:cNvPr>
          <p:cNvSpPr/>
          <p:nvPr/>
        </p:nvSpPr>
        <p:spPr>
          <a:xfrm>
            <a:off x="631371" y="456886"/>
            <a:ext cx="7075715" cy="138141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7335AAA-BE5A-421A-8B75-AA621812719F}"/>
              </a:ext>
            </a:extLst>
          </p:cNvPr>
          <p:cNvSpPr/>
          <p:nvPr/>
        </p:nvSpPr>
        <p:spPr>
          <a:xfrm>
            <a:off x="631371" y="2122370"/>
            <a:ext cx="7075714" cy="13457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31DD7A-CF43-4FDC-87E1-D71C9B8F7644}"/>
              </a:ext>
            </a:extLst>
          </p:cNvPr>
          <p:cNvSpPr/>
          <p:nvPr/>
        </p:nvSpPr>
        <p:spPr>
          <a:xfrm>
            <a:off x="604161" y="3750331"/>
            <a:ext cx="7102924" cy="77157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C198442-3676-42C4-93A4-0FE0B166FF6B}"/>
              </a:ext>
            </a:extLst>
          </p:cNvPr>
          <p:cNvSpPr txBox="1"/>
          <p:nvPr/>
        </p:nvSpPr>
        <p:spPr>
          <a:xfrm>
            <a:off x="650610" y="2095262"/>
            <a:ext cx="6934202" cy="1756122"/>
          </a:xfrm>
          <a:prstGeom prst="rect">
            <a:avLst/>
          </a:prstGeom>
          <a:noFill/>
        </p:spPr>
        <p:txBody>
          <a:bodyPr wrap="square" rtlCol="0">
            <a:spAutoFit/>
          </a:bodyPr>
          <a:lstStyle/>
          <a:p>
            <a:pPr marR="0" lvl="0">
              <a:lnSpc>
                <a:spcPct val="107000"/>
              </a:lnSpc>
              <a:spcBef>
                <a:spcPts val="0"/>
              </a:spcBef>
              <a:spcAft>
                <a:spcPts val="8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Repeat this experiment using the following consumer products containing silver:  Hylunia Colloidal Silver Mist (10 PPM), Silver Shield Sanitizer Multi-Purpose Hygiene Spray (15-20 PPM), Heritage Store Colloidal Silver Foaming Soap (20 PPM), Silver Biotics Tooth Gel (22 PPM), Curad Germ Shield (55 PPM), Organa Silver Gel (100 PPM), and Silver Lip Balm (2,500 PPM). Also include a distilled water negative control. Soak the sterile filter disks in the undiluted product and repeat steps 3 through 7 above to observe any antibacterial effects. </a:t>
            </a:r>
          </a:p>
          <a:p>
            <a:endParaRPr lang="en-US" dirty="0"/>
          </a:p>
        </p:txBody>
      </p:sp>
      <p:sp>
        <p:nvSpPr>
          <p:cNvPr id="20" name="TextBox 19">
            <a:extLst>
              <a:ext uri="{FF2B5EF4-FFF2-40B4-BE49-F238E27FC236}">
                <a16:creationId xmlns:a16="http://schemas.microsoft.com/office/drawing/2014/main" id="{3A037017-15B7-4D14-9D91-C8C33E5FEC55}"/>
              </a:ext>
            </a:extLst>
          </p:cNvPr>
          <p:cNvSpPr txBox="1"/>
          <p:nvPr/>
        </p:nvSpPr>
        <p:spPr>
          <a:xfrm>
            <a:off x="649194" y="392887"/>
            <a:ext cx="7159690" cy="1492716"/>
          </a:xfrm>
          <a:prstGeom prst="rect">
            <a:avLst/>
          </a:prstGeom>
          <a:noFill/>
        </p:spPr>
        <p:txBody>
          <a:bodyPr wrap="square" rtlCol="0">
            <a:spAutoFit/>
          </a:bodyPr>
          <a:lstStyle/>
          <a:p>
            <a:r>
              <a:rPr lang="en-US" sz="1300" dirty="0">
                <a:effectLst/>
                <a:latin typeface="Calibri" panose="020F0502020204030204" pitchFamily="34" charset="0"/>
                <a:ea typeface="Calibri" panose="020F0502020204030204" pitchFamily="34" charset="0"/>
                <a:cs typeface="Times New Roman" panose="02020603050405020304" pitchFamily="18" charset="0"/>
              </a:rPr>
              <a:t>Observe each plate at 0 hour, 24 hours, 48 hours, 72 hours and 96 hours.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A zone of inhibition around the filter disk suggests that the particular concentration of colloidal silver has antibacterial effects</a:t>
            </a:r>
            <a:r>
              <a:rPr lang="en-US" sz="1300" dirty="0">
                <a:effectLst/>
                <a:latin typeface="Calibri" panose="020F0502020204030204" pitchFamily="34" charset="0"/>
                <a:ea typeface="Calibri" panose="020F0502020204030204" pitchFamily="34" charset="0"/>
                <a:cs typeface="Times New Roman" panose="02020603050405020304" pitchFamily="18" charset="0"/>
              </a:rPr>
              <a:t>. Use a metric ruler to measure the width (diameter) in millimeters of any zones of inhibition around the filter circles seen on the plates. The filter disk diameter is actually part of the width measurement.  If there is no zone of inhibition at all, report the width number as zero even though the disk itself is around 6 mm in diameter. Plot the average width measurements as a bar graph to examine which concentrations cause an antibacterial effect.  </a:t>
            </a:r>
          </a:p>
        </p:txBody>
      </p:sp>
      <p:sp>
        <p:nvSpPr>
          <p:cNvPr id="21" name="TextBox 20">
            <a:extLst>
              <a:ext uri="{FF2B5EF4-FFF2-40B4-BE49-F238E27FC236}">
                <a16:creationId xmlns:a16="http://schemas.microsoft.com/office/drawing/2014/main" id="{7030087F-8AB4-4854-ABB3-46A67E592524}"/>
              </a:ext>
            </a:extLst>
          </p:cNvPr>
          <p:cNvSpPr txBox="1"/>
          <p:nvPr/>
        </p:nvSpPr>
        <p:spPr>
          <a:xfrm>
            <a:off x="697059" y="3575131"/>
            <a:ext cx="6934202" cy="1361142"/>
          </a:xfrm>
          <a:prstGeom prst="rect">
            <a:avLst/>
          </a:prstGeom>
          <a:noFill/>
        </p:spPr>
        <p:txBody>
          <a:bodyPr wrap="square" rtlCol="0">
            <a:spAutoFit/>
          </a:bodyPr>
          <a:lstStyle/>
          <a:p>
            <a:pPr marL="228600" marR="0" algn="ctr">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p>
          <a:p>
            <a:pPr marR="0" lvl="0">
              <a:lnSpc>
                <a:spcPct val="107000"/>
              </a:lnSpc>
              <a:spcBef>
                <a:spcPts val="0"/>
              </a:spcBef>
              <a:spcAft>
                <a:spcPts val="8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After you finish making observations, sterilize bacteria plates by soaking them in a 10% bleach solution for at least 1-2 hours and discard in the trash. Dilute the colloidal silver solution with tap water until you reach a selected unharmful concentration and pour the dilution into the sink.</a:t>
            </a:r>
          </a:p>
          <a:p>
            <a:endParaRPr lang="en-US" dirty="0"/>
          </a:p>
        </p:txBody>
      </p:sp>
      <p:sp>
        <p:nvSpPr>
          <p:cNvPr id="27" name="Arrow: Down 26">
            <a:extLst>
              <a:ext uri="{FF2B5EF4-FFF2-40B4-BE49-F238E27FC236}">
                <a16:creationId xmlns:a16="http://schemas.microsoft.com/office/drawing/2014/main" id="{F394AB71-8753-4D29-B89D-5E380820BBEB}"/>
              </a:ext>
            </a:extLst>
          </p:cNvPr>
          <p:cNvSpPr/>
          <p:nvPr/>
        </p:nvSpPr>
        <p:spPr>
          <a:xfrm>
            <a:off x="3777344" y="3522500"/>
            <a:ext cx="555172" cy="198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Down 27">
            <a:extLst>
              <a:ext uri="{FF2B5EF4-FFF2-40B4-BE49-F238E27FC236}">
                <a16:creationId xmlns:a16="http://schemas.microsoft.com/office/drawing/2014/main" id="{E10A24C8-396E-4593-8A65-09B7C80D4BE2}"/>
              </a:ext>
            </a:extLst>
          </p:cNvPr>
          <p:cNvSpPr/>
          <p:nvPr/>
        </p:nvSpPr>
        <p:spPr>
          <a:xfrm>
            <a:off x="3705221" y="1867220"/>
            <a:ext cx="555172" cy="198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29624BB2-6074-4357-B0F8-EBBFE4B11120}"/>
              </a:ext>
            </a:extLst>
          </p:cNvPr>
          <p:cNvSpPr/>
          <p:nvPr/>
        </p:nvSpPr>
        <p:spPr>
          <a:xfrm>
            <a:off x="78916" y="944776"/>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a:t>
            </a:r>
          </a:p>
        </p:txBody>
      </p:sp>
      <p:sp>
        <p:nvSpPr>
          <p:cNvPr id="35" name="Oval 34">
            <a:extLst>
              <a:ext uri="{FF2B5EF4-FFF2-40B4-BE49-F238E27FC236}">
                <a16:creationId xmlns:a16="http://schemas.microsoft.com/office/drawing/2014/main" id="{91BC062A-166F-4157-B2D4-10052D931F9B}"/>
              </a:ext>
            </a:extLst>
          </p:cNvPr>
          <p:cNvSpPr/>
          <p:nvPr/>
        </p:nvSpPr>
        <p:spPr>
          <a:xfrm>
            <a:off x="78916" y="2502303"/>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a:t>
            </a:r>
          </a:p>
        </p:txBody>
      </p:sp>
      <p:sp>
        <p:nvSpPr>
          <p:cNvPr id="36" name="Oval 35">
            <a:extLst>
              <a:ext uri="{FF2B5EF4-FFF2-40B4-BE49-F238E27FC236}">
                <a16:creationId xmlns:a16="http://schemas.microsoft.com/office/drawing/2014/main" id="{19BFC9E5-45D6-4D34-A0C2-C84E4258F99E}"/>
              </a:ext>
            </a:extLst>
          </p:cNvPr>
          <p:cNvSpPr/>
          <p:nvPr/>
        </p:nvSpPr>
        <p:spPr>
          <a:xfrm>
            <a:off x="78916" y="3922798"/>
            <a:ext cx="457200" cy="435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9</a:t>
            </a:r>
          </a:p>
        </p:txBody>
      </p:sp>
      <p:pic>
        <p:nvPicPr>
          <p:cNvPr id="30" name="Picture 29">
            <a:extLst>
              <a:ext uri="{FF2B5EF4-FFF2-40B4-BE49-F238E27FC236}">
                <a16:creationId xmlns:a16="http://schemas.microsoft.com/office/drawing/2014/main" id="{89AE9E27-17BE-45CA-B0CF-B2B69B4FD9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8111" y="2421603"/>
            <a:ext cx="2499574" cy="1897730"/>
          </a:xfrm>
          <a:prstGeom prst="rect">
            <a:avLst/>
          </a:prstGeom>
          <a:noFill/>
          <a:ln>
            <a:noFill/>
          </a:ln>
        </p:spPr>
      </p:pic>
      <p:pic>
        <p:nvPicPr>
          <p:cNvPr id="31" name="Picture 30">
            <a:extLst>
              <a:ext uri="{FF2B5EF4-FFF2-40B4-BE49-F238E27FC236}">
                <a16:creationId xmlns:a16="http://schemas.microsoft.com/office/drawing/2014/main" id="{FBCBB03D-6B7A-4940-9394-EF2C9B27BEF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2955" y="336015"/>
            <a:ext cx="3888692" cy="1976238"/>
          </a:xfrm>
          <a:prstGeom prst="rect">
            <a:avLst/>
          </a:prstGeom>
          <a:noFill/>
          <a:ln>
            <a:noFill/>
          </a:ln>
        </p:spPr>
      </p:pic>
      <p:sp>
        <p:nvSpPr>
          <p:cNvPr id="4" name="TextBox 3">
            <a:extLst>
              <a:ext uri="{FF2B5EF4-FFF2-40B4-BE49-F238E27FC236}">
                <a16:creationId xmlns:a16="http://schemas.microsoft.com/office/drawing/2014/main" id="{5303D60C-79CC-4638-A4B8-E0D4A1F6CB53}"/>
              </a:ext>
            </a:extLst>
          </p:cNvPr>
          <p:cNvSpPr txBox="1"/>
          <p:nvPr/>
        </p:nvSpPr>
        <p:spPr>
          <a:xfrm>
            <a:off x="179614" y="4753232"/>
            <a:ext cx="11832772" cy="1963679"/>
          </a:xfrm>
          <a:prstGeom prst="rect">
            <a:avLst/>
          </a:prstGeom>
          <a:noFill/>
        </p:spPr>
        <p:txBody>
          <a:bodyPr wrap="square" rtlCol="0">
            <a:spAutoFit/>
          </a:bodyPr>
          <a:lstStyle/>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Biological Agents and Risk Assessment:</a:t>
            </a:r>
            <a:r>
              <a:rPr lang="en-US" sz="1400" dirty="0">
                <a:effectLst/>
                <a:latin typeface="Calibri" panose="020F0502020204030204" pitchFamily="34" charset="0"/>
                <a:ea typeface="Calibri" panose="020F0502020204030204" pitchFamily="34" charset="0"/>
                <a:cs typeface="Times New Roman" panose="02020603050405020304" pitchFamily="18" charset="0"/>
              </a:rPr>
              <a:t>  The source of the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E. coli</a:t>
            </a:r>
            <a:r>
              <a:rPr lang="en-US" sz="1400" dirty="0">
                <a:effectLst/>
                <a:latin typeface="Calibri" panose="020F0502020204030204" pitchFamily="34" charset="0"/>
                <a:ea typeface="Calibri" panose="020F0502020204030204" pitchFamily="34" charset="0"/>
                <a:cs typeface="Times New Roman" panose="02020603050405020304" pitchFamily="18" charset="0"/>
              </a:rPr>
              <a:t> K-12 is contained in the Neutralizing Bacteria Kit from Home School Tools.  According to the Public Health Service, “The E. coli K-12 strain is classified as Biosafety Level 1 and is non-pathogenic and as such would not be expected to cause harm to healthy people, animals or to the environment.” </a:t>
            </a:r>
            <a:r>
              <a:rPr lang="en-US" sz="1400" baseline="30000" dirty="0">
                <a:effectLst/>
                <a:latin typeface="Calibri" panose="020F0502020204030204" pitchFamily="34" charset="0"/>
                <a:ea typeface="Calibri" panose="020F0502020204030204" pitchFamily="34" charset="0"/>
                <a:cs typeface="Times New Roman" panose="02020603050405020304" pitchFamily="18" charset="0"/>
              </a:rPr>
              <a:t>8,9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Safety Precautions</a:t>
            </a:r>
            <a:r>
              <a:rPr lang="en-US" sz="1400" dirty="0">
                <a:effectLst/>
                <a:latin typeface="Times New Roman" panose="02020603050405020304" pitchFamily="18" charset="0"/>
                <a:ea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Even though considered safe,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E. coli</a:t>
            </a:r>
            <a:r>
              <a:rPr lang="en-US" sz="1400" dirty="0">
                <a:effectLst/>
                <a:latin typeface="Calibri" panose="020F0502020204030204" pitchFamily="34" charset="0"/>
                <a:ea typeface="Calibri" panose="020F0502020204030204" pitchFamily="34" charset="0"/>
                <a:cs typeface="Times New Roman" panose="02020603050405020304" pitchFamily="18" charset="0"/>
              </a:rPr>
              <a:t> K-12 should be treated at all times as if it were a potential hazard. Experiments should be done with the highest safety precautions and standard sterile technique.</a:t>
            </a:r>
            <a:r>
              <a:rPr lang="en-US" sz="1400" baseline="30000" dirty="0">
                <a:effectLst/>
                <a:latin typeface="Calibri" panose="020F0502020204030204" pitchFamily="34" charset="0"/>
                <a:ea typeface="Calibri" panose="020F0502020204030204" pitchFamily="34" charset="0"/>
                <a:cs typeface="Times New Roman" panose="02020603050405020304" pitchFamily="18" charset="0"/>
              </a:rPr>
              <a:t>10, 11,12</a:t>
            </a:r>
            <a:r>
              <a:rPr lang="en-US" sz="1400" dirty="0">
                <a:effectLst/>
                <a:latin typeface="Calibri" panose="020F0502020204030204" pitchFamily="34" charset="0"/>
                <a:ea typeface="Calibri" panose="020F0502020204030204" pitchFamily="34" charset="0"/>
                <a:cs typeface="Times New Roman" panose="02020603050405020304" pitchFamily="18" charset="0"/>
              </a:rPr>
              <a:t> Nose and mouth should be kept away from tubes, pipettes, or other tools that come in contact with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E. coli </a:t>
            </a:r>
            <a:r>
              <a:rPr lang="en-US" sz="1400" dirty="0">
                <a:effectLst/>
                <a:latin typeface="Calibri" panose="020F0502020204030204" pitchFamily="34" charset="0"/>
                <a:ea typeface="Calibri" panose="020F0502020204030204" pitchFamily="34" charset="0"/>
                <a:cs typeface="Times New Roman" panose="02020603050405020304" pitchFamily="18" charset="0"/>
              </a:rPr>
              <a:t>cultures and colloidal silver nanoparticles. Gloves should be worn, work surfaces should be disinfected with 70% isopropyl alcohol before and after use, and hands should be washed thoroughly after glove removal. When finished, all materials should be properly disinfected and disposed of safely. Sterilize bacteria plates and pipettes by soaking them in a 10% bleach solution for at least 1-2 hours and discard in the trash. </a:t>
            </a:r>
            <a:endParaRPr lang="en-US" sz="1400" dirty="0">
              <a:effectLst/>
              <a:latin typeface="Times New Roman" panose="02020603050405020304" pitchFamily="18" charset="0"/>
              <a:ea typeface="Times New Roman" panose="02020603050405020304" pitchFamily="18" charset="0"/>
            </a:endParaRPr>
          </a:p>
        </p:txBody>
      </p:sp>
      <p:sp>
        <p:nvSpPr>
          <p:cNvPr id="38" name="Title 1">
            <a:extLst>
              <a:ext uri="{FF2B5EF4-FFF2-40B4-BE49-F238E27FC236}">
                <a16:creationId xmlns:a16="http://schemas.microsoft.com/office/drawing/2014/main" id="{DC2BA83F-14F4-4523-9B9A-0D61A4607D4A}"/>
              </a:ext>
            </a:extLst>
          </p:cNvPr>
          <p:cNvSpPr>
            <a:spLocks noGrp="1"/>
          </p:cNvSpPr>
          <p:nvPr>
            <p:ph type="title"/>
          </p:nvPr>
        </p:nvSpPr>
        <p:spPr>
          <a:xfrm>
            <a:off x="-152399" y="-249350"/>
            <a:ext cx="12469586" cy="1170731"/>
          </a:xfrm>
        </p:spPr>
        <p:txBody>
          <a:bodyPr>
            <a:normAutofit/>
          </a:bodyPr>
          <a:lstStyle/>
          <a:p>
            <a:pPr algn="ctr"/>
            <a:r>
              <a:rPr lang="en-US" sz="1750" b="1" dirty="0">
                <a:solidFill>
                  <a:schemeClr val="bg1"/>
                </a:solidFill>
                <a:latin typeface="Calibri" panose="020F0502020204030204" pitchFamily="34" charset="0"/>
                <a:cs typeface="Times New Roman" panose="02020603050405020304" pitchFamily="18" charset="0"/>
              </a:rPr>
              <a:t>PROCEDURE: </a:t>
            </a:r>
            <a:r>
              <a:rPr lang="en-US" sz="175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Effect of Silver Nanoparticles on the Viability of </a:t>
            </a:r>
            <a:r>
              <a:rPr lang="en-US" sz="175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Escherichia coli</a:t>
            </a:r>
            <a:r>
              <a:rPr lang="en-US" sz="175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using the Kirby-Bauer Antibiotic Testing Method</a:t>
            </a:r>
            <a:br>
              <a:rPr lang="en-US" sz="17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1750" b="1" u="sng" dirty="0">
              <a:solidFill>
                <a:schemeClr val="bg1"/>
              </a:solidFill>
              <a:latin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FCD3417-7904-46B3-9982-C61CD5E92C46}"/>
              </a:ext>
            </a:extLst>
          </p:cNvPr>
          <p:cNvSpPr txBox="1"/>
          <p:nvPr/>
        </p:nvSpPr>
        <p:spPr>
          <a:xfrm>
            <a:off x="9595755" y="1148042"/>
            <a:ext cx="2721432" cy="738664"/>
          </a:xfrm>
          <a:prstGeom prst="rect">
            <a:avLst/>
          </a:prstGeom>
          <a:noFill/>
        </p:spPr>
        <p:txBody>
          <a:bodyPr wrap="square" rtlCol="0">
            <a:spAutoFit/>
          </a:bodyPr>
          <a:lstStyle/>
          <a:p>
            <a:pPr algn="ctr"/>
            <a:r>
              <a:rPr lang="en-US" sz="1400" dirty="0">
                <a:effectLst/>
                <a:latin typeface="Calibri" panose="020F0502020204030204" pitchFamily="34" charset="0"/>
                <a:ea typeface="Calibri" panose="020F0502020204030204" pitchFamily="34" charset="0"/>
                <a:cs typeface="Times New Roman" panose="02020603050405020304" pitchFamily="18" charset="0"/>
              </a:rPr>
              <a:t>Measurement of the Zone of Inhibition around Filter Disk</a:t>
            </a:r>
          </a:p>
          <a:p>
            <a:pPr algn="ctr"/>
            <a:endParaRPr lang="en-US" sz="1400" dirty="0"/>
          </a:p>
        </p:txBody>
      </p:sp>
      <p:sp>
        <p:nvSpPr>
          <p:cNvPr id="22" name="TextBox 21">
            <a:extLst>
              <a:ext uri="{FF2B5EF4-FFF2-40B4-BE49-F238E27FC236}">
                <a16:creationId xmlns:a16="http://schemas.microsoft.com/office/drawing/2014/main" id="{374EAF3E-1109-43C7-BE64-213893AC89A8}"/>
              </a:ext>
            </a:extLst>
          </p:cNvPr>
          <p:cNvSpPr txBox="1"/>
          <p:nvPr/>
        </p:nvSpPr>
        <p:spPr>
          <a:xfrm>
            <a:off x="6736305" y="4283761"/>
            <a:ext cx="6231834" cy="543162"/>
          </a:xfrm>
          <a:prstGeom prst="rect">
            <a:avLst/>
          </a:prstGeom>
          <a:noFill/>
        </p:spPr>
        <p:txBody>
          <a:bodyPr wrap="square">
            <a:spAutoFit/>
          </a:bodyPr>
          <a:lstStyle/>
          <a:p>
            <a:pPr marL="22860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Consumer Products Containing Silver Nanoparticles</a:t>
            </a:r>
          </a:p>
          <a:p>
            <a:pPr marL="228600" marR="0" algn="ctr">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7" name="Slide Number Placeholder 6">
            <a:extLst>
              <a:ext uri="{FF2B5EF4-FFF2-40B4-BE49-F238E27FC236}">
                <a16:creationId xmlns:a16="http://schemas.microsoft.com/office/drawing/2014/main" id="{5683B9DB-F7D6-491F-B947-FEB3ECB08B2C}"/>
              </a:ext>
            </a:extLst>
          </p:cNvPr>
          <p:cNvSpPr>
            <a:spLocks noGrp="1"/>
          </p:cNvSpPr>
          <p:nvPr>
            <p:ph type="sldNum" sz="quarter" idx="12"/>
          </p:nvPr>
        </p:nvSpPr>
        <p:spPr>
          <a:xfrm>
            <a:off x="9507792" y="6548533"/>
            <a:ext cx="2743200" cy="365125"/>
          </a:xfrm>
        </p:spPr>
        <p:txBody>
          <a:bodyPr/>
          <a:lstStyle/>
          <a:p>
            <a:fld id="{33ABF3DD-078A-4EE0-AF10-E3DEB8652971}" type="slidenum">
              <a:rPr lang="en-US" smtClean="0"/>
              <a:t>8</a:t>
            </a:fld>
            <a:endParaRPr lang="en-US" dirty="0"/>
          </a:p>
        </p:txBody>
      </p:sp>
    </p:spTree>
    <p:extLst>
      <p:ext uri="{BB962C8B-B14F-4D97-AF65-F5344CB8AC3E}">
        <p14:creationId xmlns:p14="http://schemas.microsoft.com/office/powerpoint/2010/main" val="657328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90C68C-983D-419A-8233-BB61756559E0}"/>
              </a:ext>
            </a:extLst>
          </p:cNvPr>
          <p:cNvSpPr/>
          <p:nvPr/>
        </p:nvSpPr>
        <p:spPr>
          <a:xfrm>
            <a:off x="0" y="-5226"/>
            <a:ext cx="12192000" cy="50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2C25E6C-AF27-424C-95B2-4C5B75C0CC91}"/>
              </a:ext>
            </a:extLst>
          </p:cNvPr>
          <p:cNvSpPr/>
          <p:nvPr/>
        </p:nvSpPr>
        <p:spPr>
          <a:xfrm>
            <a:off x="7125307" y="1483080"/>
            <a:ext cx="4961312" cy="435788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E787339-3183-4D91-B97E-6AD0145EBB50}"/>
              </a:ext>
            </a:extLst>
          </p:cNvPr>
          <p:cNvSpPr txBox="1"/>
          <p:nvPr/>
        </p:nvSpPr>
        <p:spPr>
          <a:xfrm>
            <a:off x="406158" y="16988"/>
            <a:ext cx="11537967" cy="523220"/>
          </a:xfrm>
          <a:prstGeom prst="rect">
            <a:avLst/>
          </a:prstGeom>
          <a:noFill/>
        </p:spPr>
        <p:txBody>
          <a:bodyPr wrap="none" rtlCol="0">
            <a:spAutoFit/>
          </a:bodyPr>
          <a:lstStyle/>
          <a:p>
            <a:r>
              <a:rPr lang="en-US" sz="2800" b="1" dirty="0">
                <a:solidFill>
                  <a:schemeClr val="bg1"/>
                </a:solidFill>
              </a:rPr>
              <a:t>RESULTS: The Effect of Silver Nanoparticles on the Viability of </a:t>
            </a:r>
            <a:r>
              <a:rPr lang="en-US" sz="2800" b="1" i="1" dirty="0">
                <a:solidFill>
                  <a:schemeClr val="bg1"/>
                </a:solidFill>
              </a:rPr>
              <a:t>E. coli </a:t>
            </a:r>
            <a:r>
              <a:rPr lang="en-US" sz="2800" b="1" dirty="0">
                <a:solidFill>
                  <a:schemeClr val="bg1"/>
                </a:solidFill>
              </a:rPr>
              <a:t>Bacteria</a:t>
            </a:r>
          </a:p>
        </p:txBody>
      </p:sp>
      <p:sp>
        <p:nvSpPr>
          <p:cNvPr id="2" name="TextBox 1">
            <a:extLst>
              <a:ext uri="{FF2B5EF4-FFF2-40B4-BE49-F238E27FC236}">
                <a16:creationId xmlns:a16="http://schemas.microsoft.com/office/drawing/2014/main" id="{392C9DE9-1703-40C1-9E2F-F21CCE5B4CE0}"/>
              </a:ext>
            </a:extLst>
          </p:cNvPr>
          <p:cNvSpPr txBox="1"/>
          <p:nvPr/>
        </p:nvSpPr>
        <p:spPr>
          <a:xfrm>
            <a:off x="7220974" y="1674086"/>
            <a:ext cx="4853343" cy="4540217"/>
          </a:xfrm>
          <a:prstGeom prst="rect">
            <a:avLst/>
          </a:prstGeom>
          <a:noFill/>
        </p:spPr>
        <p:txBody>
          <a:bodyPr wrap="square" rtlCol="0">
            <a:spAutoFit/>
          </a:bodyPr>
          <a:lstStyle/>
          <a:p>
            <a:r>
              <a:rPr lang="en-US" sz="1600" b="1" dirty="0"/>
              <a:t>Figure 1.  The Effect of Silver Nanoparticles on</a:t>
            </a:r>
          </a:p>
          <a:p>
            <a:r>
              <a:rPr lang="en-US" sz="1600" b="1" i="1" dirty="0"/>
              <a:t>E. coli </a:t>
            </a:r>
            <a:r>
              <a:rPr lang="en-US" sz="1600" b="1" dirty="0"/>
              <a:t>Bacteria</a:t>
            </a:r>
            <a:r>
              <a:rPr lang="en-US" sz="1600" dirty="0"/>
              <a:t>. </a:t>
            </a:r>
            <a:r>
              <a:rPr lang="en-US" sz="1600" b="1" dirty="0"/>
              <a:t>(A)</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 coli </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were plated on soft nutrient agar petri dishes.  Immediately after plating, 6-mm sterile disks soaked in a specific concentration of a silver nanoparticle solution were placed on the agar plate and incubated at 37</a:t>
            </a:r>
            <a:r>
              <a:rPr lang="en-US" sz="16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 for 72 hours. </a:t>
            </a:r>
            <a:r>
              <a:rPr lang="en-US" sz="1600" b="1" dirty="0"/>
              <a:t>(B) </a:t>
            </a:r>
            <a:r>
              <a:rPr lang="en-US" sz="1600" dirty="0"/>
              <a:t>The diameter of the zone of inhibition around 6 disks at each concentration was measured using a metric ruler and the average diameter was plotted. Error bars are the standard deviation.</a:t>
            </a:r>
          </a:p>
          <a:p>
            <a:endParaRPr lang="en-US" sz="1600" dirty="0"/>
          </a:p>
          <a:p>
            <a:endParaRPr lang="en-US" sz="1600" dirty="0"/>
          </a:p>
          <a:p>
            <a:pPr marL="0" marR="0">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Observations:  </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Clear zones of inhibition were evident at 48 hours after incubation.  The diameter of the zones of inhibition increased as the nanosilver concentration increased.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14" name="Group 13">
            <a:extLst>
              <a:ext uri="{FF2B5EF4-FFF2-40B4-BE49-F238E27FC236}">
                <a16:creationId xmlns:a16="http://schemas.microsoft.com/office/drawing/2014/main" id="{89624425-EBE0-4737-B87E-0CF2A4C27C8A}"/>
              </a:ext>
            </a:extLst>
          </p:cNvPr>
          <p:cNvGrpSpPr/>
          <p:nvPr/>
        </p:nvGrpSpPr>
        <p:grpSpPr>
          <a:xfrm>
            <a:off x="253817" y="526253"/>
            <a:ext cx="6993864" cy="6222230"/>
            <a:chOff x="253817" y="526253"/>
            <a:chExt cx="6993864" cy="6222230"/>
          </a:xfrm>
        </p:grpSpPr>
        <p:grpSp>
          <p:nvGrpSpPr>
            <p:cNvPr id="7" name="Group 6">
              <a:extLst>
                <a:ext uri="{FF2B5EF4-FFF2-40B4-BE49-F238E27FC236}">
                  <a16:creationId xmlns:a16="http://schemas.microsoft.com/office/drawing/2014/main" id="{F651FCCE-68E7-454C-B95D-D21E6B563FDF}"/>
                </a:ext>
              </a:extLst>
            </p:cNvPr>
            <p:cNvGrpSpPr/>
            <p:nvPr/>
          </p:nvGrpSpPr>
          <p:grpSpPr>
            <a:xfrm>
              <a:off x="253817" y="526253"/>
              <a:ext cx="6993864" cy="6222230"/>
              <a:chOff x="404427" y="375641"/>
              <a:chExt cx="6993864" cy="6222230"/>
            </a:xfrm>
          </p:grpSpPr>
          <p:pic>
            <p:nvPicPr>
              <p:cNvPr id="19" name="Picture 18">
                <a:extLst>
                  <a:ext uri="{FF2B5EF4-FFF2-40B4-BE49-F238E27FC236}">
                    <a16:creationId xmlns:a16="http://schemas.microsoft.com/office/drawing/2014/main" id="{41E4E27B-13F6-4572-921A-47D4CCEBBAFC}"/>
                  </a:ext>
                </a:extLst>
              </p:cNvPr>
              <p:cNvPicPr>
                <a:picLocks noChangeAspect="1"/>
              </p:cNvPicPr>
              <p:nvPr/>
            </p:nvPicPr>
            <p:blipFill>
              <a:blip r:embed="rId3"/>
              <a:stretch>
                <a:fillRect/>
              </a:stretch>
            </p:blipFill>
            <p:spPr>
              <a:xfrm>
                <a:off x="1162434" y="745591"/>
                <a:ext cx="6235857" cy="1344967"/>
              </a:xfrm>
              <a:prstGeom prst="rect">
                <a:avLst/>
              </a:prstGeom>
            </p:spPr>
          </p:pic>
          <p:sp>
            <p:nvSpPr>
              <p:cNvPr id="20" name="TextBox 19">
                <a:extLst>
                  <a:ext uri="{FF2B5EF4-FFF2-40B4-BE49-F238E27FC236}">
                    <a16:creationId xmlns:a16="http://schemas.microsoft.com/office/drawing/2014/main" id="{7515AB55-6468-466C-BE5C-B5F6190820F2}"/>
                  </a:ext>
                </a:extLst>
              </p:cNvPr>
              <p:cNvSpPr txBox="1"/>
              <p:nvPr/>
            </p:nvSpPr>
            <p:spPr>
              <a:xfrm>
                <a:off x="775725" y="704739"/>
                <a:ext cx="386709" cy="369332"/>
              </a:xfrm>
              <a:prstGeom prst="rect">
                <a:avLst/>
              </a:prstGeom>
              <a:noFill/>
            </p:spPr>
            <p:txBody>
              <a:bodyPr wrap="none" rtlCol="0">
                <a:spAutoFit/>
              </a:bodyPr>
              <a:lstStyle/>
              <a:p>
                <a:r>
                  <a:rPr lang="en-US" b="1" dirty="0"/>
                  <a:t>A.</a:t>
                </a:r>
              </a:p>
            </p:txBody>
          </p:sp>
          <p:pic>
            <p:nvPicPr>
              <p:cNvPr id="23" name="Picture 22">
                <a:extLst>
                  <a:ext uri="{FF2B5EF4-FFF2-40B4-BE49-F238E27FC236}">
                    <a16:creationId xmlns:a16="http://schemas.microsoft.com/office/drawing/2014/main" id="{75BFC01E-0A71-426F-A911-4EDFA953112D}"/>
                  </a:ext>
                </a:extLst>
              </p:cNvPr>
              <p:cNvPicPr>
                <a:picLocks noChangeAspect="1"/>
              </p:cNvPicPr>
              <p:nvPr/>
            </p:nvPicPr>
            <p:blipFill>
              <a:blip r:embed="rId4"/>
              <a:stretch>
                <a:fillRect/>
              </a:stretch>
            </p:blipFill>
            <p:spPr>
              <a:xfrm>
                <a:off x="404427" y="2131410"/>
                <a:ext cx="6801916" cy="4466461"/>
              </a:xfrm>
              <a:prstGeom prst="rect">
                <a:avLst/>
              </a:prstGeom>
            </p:spPr>
          </p:pic>
          <p:sp>
            <p:nvSpPr>
              <p:cNvPr id="21" name="TextBox 20">
                <a:extLst>
                  <a:ext uri="{FF2B5EF4-FFF2-40B4-BE49-F238E27FC236}">
                    <a16:creationId xmlns:a16="http://schemas.microsoft.com/office/drawing/2014/main" id="{37B4594D-7F3B-4318-83BE-9E6A37837605}"/>
                  </a:ext>
                </a:extLst>
              </p:cNvPr>
              <p:cNvSpPr txBox="1"/>
              <p:nvPr/>
            </p:nvSpPr>
            <p:spPr>
              <a:xfrm>
                <a:off x="474000" y="2131410"/>
                <a:ext cx="1548518" cy="369332"/>
              </a:xfrm>
              <a:prstGeom prst="rect">
                <a:avLst/>
              </a:prstGeom>
              <a:noFill/>
            </p:spPr>
            <p:txBody>
              <a:bodyPr wrap="square" rtlCol="0">
                <a:spAutoFit/>
              </a:bodyPr>
              <a:lstStyle/>
              <a:p>
                <a:r>
                  <a:rPr lang="en-US" b="1" dirty="0"/>
                  <a:t>B.</a:t>
                </a:r>
              </a:p>
            </p:txBody>
          </p:sp>
          <p:sp>
            <p:nvSpPr>
              <p:cNvPr id="3" name="TextBox 2">
                <a:extLst>
                  <a:ext uri="{FF2B5EF4-FFF2-40B4-BE49-F238E27FC236}">
                    <a16:creationId xmlns:a16="http://schemas.microsoft.com/office/drawing/2014/main" id="{156BE30A-7122-4583-A0D5-1A65C2A4C923}"/>
                  </a:ext>
                </a:extLst>
              </p:cNvPr>
              <p:cNvSpPr txBox="1"/>
              <p:nvPr/>
            </p:nvSpPr>
            <p:spPr>
              <a:xfrm>
                <a:off x="3805385" y="375641"/>
                <a:ext cx="1832962" cy="338554"/>
              </a:xfrm>
              <a:prstGeom prst="rect">
                <a:avLst/>
              </a:prstGeom>
              <a:noFill/>
            </p:spPr>
            <p:txBody>
              <a:bodyPr wrap="square" rtlCol="0">
                <a:spAutoFit/>
              </a:bodyPr>
              <a:lstStyle/>
              <a:p>
                <a:pPr algn="ctr"/>
                <a:r>
                  <a:rPr lang="en-US" sz="1600" b="1" dirty="0"/>
                  <a:t>Zone of Inhibition</a:t>
                </a:r>
              </a:p>
            </p:txBody>
          </p:sp>
        </p:grpSp>
        <p:cxnSp>
          <p:nvCxnSpPr>
            <p:cNvPr id="11" name="Straight Arrow Connector 10">
              <a:extLst>
                <a:ext uri="{FF2B5EF4-FFF2-40B4-BE49-F238E27FC236}">
                  <a16:creationId xmlns:a16="http://schemas.microsoft.com/office/drawing/2014/main" id="{3CC67B9D-72D7-4152-A74A-3032F4F05540}"/>
                </a:ext>
              </a:extLst>
            </p:cNvPr>
            <p:cNvCxnSpPr>
              <a:cxnSpLocks/>
            </p:cNvCxnSpPr>
            <p:nvPr/>
          </p:nvCxnSpPr>
          <p:spPr>
            <a:xfrm flipH="1">
              <a:off x="3818965" y="855351"/>
              <a:ext cx="430517" cy="36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843F2D1-2548-4669-B031-08E2D01D7D6C}"/>
                </a:ext>
              </a:extLst>
            </p:cNvPr>
            <p:cNvCxnSpPr>
              <a:cxnSpLocks/>
            </p:cNvCxnSpPr>
            <p:nvPr/>
          </p:nvCxnSpPr>
          <p:spPr>
            <a:xfrm>
              <a:off x="4684883" y="833411"/>
              <a:ext cx="417755" cy="2577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Slide Number Placeholder 5">
            <a:extLst>
              <a:ext uri="{FF2B5EF4-FFF2-40B4-BE49-F238E27FC236}">
                <a16:creationId xmlns:a16="http://schemas.microsoft.com/office/drawing/2014/main" id="{D90E03A9-F722-4FC7-A299-11485162F99E}"/>
              </a:ext>
            </a:extLst>
          </p:cNvPr>
          <p:cNvSpPr>
            <a:spLocks noGrp="1"/>
          </p:cNvSpPr>
          <p:nvPr>
            <p:ph type="sldNum" sz="quarter" idx="12"/>
          </p:nvPr>
        </p:nvSpPr>
        <p:spPr>
          <a:xfrm>
            <a:off x="9448800" y="6462430"/>
            <a:ext cx="2743200" cy="365125"/>
          </a:xfrm>
        </p:spPr>
        <p:txBody>
          <a:bodyPr/>
          <a:lstStyle/>
          <a:p>
            <a:fld id="{33ABF3DD-078A-4EE0-AF10-E3DEB8652971}" type="slidenum">
              <a:rPr lang="en-US" smtClean="0"/>
              <a:t>9</a:t>
            </a:fld>
            <a:endParaRPr lang="en-US" dirty="0"/>
          </a:p>
        </p:txBody>
      </p:sp>
    </p:spTree>
    <p:extLst>
      <p:ext uri="{BB962C8B-B14F-4D97-AF65-F5344CB8AC3E}">
        <p14:creationId xmlns:p14="http://schemas.microsoft.com/office/powerpoint/2010/main" val="998344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35287</TotalTime>
  <Words>8441</Words>
  <Application>Microsoft Office PowerPoint</Application>
  <PresentationFormat>Widescreen</PresentationFormat>
  <Paragraphs>420</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MATERIALS</vt:lpstr>
      <vt:lpstr>PowerPoint Presentation</vt:lpstr>
      <vt:lpstr>PROCEDURE: Effect of Silver Nanoparticles on the Viability of Escherichia coli using the Kirby-Bauer Antibiotic Testing Method </vt:lpstr>
      <vt:lpstr>PROCEDURE: The Effect of Silver Nanoparticles on the Viability of Escherichia coli using the Kirby-Bauer Antibiotic Testing Method </vt:lpstr>
      <vt:lpstr>PowerPoint Presentation</vt:lpstr>
      <vt:lpstr>PowerPoint Presentation</vt:lpstr>
      <vt:lpstr>PowerPoint Presentation</vt:lpstr>
      <vt:lpstr>PowerPoint Presentation</vt:lpstr>
      <vt:lpstr>PowerPoint Presentation</vt:lpstr>
      <vt:lpstr>PROCEDURE: Evaluation of the Effect of Silver Nanoparticles on the Viability of S. cerevisiae using the Kirby-Bauer Testing Method4 </vt:lpstr>
      <vt:lpstr>PROCEDURE: Evaluation of the Effect of Silver Nanoparticles on the Viability of S. cerevisiae using the Kirby-Bauer Testing Method </vt:lpstr>
      <vt:lpstr>PROCEDURE: Evaluation of the Effect of Silver Nanoparticles on the Viability of S. cerevisiae using the Kirby-Bauer Testing Method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FUTURE STUDIES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MaryEllen Cvijic</dc:creator>
  <cp:lastModifiedBy>MaryEllen Cvijic</cp:lastModifiedBy>
  <cp:revision>516</cp:revision>
  <cp:lastPrinted>2021-02-14T22:49:03Z</cp:lastPrinted>
  <dcterms:created xsi:type="dcterms:W3CDTF">2020-12-30T01:38:26Z</dcterms:created>
  <dcterms:modified xsi:type="dcterms:W3CDTF">2021-02-28T20:41:46Z</dcterms:modified>
</cp:coreProperties>
</file>